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7"/>
  </p:notesMasterIdLst>
  <p:handoutMasterIdLst>
    <p:handoutMasterId r:id="rId48"/>
  </p:handoutMasterIdLst>
  <p:sldIdLst>
    <p:sldId id="256" r:id="rId6"/>
    <p:sldId id="426" r:id="rId7"/>
    <p:sldId id="381" r:id="rId8"/>
    <p:sldId id="430" r:id="rId9"/>
    <p:sldId id="345" r:id="rId10"/>
    <p:sldId id="424" r:id="rId11"/>
    <p:sldId id="277" r:id="rId12"/>
    <p:sldId id="349" r:id="rId13"/>
    <p:sldId id="363" r:id="rId14"/>
    <p:sldId id="361" r:id="rId15"/>
    <p:sldId id="348" r:id="rId16"/>
    <p:sldId id="435" r:id="rId17"/>
    <p:sldId id="375" r:id="rId18"/>
    <p:sldId id="431" r:id="rId19"/>
    <p:sldId id="432" r:id="rId20"/>
    <p:sldId id="434" r:id="rId21"/>
    <p:sldId id="369" r:id="rId22"/>
    <p:sldId id="389" r:id="rId23"/>
    <p:sldId id="391" r:id="rId24"/>
    <p:sldId id="436" r:id="rId25"/>
    <p:sldId id="362" r:id="rId26"/>
    <p:sldId id="356" r:id="rId27"/>
    <p:sldId id="357" r:id="rId28"/>
    <p:sldId id="367" r:id="rId29"/>
    <p:sldId id="359" r:id="rId30"/>
    <p:sldId id="364" r:id="rId31"/>
    <p:sldId id="365" r:id="rId32"/>
    <p:sldId id="388" r:id="rId33"/>
    <p:sldId id="429" r:id="rId34"/>
    <p:sldId id="427" r:id="rId35"/>
    <p:sldId id="428" r:id="rId36"/>
    <p:sldId id="358" r:id="rId37"/>
    <p:sldId id="402" r:id="rId38"/>
    <p:sldId id="397" r:id="rId39"/>
    <p:sldId id="392" r:id="rId40"/>
    <p:sldId id="404" r:id="rId41"/>
    <p:sldId id="403" r:id="rId42"/>
    <p:sldId id="407" r:id="rId43"/>
    <p:sldId id="405" r:id="rId44"/>
    <p:sldId id="399" r:id="rId45"/>
    <p:sldId id="433" r:id="rId46"/>
  </p:sldIdLst>
  <p:sldSz cx="9144000" cy="6858000" type="screen4x3"/>
  <p:notesSz cx="6799263" cy="9929813"/>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32E"/>
    <a:srgbClr val="162259"/>
    <a:srgbClr val="FF3300"/>
    <a:srgbClr val="FF0000"/>
    <a:srgbClr val="FFC1C1"/>
    <a:srgbClr val="FA735C"/>
    <a:srgbClr val="FA5C6B"/>
    <a:srgbClr val="66D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6433" autoAdjust="0"/>
  </p:normalViewPr>
  <p:slideViewPr>
    <p:cSldViewPr>
      <p:cViewPr varScale="1">
        <p:scale>
          <a:sx n="113" d="100"/>
          <a:sy n="113" d="100"/>
        </p:scale>
        <p:origin x="88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9" d="100"/>
          <a:sy n="79" d="100"/>
        </p:scale>
        <p:origin x="322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ub%20Contacts/Citywide%20Email%20lis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g.%20Locality%20Hubs%20Autumn%202017/Outputs/Raw%20data%20event%20evaluatio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ub%20Contacts/Citywide%20Email%20lis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Tracey\AppData\Local\Microsoft\Windows\INetCache\IE\Y32GVBWA\Figure_2__Recent_internet_use_by_age_group,_2011_and_2018,_UK.xls"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Data%20and%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Data%20and%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racey\AppData\Local\Temp\Temp1_Data_Q4_180524%20(3).zip\Citywide%20Connect%20Evaluation%20Spring%2020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ost%20event%20intentions%20data%20and%20grap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Digital%20access%20in%20later%20life%20surve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possabilitypeople.sharepoint.com/Shared%20Documents/Projects%20and%20Services/Citywide%20Connect/Locality%20Hubs/h.%20Locality%20Hubs%20Spring%202018/Pledges/Pledges%20Spring%20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75000"/>
                </a:schemeClr>
              </a:solidFill>
              <a:ln w="2540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6">
                  <a:lumMod val="75000"/>
                </a:schemeClr>
              </a:solidFill>
              <a:ln w="19050">
                <a:solidFill>
                  <a:schemeClr val="lt1"/>
                </a:solidFill>
              </a:ln>
              <a:effectLst/>
            </c:spPr>
          </c:dPt>
          <c:dPt>
            <c:idx val="3"/>
            <c:bubble3D val="0"/>
            <c:spPr>
              <a:solidFill>
                <a:srgbClr val="FF0000"/>
              </a:solidFill>
              <a:ln w="19050">
                <a:solidFill>
                  <a:schemeClr val="lt1"/>
                </a:solidFill>
              </a:ln>
              <a:effectLst/>
            </c:spPr>
          </c:dPt>
          <c:dPt>
            <c:idx val="4"/>
            <c:bubble3D val="0"/>
            <c:spPr>
              <a:solidFill>
                <a:schemeClr val="accent1">
                  <a:lumMod val="75000"/>
                </a:schemeClr>
              </a:solidFill>
              <a:ln w="19050">
                <a:solidFill>
                  <a:schemeClr val="lt1"/>
                </a:solidFill>
              </a:ln>
              <a:effectLst/>
            </c:spPr>
          </c:dPt>
          <c:dPt>
            <c:idx val="5"/>
            <c:bubble3D val="0"/>
            <c:spPr>
              <a:solidFill>
                <a:srgbClr val="65B32E"/>
              </a:solidFill>
              <a:ln w="19050">
                <a:solidFill>
                  <a:schemeClr val="lt1"/>
                </a:solidFill>
              </a:ln>
              <a:effectLst/>
            </c:spPr>
          </c:dPt>
          <c:dPt>
            <c:idx val="6"/>
            <c:bubble3D val="0"/>
            <c:spPr>
              <a:solidFill>
                <a:srgbClr val="00206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Sheet2!$D$455:$D$461</c:f>
              <c:strCache>
                <c:ptCount val="7"/>
                <c:pt idx="0">
                  <c:v>Emergency services</c:v>
                </c:pt>
                <c:pt idx="1">
                  <c:v>Faith</c:v>
                </c:pt>
                <c:pt idx="2">
                  <c:v>Not for profit</c:v>
                </c:pt>
                <c:pt idx="3">
                  <c:v>CCG/NHS</c:v>
                </c:pt>
                <c:pt idx="4">
                  <c:v>Private</c:v>
                </c:pt>
                <c:pt idx="5">
                  <c:v>LA</c:v>
                </c:pt>
                <c:pt idx="6">
                  <c:v>CVS</c:v>
                </c:pt>
              </c:strCache>
            </c:strRef>
          </c:cat>
          <c:val>
            <c:numRef>
              <c:f>Sheet2!$E$455:$E$461</c:f>
              <c:numCache>
                <c:formatCode>General</c:formatCode>
                <c:ptCount val="7"/>
                <c:pt idx="0">
                  <c:v>8</c:v>
                </c:pt>
                <c:pt idx="1">
                  <c:v>18</c:v>
                </c:pt>
                <c:pt idx="2">
                  <c:v>25</c:v>
                </c:pt>
                <c:pt idx="3">
                  <c:v>52</c:v>
                </c:pt>
                <c:pt idx="4">
                  <c:v>87</c:v>
                </c:pt>
                <c:pt idx="5">
                  <c:v>135</c:v>
                </c:pt>
                <c:pt idx="6">
                  <c:v>152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Carers!$L$22</c:f>
              <c:strCache>
                <c:ptCount val="1"/>
                <c:pt idx="0">
                  <c:v>Pledges</c:v>
                </c:pt>
              </c:strCache>
            </c:strRef>
          </c:tx>
          <c:spPr>
            <a:solidFill>
              <a:srgbClr val="002060"/>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Carers!$K$23:$K$29</c:f>
              <c:strCache>
                <c:ptCount val="7"/>
                <c:pt idx="0">
                  <c:v>Not for profit</c:v>
                </c:pt>
                <c:pt idx="1">
                  <c:v>CCG/NHS</c:v>
                </c:pt>
                <c:pt idx="2">
                  <c:v>Emergency services</c:v>
                </c:pt>
                <c:pt idx="3">
                  <c:v>Faith</c:v>
                </c:pt>
                <c:pt idx="4">
                  <c:v>Private</c:v>
                </c:pt>
                <c:pt idx="5">
                  <c:v>Local Authority</c:v>
                </c:pt>
                <c:pt idx="6">
                  <c:v>CVS</c:v>
                </c:pt>
              </c:strCache>
            </c:strRef>
          </c:cat>
          <c:val>
            <c:numRef>
              <c:f>Carers!$L$23:$L$29</c:f>
              <c:numCache>
                <c:formatCode>General</c:formatCode>
                <c:ptCount val="7"/>
                <c:pt idx="0">
                  <c:v>0</c:v>
                </c:pt>
                <c:pt idx="1">
                  <c:v>1</c:v>
                </c:pt>
                <c:pt idx="2">
                  <c:v>2</c:v>
                </c:pt>
                <c:pt idx="3">
                  <c:v>2</c:v>
                </c:pt>
                <c:pt idx="4">
                  <c:v>4</c:v>
                </c:pt>
                <c:pt idx="5">
                  <c:v>7</c:v>
                </c:pt>
                <c:pt idx="6">
                  <c:v>14</c:v>
                </c:pt>
              </c:numCache>
            </c:numRef>
          </c:val>
        </c:ser>
        <c:ser>
          <c:idx val="1"/>
          <c:order val="1"/>
          <c:tx>
            <c:strRef>
              <c:f>Carers!$M$22</c:f>
              <c:strCache>
                <c:ptCount val="1"/>
                <c:pt idx="0">
                  <c:v>Actions</c:v>
                </c:pt>
              </c:strCache>
            </c:strRef>
          </c:tx>
          <c:spPr>
            <a:solidFill>
              <a:srgbClr val="65B32E"/>
            </a:solidFill>
            <a:ln>
              <a:noFill/>
            </a:ln>
            <a:effectLst/>
          </c:spPr>
          <c:invertIfNegative val="0"/>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Carers!$K$23:$K$29</c:f>
              <c:strCache>
                <c:ptCount val="7"/>
                <c:pt idx="0">
                  <c:v>Not for profit</c:v>
                </c:pt>
                <c:pt idx="1">
                  <c:v>CCG/NHS</c:v>
                </c:pt>
                <c:pt idx="2">
                  <c:v>Emergency services</c:v>
                </c:pt>
                <c:pt idx="3">
                  <c:v>Faith</c:v>
                </c:pt>
                <c:pt idx="4">
                  <c:v>Private</c:v>
                </c:pt>
                <c:pt idx="5">
                  <c:v>Local Authority</c:v>
                </c:pt>
                <c:pt idx="6">
                  <c:v>CVS</c:v>
                </c:pt>
              </c:strCache>
            </c:strRef>
          </c:cat>
          <c:val>
            <c:numRef>
              <c:f>Carers!$M$23:$M$29</c:f>
              <c:numCache>
                <c:formatCode>General</c:formatCode>
                <c:ptCount val="7"/>
                <c:pt idx="0">
                  <c:v>5</c:v>
                </c:pt>
                <c:pt idx="1">
                  <c:v>2</c:v>
                </c:pt>
                <c:pt idx="2">
                  <c:v>0</c:v>
                </c:pt>
                <c:pt idx="3">
                  <c:v>2</c:v>
                </c:pt>
                <c:pt idx="4">
                  <c:v>11</c:v>
                </c:pt>
                <c:pt idx="5">
                  <c:v>8</c:v>
                </c:pt>
                <c:pt idx="6">
                  <c:v>19</c:v>
                </c:pt>
              </c:numCache>
            </c:numRef>
          </c:val>
        </c:ser>
        <c:dLbls>
          <c:showLegendKey val="0"/>
          <c:showVal val="0"/>
          <c:showCatName val="0"/>
          <c:showSerName val="0"/>
          <c:showPercent val="0"/>
          <c:showBubbleSize val="0"/>
        </c:dLbls>
        <c:gapWidth val="150"/>
        <c:overlap val="100"/>
        <c:axId val="415835488"/>
        <c:axId val="415837840"/>
      </c:barChart>
      <c:catAx>
        <c:axId val="41583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15837840"/>
        <c:crosses val="autoZero"/>
        <c:auto val="1"/>
        <c:lblAlgn val="ctr"/>
        <c:lblOffset val="100"/>
        <c:noMultiLvlLbl val="0"/>
      </c:catAx>
      <c:valAx>
        <c:axId val="415837840"/>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1583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00349790869713"/>
          <c:y val="0"/>
          <c:w val="0.5246688398354743"/>
          <c:h val="0.81099091226183562"/>
        </c:manualLayout>
      </c:layout>
      <c:barChart>
        <c:barDir val="bar"/>
        <c:grouping val="stacked"/>
        <c:varyColors val="0"/>
        <c:ser>
          <c:idx val="0"/>
          <c:order val="0"/>
          <c:tx>
            <c:strRef>
              <c:f>'Bereavement '!$J$11</c:f>
              <c:strCache>
                <c:ptCount val="1"/>
                <c:pt idx="0">
                  <c:v>Pledges</c:v>
                </c:pt>
              </c:strCache>
            </c:strRef>
          </c:tx>
          <c:spPr>
            <a:solidFill>
              <a:srgbClr val="002060"/>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'Bereavement '!$I$12:$I$15</c:f>
              <c:strCache>
                <c:ptCount val="4"/>
                <c:pt idx="0">
                  <c:v>Sharing assets/resources/joint promotion</c:v>
                </c:pt>
                <c:pt idx="1">
                  <c:v>other</c:v>
                </c:pt>
                <c:pt idx="2">
                  <c:v>Referral pathways </c:v>
                </c:pt>
                <c:pt idx="3">
                  <c:v>Development</c:v>
                </c:pt>
              </c:strCache>
            </c:strRef>
          </c:cat>
          <c:val>
            <c:numRef>
              <c:f>'Bereavement '!$J$12:$J$15</c:f>
              <c:numCache>
                <c:formatCode>General</c:formatCode>
                <c:ptCount val="4"/>
                <c:pt idx="0">
                  <c:v>0</c:v>
                </c:pt>
                <c:pt idx="1">
                  <c:v>0</c:v>
                </c:pt>
                <c:pt idx="2">
                  <c:v>5</c:v>
                </c:pt>
                <c:pt idx="3">
                  <c:v>1</c:v>
                </c:pt>
              </c:numCache>
            </c:numRef>
          </c:val>
        </c:ser>
        <c:ser>
          <c:idx val="1"/>
          <c:order val="1"/>
          <c:tx>
            <c:strRef>
              <c:f>'Bereavement '!$K$11</c:f>
              <c:strCache>
                <c:ptCount val="1"/>
                <c:pt idx="0">
                  <c:v>Actions</c:v>
                </c:pt>
              </c:strCache>
            </c:strRef>
          </c:tx>
          <c:spPr>
            <a:solidFill>
              <a:srgbClr val="65B3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'Bereavement '!$I$12:$I$15</c:f>
              <c:strCache>
                <c:ptCount val="4"/>
                <c:pt idx="0">
                  <c:v>Sharing assets/resources/joint promotion</c:v>
                </c:pt>
                <c:pt idx="1">
                  <c:v>other</c:v>
                </c:pt>
                <c:pt idx="2">
                  <c:v>Referral pathways </c:v>
                </c:pt>
                <c:pt idx="3">
                  <c:v>Development</c:v>
                </c:pt>
              </c:strCache>
            </c:strRef>
          </c:cat>
          <c:val>
            <c:numRef>
              <c:f>'Bereavement '!$K$12:$K$15</c:f>
              <c:numCache>
                <c:formatCode>General</c:formatCode>
                <c:ptCount val="4"/>
                <c:pt idx="0">
                  <c:v>4</c:v>
                </c:pt>
                <c:pt idx="1">
                  <c:v>1</c:v>
                </c:pt>
                <c:pt idx="2">
                  <c:v>17</c:v>
                </c:pt>
                <c:pt idx="3">
                  <c:v>3</c:v>
                </c:pt>
              </c:numCache>
            </c:numRef>
          </c:val>
        </c:ser>
        <c:dLbls>
          <c:showLegendKey val="0"/>
          <c:showVal val="0"/>
          <c:showCatName val="0"/>
          <c:showSerName val="0"/>
          <c:showPercent val="0"/>
          <c:showBubbleSize val="0"/>
        </c:dLbls>
        <c:gapWidth val="150"/>
        <c:overlap val="100"/>
        <c:axId val="473689752"/>
        <c:axId val="473691320"/>
      </c:barChart>
      <c:catAx>
        <c:axId val="473689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73691320"/>
        <c:crosses val="autoZero"/>
        <c:auto val="1"/>
        <c:lblAlgn val="ctr"/>
        <c:lblOffset val="100"/>
        <c:noMultiLvlLbl val="0"/>
      </c:catAx>
      <c:valAx>
        <c:axId val="473691320"/>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73689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'Bereavement '!$I$21</c:f>
              <c:strCache>
                <c:ptCount val="1"/>
                <c:pt idx="0">
                  <c:v>Development</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'Bereavement '!$J$20:$L$20</c:f>
              <c:strCache>
                <c:ptCount val="3"/>
                <c:pt idx="0">
                  <c:v>Cruse - therapeutic support</c:v>
                </c:pt>
                <c:pt idx="1">
                  <c:v>Bungards - sponsorship/signposting</c:v>
                </c:pt>
                <c:pt idx="2">
                  <c:v>CPJ Field - Never Alone Campaign</c:v>
                </c:pt>
              </c:strCache>
            </c:strRef>
          </c:cat>
          <c:val>
            <c:numRef>
              <c:f>'Bereavement '!$J$21:$L$21</c:f>
              <c:numCache>
                <c:formatCode>General</c:formatCode>
                <c:ptCount val="3"/>
                <c:pt idx="0">
                  <c:v>4</c:v>
                </c:pt>
                <c:pt idx="1">
                  <c:v>1</c:v>
                </c:pt>
                <c:pt idx="2">
                  <c:v>5</c:v>
                </c:pt>
              </c:numCache>
            </c:numRef>
          </c:val>
        </c:ser>
        <c:ser>
          <c:idx val="1"/>
          <c:order val="1"/>
          <c:tx>
            <c:strRef>
              <c:f>'Bereavement '!$I$22</c:f>
              <c:strCache>
                <c:ptCount val="1"/>
                <c:pt idx="0">
                  <c:v>Sharing assets/resources/joint promotion</c:v>
                </c:pt>
              </c:strCache>
            </c:strRef>
          </c:tx>
          <c:spPr>
            <a:solidFill>
              <a:srgbClr val="0070C0"/>
            </a:solidFill>
            <a:ln>
              <a:noFill/>
            </a:ln>
            <a:effectLst/>
          </c:spPr>
          <c:invertIfNegative val="0"/>
          <c:dLbls>
            <c:dLbl>
              <c:idx val="1"/>
              <c:layout>
                <c:manualLayout>
                  <c:x val="5.6031114671132164E-2"/>
                  <c:y val="7.111108396299978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'Bereavement '!$J$20:$L$20</c:f>
              <c:strCache>
                <c:ptCount val="3"/>
                <c:pt idx="0">
                  <c:v>Cruse - therapeutic support</c:v>
                </c:pt>
                <c:pt idx="1">
                  <c:v>Bungards - sponsorship/signposting</c:v>
                </c:pt>
                <c:pt idx="2">
                  <c:v>CPJ Field - Never Alone Campaign</c:v>
                </c:pt>
              </c:strCache>
            </c:strRef>
          </c:cat>
          <c:val>
            <c:numRef>
              <c:f>'Bereavement '!$J$22:$L$22</c:f>
              <c:numCache>
                <c:formatCode>General</c:formatCode>
                <c:ptCount val="3"/>
                <c:pt idx="0">
                  <c:v>4</c:v>
                </c:pt>
                <c:pt idx="1">
                  <c:v>0</c:v>
                </c:pt>
                <c:pt idx="2">
                  <c:v>3</c:v>
                </c:pt>
              </c:numCache>
            </c:numRef>
          </c:val>
        </c:ser>
        <c:ser>
          <c:idx val="2"/>
          <c:order val="2"/>
          <c:tx>
            <c:strRef>
              <c:f>'Bereavement '!$I$23</c:f>
              <c:strCache>
                <c:ptCount val="1"/>
                <c:pt idx="0">
                  <c:v>Referral pathways </c:v>
                </c:pt>
              </c:strCache>
            </c:strRef>
          </c:tx>
          <c:spPr>
            <a:solidFill>
              <a:srgbClr val="65B32E"/>
            </a:solidFill>
            <a:ln>
              <a:noFill/>
            </a:ln>
            <a:effectLst/>
          </c:spPr>
          <c:invertIfNegative val="0"/>
          <c:dLbls>
            <c:dLbl>
              <c:idx val="1"/>
              <c:layout>
                <c:manualLayout>
                  <c:x val="0"/>
                  <c:y val="-5.925855207598289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'Bereavement '!$J$20:$L$20</c:f>
              <c:strCache>
                <c:ptCount val="3"/>
                <c:pt idx="0">
                  <c:v>Cruse - therapeutic support</c:v>
                </c:pt>
                <c:pt idx="1">
                  <c:v>Bungards - sponsorship/signposting</c:v>
                </c:pt>
                <c:pt idx="2">
                  <c:v>CPJ Field - Never Alone Campaign</c:v>
                </c:pt>
              </c:strCache>
            </c:strRef>
          </c:cat>
          <c:val>
            <c:numRef>
              <c:f>'Bereavement '!$J$23:$L$23</c:f>
              <c:numCache>
                <c:formatCode>General</c:formatCode>
                <c:ptCount val="3"/>
                <c:pt idx="0">
                  <c:v>22</c:v>
                </c:pt>
                <c:pt idx="1">
                  <c:v>1</c:v>
                </c:pt>
                <c:pt idx="2">
                  <c:v>8</c:v>
                </c:pt>
              </c:numCache>
            </c:numRef>
          </c:val>
        </c:ser>
        <c:dLbls>
          <c:showLegendKey val="0"/>
          <c:showVal val="0"/>
          <c:showCatName val="0"/>
          <c:showSerName val="0"/>
          <c:showPercent val="0"/>
          <c:showBubbleSize val="0"/>
        </c:dLbls>
        <c:gapWidth val="150"/>
        <c:overlap val="100"/>
        <c:axId val="473695240"/>
        <c:axId val="473694456"/>
      </c:barChart>
      <c:catAx>
        <c:axId val="473695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73694456"/>
        <c:crosses val="autoZero"/>
        <c:auto val="1"/>
        <c:lblAlgn val="ctr"/>
        <c:lblOffset val="100"/>
        <c:noMultiLvlLbl val="0"/>
      </c:catAx>
      <c:valAx>
        <c:axId val="47369445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73695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'LTHC '!$K$4</c:f>
              <c:strCache>
                <c:ptCount val="1"/>
                <c:pt idx="0">
                  <c:v>Pledges</c:v>
                </c:pt>
              </c:strCache>
            </c:strRef>
          </c:tx>
          <c:spPr>
            <a:solidFill>
              <a:srgbClr val="002060"/>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'LTHC '!$J$5:$J$7</c:f>
              <c:strCache>
                <c:ptCount val="3"/>
                <c:pt idx="0">
                  <c:v>Sharing assets/resources</c:v>
                </c:pt>
                <c:pt idx="1">
                  <c:v>Development</c:v>
                </c:pt>
                <c:pt idx="2">
                  <c:v>Referral pathways/awareness raising</c:v>
                </c:pt>
              </c:strCache>
            </c:strRef>
          </c:cat>
          <c:val>
            <c:numRef>
              <c:f>'LTHC '!$K$5:$K$7</c:f>
              <c:numCache>
                <c:formatCode>General</c:formatCode>
                <c:ptCount val="3"/>
                <c:pt idx="0">
                  <c:v>0</c:v>
                </c:pt>
                <c:pt idx="1">
                  <c:v>2</c:v>
                </c:pt>
                <c:pt idx="2">
                  <c:v>8</c:v>
                </c:pt>
              </c:numCache>
            </c:numRef>
          </c:val>
        </c:ser>
        <c:ser>
          <c:idx val="1"/>
          <c:order val="1"/>
          <c:tx>
            <c:strRef>
              <c:f>'LTHC '!$L$4</c:f>
              <c:strCache>
                <c:ptCount val="1"/>
                <c:pt idx="0">
                  <c:v>Actions</c:v>
                </c:pt>
              </c:strCache>
            </c:strRef>
          </c:tx>
          <c:spPr>
            <a:solidFill>
              <a:srgbClr val="65B32E"/>
            </a:solidFill>
            <a:ln>
              <a:noFill/>
            </a:ln>
            <a:effectLst/>
          </c:spPr>
          <c:invertIfNegative val="0"/>
          <c:dLbls>
            <c:dLbl>
              <c:idx val="0"/>
              <c:layout>
                <c:manualLayout>
                  <c:x val="2.777777777777676E-3"/>
                  <c:y val="-8.4875562720133283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'LTHC '!$J$5:$J$7</c:f>
              <c:strCache>
                <c:ptCount val="3"/>
                <c:pt idx="0">
                  <c:v>Sharing assets/resources</c:v>
                </c:pt>
                <c:pt idx="1">
                  <c:v>Development</c:v>
                </c:pt>
                <c:pt idx="2">
                  <c:v>Referral pathways/awareness raising</c:v>
                </c:pt>
              </c:strCache>
            </c:strRef>
          </c:cat>
          <c:val>
            <c:numRef>
              <c:f>'LTHC '!$L$5:$L$7</c:f>
              <c:numCache>
                <c:formatCode>General</c:formatCode>
                <c:ptCount val="3"/>
                <c:pt idx="0">
                  <c:v>2</c:v>
                </c:pt>
                <c:pt idx="1">
                  <c:v>2</c:v>
                </c:pt>
                <c:pt idx="2">
                  <c:v>25</c:v>
                </c:pt>
              </c:numCache>
            </c:numRef>
          </c:val>
        </c:ser>
        <c:dLbls>
          <c:showLegendKey val="0"/>
          <c:showVal val="0"/>
          <c:showCatName val="0"/>
          <c:showSerName val="0"/>
          <c:showPercent val="0"/>
          <c:showBubbleSize val="0"/>
        </c:dLbls>
        <c:gapWidth val="150"/>
        <c:overlap val="100"/>
        <c:axId val="473695632"/>
        <c:axId val="473696024"/>
      </c:barChart>
      <c:catAx>
        <c:axId val="47369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73696024"/>
        <c:crosses val="autoZero"/>
        <c:auto val="1"/>
        <c:lblAlgn val="ctr"/>
        <c:lblOffset val="100"/>
        <c:noMultiLvlLbl val="0"/>
      </c:catAx>
      <c:valAx>
        <c:axId val="473696024"/>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7369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'LTHC '!$K$16</c:f>
              <c:strCache>
                <c:ptCount val="1"/>
                <c:pt idx="0">
                  <c:v>Pledges</c:v>
                </c:pt>
              </c:strCache>
            </c:strRef>
          </c:tx>
          <c:spPr>
            <a:solidFill>
              <a:srgbClr val="002060"/>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'LTHC '!$J$17:$J$19</c:f>
              <c:strCache>
                <c:ptCount val="3"/>
                <c:pt idx="0">
                  <c:v>Sharing assets/resources</c:v>
                </c:pt>
                <c:pt idx="1">
                  <c:v>Referral pathways/awareness raising</c:v>
                </c:pt>
                <c:pt idx="2">
                  <c:v>Development</c:v>
                </c:pt>
              </c:strCache>
            </c:strRef>
          </c:cat>
          <c:val>
            <c:numRef>
              <c:f>'LTHC '!$K$17:$K$19</c:f>
              <c:numCache>
                <c:formatCode>General</c:formatCode>
                <c:ptCount val="3"/>
                <c:pt idx="0">
                  <c:v>0</c:v>
                </c:pt>
                <c:pt idx="1">
                  <c:v>7</c:v>
                </c:pt>
                <c:pt idx="2">
                  <c:v>1</c:v>
                </c:pt>
              </c:numCache>
            </c:numRef>
          </c:val>
        </c:ser>
        <c:ser>
          <c:idx val="1"/>
          <c:order val="1"/>
          <c:tx>
            <c:strRef>
              <c:f>'LTHC '!$L$16</c:f>
              <c:strCache>
                <c:ptCount val="1"/>
                <c:pt idx="0">
                  <c:v>Actions</c:v>
                </c:pt>
              </c:strCache>
            </c:strRef>
          </c:tx>
          <c:spPr>
            <a:solidFill>
              <a:srgbClr val="65B3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'LTHC '!$J$17:$J$19</c:f>
              <c:strCache>
                <c:ptCount val="3"/>
                <c:pt idx="0">
                  <c:v>Sharing assets/resources</c:v>
                </c:pt>
                <c:pt idx="1">
                  <c:v>Referral pathways/awareness raising</c:v>
                </c:pt>
                <c:pt idx="2">
                  <c:v>Development</c:v>
                </c:pt>
              </c:strCache>
            </c:strRef>
          </c:cat>
          <c:val>
            <c:numRef>
              <c:f>'LTHC '!$L$17:$L$19</c:f>
              <c:numCache>
                <c:formatCode>General</c:formatCode>
                <c:ptCount val="3"/>
                <c:pt idx="0">
                  <c:v>2</c:v>
                </c:pt>
                <c:pt idx="1">
                  <c:v>20</c:v>
                </c:pt>
                <c:pt idx="2">
                  <c:v>1</c:v>
                </c:pt>
              </c:numCache>
            </c:numRef>
          </c:val>
        </c:ser>
        <c:dLbls>
          <c:showLegendKey val="0"/>
          <c:showVal val="0"/>
          <c:showCatName val="0"/>
          <c:showSerName val="0"/>
          <c:showPercent val="0"/>
          <c:showBubbleSize val="0"/>
        </c:dLbls>
        <c:gapWidth val="150"/>
        <c:overlap val="100"/>
        <c:axId val="473696416"/>
        <c:axId val="473696808"/>
      </c:barChart>
      <c:catAx>
        <c:axId val="473696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73696808"/>
        <c:crosses val="autoZero"/>
        <c:auto val="1"/>
        <c:lblAlgn val="ctr"/>
        <c:lblOffset val="100"/>
        <c:noMultiLvlLbl val="0"/>
      </c:catAx>
      <c:valAx>
        <c:axId val="473696808"/>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7369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'LTHC '!$J$27</c:f>
              <c:strCache>
                <c:ptCount val="1"/>
                <c:pt idx="0">
                  <c:v>Pledges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'LTHC '!$I$28:$I$30</c:f>
              <c:strCache>
                <c:ptCount val="3"/>
                <c:pt idx="0">
                  <c:v>Development</c:v>
                </c:pt>
                <c:pt idx="1">
                  <c:v>Sharing assets/resources/promotion</c:v>
                </c:pt>
                <c:pt idx="2">
                  <c:v>Referral pathways/awareness raising</c:v>
                </c:pt>
              </c:strCache>
            </c:strRef>
          </c:cat>
          <c:val>
            <c:numRef>
              <c:f>'LTHC '!$J$28:$J$30</c:f>
              <c:numCache>
                <c:formatCode>General</c:formatCode>
                <c:ptCount val="3"/>
                <c:pt idx="0">
                  <c:v>2</c:v>
                </c:pt>
                <c:pt idx="1">
                  <c:v>1</c:v>
                </c:pt>
                <c:pt idx="2">
                  <c:v>5</c:v>
                </c:pt>
              </c:numCache>
            </c:numRef>
          </c:val>
        </c:ser>
        <c:ser>
          <c:idx val="1"/>
          <c:order val="1"/>
          <c:tx>
            <c:strRef>
              <c:f>'LTHC '!$K$27</c:f>
              <c:strCache>
                <c:ptCount val="1"/>
                <c:pt idx="0">
                  <c:v>Actions</c:v>
                </c:pt>
              </c:strCache>
            </c:strRef>
          </c:tx>
          <c:spPr>
            <a:solidFill>
              <a:srgbClr val="65B3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'LTHC '!$I$28:$I$30</c:f>
              <c:strCache>
                <c:ptCount val="3"/>
                <c:pt idx="0">
                  <c:v>Development</c:v>
                </c:pt>
                <c:pt idx="1">
                  <c:v>Sharing assets/resources/promotion</c:v>
                </c:pt>
                <c:pt idx="2">
                  <c:v>Referral pathways/awareness raising</c:v>
                </c:pt>
              </c:strCache>
            </c:strRef>
          </c:cat>
          <c:val>
            <c:numRef>
              <c:f>'LTHC '!$K$28:$K$30</c:f>
              <c:numCache>
                <c:formatCode>General</c:formatCode>
                <c:ptCount val="3"/>
                <c:pt idx="0">
                  <c:v>4</c:v>
                </c:pt>
                <c:pt idx="1">
                  <c:v>4</c:v>
                </c:pt>
                <c:pt idx="2">
                  <c:v>18</c:v>
                </c:pt>
              </c:numCache>
            </c:numRef>
          </c:val>
        </c:ser>
        <c:dLbls>
          <c:showLegendKey val="0"/>
          <c:showVal val="0"/>
          <c:showCatName val="0"/>
          <c:showSerName val="0"/>
          <c:showPercent val="0"/>
          <c:showBubbleSize val="0"/>
        </c:dLbls>
        <c:gapWidth val="150"/>
        <c:overlap val="100"/>
        <c:axId val="473692888"/>
        <c:axId val="473697200"/>
      </c:barChart>
      <c:catAx>
        <c:axId val="47369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73697200"/>
        <c:crosses val="autoZero"/>
        <c:auto val="1"/>
        <c:lblAlgn val="ctr"/>
        <c:lblOffset val="100"/>
        <c:noMultiLvlLbl val="0"/>
      </c:catAx>
      <c:valAx>
        <c:axId val="47369720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73692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'HealthActive '!$L$3</c:f>
              <c:strCache>
                <c:ptCount val="1"/>
                <c:pt idx="0">
                  <c:v>Pledges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'HealthActive '!$K$4:$K$7</c:f>
              <c:strCache>
                <c:ptCount val="4"/>
                <c:pt idx="0">
                  <c:v>Other</c:v>
                </c:pt>
                <c:pt idx="1">
                  <c:v>Sharing assets/resources/joint promotion</c:v>
                </c:pt>
                <c:pt idx="2">
                  <c:v>Development</c:v>
                </c:pt>
                <c:pt idx="3">
                  <c:v>Referral pathways </c:v>
                </c:pt>
              </c:strCache>
            </c:strRef>
          </c:cat>
          <c:val>
            <c:numRef>
              <c:f>'HealthActive '!$L$4:$L$7</c:f>
              <c:numCache>
                <c:formatCode>General</c:formatCode>
                <c:ptCount val="4"/>
                <c:pt idx="0">
                  <c:v>1</c:v>
                </c:pt>
                <c:pt idx="1">
                  <c:v>3</c:v>
                </c:pt>
                <c:pt idx="2">
                  <c:v>3</c:v>
                </c:pt>
                <c:pt idx="3">
                  <c:v>5</c:v>
                </c:pt>
              </c:numCache>
            </c:numRef>
          </c:val>
        </c:ser>
        <c:ser>
          <c:idx val="1"/>
          <c:order val="1"/>
          <c:tx>
            <c:strRef>
              <c:f>'HealthActive '!$M$3</c:f>
              <c:strCache>
                <c:ptCount val="1"/>
                <c:pt idx="0">
                  <c:v>Actions</c:v>
                </c:pt>
              </c:strCache>
            </c:strRef>
          </c:tx>
          <c:spPr>
            <a:solidFill>
              <a:srgbClr val="65B3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'HealthActive '!$K$4:$K$7</c:f>
              <c:strCache>
                <c:ptCount val="4"/>
                <c:pt idx="0">
                  <c:v>Other</c:v>
                </c:pt>
                <c:pt idx="1">
                  <c:v>Sharing assets/resources/joint promotion</c:v>
                </c:pt>
                <c:pt idx="2">
                  <c:v>Development</c:v>
                </c:pt>
                <c:pt idx="3">
                  <c:v>Referral pathways </c:v>
                </c:pt>
              </c:strCache>
            </c:strRef>
          </c:cat>
          <c:val>
            <c:numRef>
              <c:f>'HealthActive '!$M$4:$M$7</c:f>
              <c:numCache>
                <c:formatCode>General</c:formatCode>
                <c:ptCount val="4"/>
                <c:pt idx="0">
                  <c:v>1</c:v>
                </c:pt>
                <c:pt idx="1">
                  <c:v>7</c:v>
                </c:pt>
                <c:pt idx="2">
                  <c:v>9</c:v>
                </c:pt>
                <c:pt idx="3">
                  <c:v>25</c:v>
                </c:pt>
              </c:numCache>
            </c:numRef>
          </c:val>
        </c:ser>
        <c:dLbls>
          <c:showLegendKey val="0"/>
          <c:showVal val="0"/>
          <c:showCatName val="0"/>
          <c:showSerName val="0"/>
          <c:showPercent val="0"/>
          <c:showBubbleSize val="0"/>
        </c:dLbls>
        <c:gapWidth val="150"/>
        <c:overlap val="100"/>
        <c:axId val="473690536"/>
        <c:axId val="473693280"/>
      </c:barChart>
      <c:catAx>
        <c:axId val="47369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crossAx val="473693280"/>
        <c:crosses val="autoZero"/>
        <c:auto val="1"/>
        <c:lblAlgn val="ctr"/>
        <c:lblOffset val="100"/>
        <c:noMultiLvlLbl val="0"/>
      </c:catAx>
      <c:valAx>
        <c:axId val="47369328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73690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'HealthActive '!$L$15</c:f>
              <c:strCache>
                <c:ptCount val="1"/>
                <c:pt idx="0">
                  <c:v>Pledges</c:v>
                </c:pt>
              </c:strCache>
            </c:strRef>
          </c:tx>
          <c:spPr>
            <a:solidFill>
              <a:srgbClr val="002060"/>
            </a:solidFill>
            <a:ln>
              <a:noFill/>
            </a:ln>
            <a:effectLst/>
          </c:spPr>
          <c:invertIfNegative val="0"/>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'HealthActive '!$K$16:$K$19</c:f>
              <c:strCache>
                <c:ptCount val="4"/>
                <c:pt idx="0">
                  <c:v>Referral pathways</c:v>
                </c:pt>
                <c:pt idx="1">
                  <c:v>Sharing assets/resources/joint promotion</c:v>
                </c:pt>
                <c:pt idx="2">
                  <c:v>Development</c:v>
                </c:pt>
                <c:pt idx="3">
                  <c:v>Other</c:v>
                </c:pt>
              </c:strCache>
            </c:strRef>
          </c:cat>
          <c:val>
            <c:numRef>
              <c:f>'HealthActive '!$L$16:$L$19</c:f>
              <c:numCache>
                <c:formatCode>General</c:formatCode>
                <c:ptCount val="4"/>
                <c:pt idx="0">
                  <c:v>4</c:v>
                </c:pt>
                <c:pt idx="1">
                  <c:v>3</c:v>
                </c:pt>
                <c:pt idx="2">
                  <c:v>5</c:v>
                </c:pt>
                <c:pt idx="3">
                  <c:v>0</c:v>
                </c:pt>
              </c:numCache>
            </c:numRef>
          </c:val>
        </c:ser>
        <c:ser>
          <c:idx val="1"/>
          <c:order val="1"/>
          <c:tx>
            <c:strRef>
              <c:f>'HealthActive '!$M$15</c:f>
              <c:strCache>
                <c:ptCount val="1"/>
                <c:pt idx="0">
                  <c:v>Actions</c:v>
                </c:pt>
              </c:strCache>
            </c:strRef>
          </c:tx>
          <c:spPr>
            <a:solidFill>
              <a:srgbClr val="65B3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'HealthActive '!$K$16:$K$19</c:f>
              <c:strCache>
                <c:ptCount val="4"/>
                <c:pt idx="0">
                  <c:v>Referral pathways</c:v>
                </c:pt>
                <c:pt idx="1">
                  <c:v>Sharing assets/resources/joint promotion</c:v>
                </c:pt>
                <c:pt idx="2">
                  <c:v>Development</c:v>
                </c:pt>
                <c:pt idx="3">
                  <c:v>Other</c:v>
                </c:pt>
              </c:strCache>
            </c:strRef>
          </c:cat>
          <c:val>
            <c:numRef>
              <c:f>'HealthActive '!$M$16:$M$19</c:f>
              <c:numCache>
                <c:formatCode>General</c:formatCode>
                <c:ptCount val="4"/>
                <c:pt idx="0">
                  <c:v>29</c:v>
                </c:pt>
                <c:pt idx="1">
                  <c:v>14</c:v>
                </c:pt>
                <c:pt idx="2">
                  <c:v>7</c:v>
                </c:pt>
                <c:pt idx="3">
                  <c:v>1</c:v>
                </c:pt>
              </c:numCache>
            </c:numRef>
          </c:val>
        </c:ser>
        <c:dLbls>
          <c:showLegendKey val="0"/>
          <c:showVal val="0"/>
          <c:showCatName val="0"/>
          <c:showSerName val="0"/>
          <c:showPercent val="0"/>
          <c:showBubbleSize val="0"/>
        </c:dLbls>
        <c:gapWidth val="150"/>
        <c:overlap val="100"/>
        <c:axId val="415832744"/>
        <c:axId val="474007304"/>
      </c:barChart>
      <c:catAx>
        <c:axId val="41583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74007304"/>
        <c:crosses val="autoZero"/>
        <c:auto val="1"/>
        <c:lblAlgn val="ctr"/>
        <c:lblOffset val="100"/>
        <c:noMultiLvlLbl val="0"/>
      </c:catAx>
      <c:valAx>
        <c:axId val="47400730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1583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'LTHC '!$J$27</c:f>
              <c:strCache>
                <c:ptCount val="1"/>
                <c:pt idx="0">
                  <c:v>Pledges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'LTHC '!$I$28:$I$30</c:f>
              <c:strCache>
                <c:ptCount val="3"/>
                <c:pt idx="0">
                  <c:v>Development</c:v>
                </c:pt>
                <c:pt idx="1">
                  <c:v>Sharing assets/resources</c:v>
                </c:pt>
                <c:pt idx="2">
                  <c:v>Referral pathways/awareness raising</c:v>
                </c:pt>
              </c:strCache>
            </c:strRef>
          </c:cat>
          <c:val>
            <c:numRef>
              <c:f>'LTHC '!$J$28:$J$30</c:f>
              <c:numCache>
                <c:formatCode>General</c:formatCode>
                <c:ptCount val="3"/>
                <c:pt idx="0">
                  <c:v>13</c:v>
                </c:pt>
                <c:pt idx="1">
                  <c:v>1</c:v>
                </c:pt>
                <c:pt idx="2">
                  <c:v>2</c:v>
                </c:pt>
              </c:numCache>
            </c:numRef>
          </c:val>
        </c:ser>
        <c:ser>
          <c:idx val="1"/>
          <c:order val="1"/>
          <c:tx>
            <c:strRef>
              <c:f>'LTHC '!$K$27</c:f>
              <c:strCache>
                <c:ptCount val="1"/>
                <c:pt idx="0">
                  <c:v>Actions</c:v>
                </c:pt>
              </c:strCache>
            </c:strRef>
          </c:tx>
          <c:spPr>
            <a:solidFill>
              <a:srgbClr val="65B3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'LTHC '!$I$28:$I$30</c:f>
              <c:strCache>
                <c:ptCount val="3"/>
                <c:pt idx="0">
                  <c:v>Development</c:v>
                </c:pt>
                <c:pt idx="1">
                  <c:v>Sharing assets/resources</c:v>
                </c:pt>
                <c:pt idx="2">
                  <c:v>Referral pathways/awareness raising</c:v>
                </c:pt>
              </c:strCache>
            </c:strRef>
          </c:cat>
          <c:val>
            <c:numRef>
              <c:f>'LTHC '!$K$28:$K$30</c:f>
              <c:numCache>
                <c:formatCode>General</c:formatCode>
                <c:ptCount val="3"/>
                <c:pt idx="0">
                  <c:v>6</c:v>
                </c:pt>
                <c:pt idx="1">
                  <c:v>5</c:v>
                </c:pt>
                <c:pt idx="2">
                  <c:v>20</c:v>
                </c:pt>
              </c:numCache>
            </c:numRef>
          </c:val>
        </c:ser>
        <c:dLbls>
          <c:showLegendKey val="0"/>
          <c:showVal val="0"/>
          <c:showCatName val="0"/>
          <c:showSerName val="0"/>
          <c:showPercent val="0"/>
          <c:showBubbleSize val="0"/>
        </c:dLbls>
        <c:gapWidth val="150"/>
        <c:overlap val="100"/>
        <c:axId val="474008872"/>
        <c:axId val="474010048"/>
      </c:barChart>
      <c:catAx>
        <c:axId val="4740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74010048"/>
        <c:crosses val="autoZero"/>
        <c:auto val="1"/>
        <c:lblAlgn val="ctr"/>
        <c:lblOffset val="100"/>
        <c:noMultiLvlLbl val="0"/>
      </c:catAx>
      <c:valAx>
        <c:axId val="47401004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74008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'Question 4'!$B$3</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4'!$A$4:$A$15</c:f>
              <c:strCache>
                <c:ptCount val="12"/>
                <c:pt idx="0">
                  <c:v>Do things differently/improve our working practices</c:v>
                </c:pt>
                <c:pt idx="1">
                  <c:v>Make better use of time and resources available </c:v>
                </c:pt>
                <c:pt idx="2">
                  <c:v>Find more effective ways for people in later life to access digital platforms</c:v>
                </c:pt>
                <c:pt idx="3">
                  <c:v>Identify and reach more people in need of support</c:v>
                </c:pt>
                <c:pt idx="4">
                  <c:v>Work towards developing initiatives to tackle gaps </c:v>
                </c:pt>
                <c:pt idx="5">
                  <c:v>Widening choices or options available at the point of role transition</c:v>
                </c:pt>
                <c:pt idx="6">
                  <c:v>Collaborate or work together with other sectors</c:v>
                </c:pt>
                <c:pt idx="7">
                  <c:v>Widening choices or options available to maintain an active lifestyle</c:v>
                </c:pt>
                <c:pt idx="8">
                  <c:v>Share assets or resources with others</c:v>
                </c:pt>
                <c:pt idx="9">
                  <c:v>Share information with colleagues</c:v>
                </c:pt>
                <c:pt idx="10">
                  <c:v>Jointly promote services/activities </c:v>
                </c:pt>
                <c:pt idx="11">
                  <c:v>Collaborate/work together with other organisations, or services</c:v>
                </c:pt>
              </c:strCache>
            </c:strRef>
          </c:cat>
          <c:val>
            <c:numRef>
              <c:f>'Question 4'!$B$4:$B$15</c:f>
              <c:numCache>
                <c:formatCode>General</c:formatCode>
                <c:ptCount val="12"/>
                <c:pt idx="0">
                  <c:v>60</c:v>
                </c:pt>
                <c:pt idx="1">
                  <c:v>70</c:v>
                </c:pt>
                <c:pt idx="2">
                  <c:v>71</c:v>
                </c:pt>
                <c:pt idx="3">
                  <c:v>76</c:v>
                </c:pt>
                <c:pt idx="4">
                  <c:v>82</c:v>
                </c:pt>
                <c:pt idx="5">
                  <c:v>87</c:v>
                </c:pt>
                <c:pt idx="6">
                  <c:v>88</c:v>
                </c:pt>
                <c:pt idx="7">
                  <c:v>89</c:v>
                </c:pt>
                <c:pt idx="8">
                  <c:v>89</c:v>
                </c:pt>
                <c:pt idx="9">
                  <c:v>91</c:v>
                </c:pt>
                <c:pt idx="10">
                  <c:v>91</c:v>
                </c:pt>
                <c:pt idx="11">
                  <c:v>95</c:v>
                </c:pt>
              </c:numCache>
            </c:numRef>
          </c:val>
          <c:extLst xmlns:c16r2="http://schemas.microsoft.com/office/drawing/2015/06/chart">
            <c:ext xmlns:c16="http://schemas.microsoft.com/office/drawing/2014/chart" uri="{C3380CC4-5D6E-409C-BE32-E72D297353CC}">
              <c16:uniqueId val="{00000000-F952-4D5C-A72C-D01F55C6DBC4}"/>
            </c:ext>
          </c:extLst>
        </c:ser>
        <c:ser>
          <c:idx val="1"/>
          <c:order val="1"/>
          <c:tx>
            <c:strRef>
              <c:f>'Question 4'!$C$3</c:f>
              <c:strCache>
                <c:ptCount val="1"/>
                <c:pt idx="0">
                  <c:v>Neutral</c:v>
                </c:pt>
              </c:strCache>
            </c:strRef>
          </c:tx>
          <c:spPr>
            <a:solidFill>
              <a:schemeClr val="accent2"/>
            </a:solidFill>
            <a:ln>
              <a:noFill/>
            </a:ln>
            <a:effectLst/>
          </c:spPr>
          <c:invertIfNegative val="0"/>
          <c:dLbls>
            <c:dLbl>
              <c:idx val="11"/>
              <c:delete val="1"/>
              <c:extLst xmlns:c16r2="http://schemas.microsoft.com/office/drawing/2015/06/chart">
                <c:ext xmlns:c16="http://schemas.microsoft.com/office/drawing/2014/chart" uri="{C3380CC4-5D6E-409C-BE32-E72D297353CC}">
                  <c16:uniqueId val="{00000001-F952-4D5C-A72C-D01F55C6DBC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4'!$A$4:$A$15</c:f>
              <c:strCache>
                <c:ptCount val="12"/>
                <c:pt idx="0">
                  <c:v>Do things differently/improve our working practices</c:v>
                </c:pt>
                <c:pt idx="1">
                  <c:v>Make better use of time and resources available </c:v>
                </c:pt>
                <c:pt idx="2">
                  <c:v>Find more effective ways for people in later life to access digital platforms</c:v>
                </c:pt>
                <c:pt idx="3">
                  <c:v>Identify and reach more people in need of support</c:v>
                </c:pt>
                <c:pt idx="4">
                  <c:v>Work towards developing initiatives to tackle gaps </c:v>
                </c:pt>
                <c:pt idx="5">
                  <c:v>Widening choices or options available at the point of role transition</c:v>
                </c:pt>
                <c:pt idx="6">
                  <c:v>Collaborate or work together with other sectors</c:v>
                </c:pt>
                <c:pt idx="7">
                  <c:v>Widening choices or options available to maintain an active lifestyle</c:v>
                </c:pt>
                <c:pt idx="8">
                  <c:v>Share assets or resources with others</c:v>
                </c:pt>
                <c:pt idx="9">
                  <c:v>Share information with colleagues</c:v>
                </c:pt>
                <c:pt idx="10">
                  <c:v>Jointly promote services/activities </c:v>
                </c:pt>
                <c:pt idx="11">
                  <c:v>Collaborate/work together with other organisations, or services</c:v>
                </c:pt>
              </c:strCache>
            </c:strRef>
          </c:cat>
          <c:val>
            <c:numRef>
              <c:f>'Question 4'!$C$4:$C$15</c:f>
              <c:numCache>
                <c:formatCode>General</c:formatCode>
                <c:ptCount val="12"/>
                <c:pt idx="0">
                  <c:v>29</c:v>
                </c:pt>
                <c:pt idx="1">
                  <c:v>22</c:v>
                </c:pt>
                <c:pt idx="2">
                  <c:v>19</c:v>
                </c:pt>
                <c:pt idx="3">
                  <c:v>18</c:v>
                </c:pt>
                <c:pt idx="4">
                  <c:v>9</c:v>
                </c:pt>
                <c:pt idx="5">
                  <c:v>7</c:v>
                </c:pt>
                <c:pt idx="6">
                  <c:v>4</c:v>
                </c:pt>
                <c:pt idx="7">
                  <c:v>5</c:v>
                </c:pt>
                <c:pt idx="8">
                  <c:v>3</c:v>
                </c:pt>
                <c:pt idx="9">
                  <c:v>2</c:v>
                </c:pt>
                <c:pt idx="10">
                  <c:v>2</c:v>
                </c:pt>
                <c:pt idx="11">
                  <c:v>0</c:v>
                </c:pt>
              </c:numCache>
            </c:numRef>
          </c:val>
          <c:extLst xmlns:c16r2="http://schemas.microsoft.com/office/drawing/2015/06/chart">
            <c:ext xmlns:c16="http://schemas.microsoft.com/office/drawing/2014/chart" uri="{C3380CC4-5D6E-409C-BE32-E72D297353CC}">
              <c16:uniqueId val="{00000002-F952-4D5C-A72C-D01F55C6DBC4}"/>
            </c:ext>
          </c:extLst>
        </c:ser>
        <c:ser>
          <c:idx val="2"/>
          <c:order val="2"/>
          <c:tx>
            <c:strRef>
              <c:f>'Question 4'!$D$3</c:f>
              <c:strCache>
                <c:ptCount val="1"/>
                <c:pt idx="0">
                  <c:v>Disagree</c:v>
                </c:pt>
              </c:strCache>
            </c:strRef>
          </c:tx>
          <c:spPr>
            <a:solidFill>
              <a:schemeClr val="accent3"/>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3-F952-4D5C-A72C-D01F55C6DBC4}"/>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4-F952-4D5C-A72C-D01F55C6DBC4}"/>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5-F952-4D5C-A72C-D01F55C6DBC4}"/>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6-F952-4D5C-A72C-D01F55C6DBC4}"/>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7-F952-4D5C-A72C-D01F55C6DBC4}"/>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8-F952-4D5C-A72C-D01F55C6DBC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4'!$A$4:$A$15</c:f>
              <c:strCache>
                <c:ptCount val="12"/>
                <c:pt idx="0">
                  <c:v>Do things differently/improve our working practices</c:v>
                </c:pt>
                <c:pt idx="1">
                  <c:v>Make better use of time and resources available </c:v>
                </c:pt>
                <c:pt idx="2">
                  <c:v>Find more effective ways for people in later life to access digital platforms</c:v>
                </c:pt>
                <c:pt idx="3">
                  <c:v>Identify and reach more people in need of support</c:v>
                </c:pt>
                <c:pt idx="4">
                  <c:v>Work towards developing initiatives to tackle gaps </c:v>
                </c:pt>
                <c:pt idx="5">
                  <c:v>Widening choices or options available at the point of role transition</c:v>
                </c:pt>
                <c:pt idx="6">
                  <c:v>Collaborate or work together with other sectors</c:v>
                </c:pt>
                <c:pt idx="7">
                  <c:v>Widening choices or options available to maintain an active lifestyle</c:v>
                </c:pt>
                <c:pt idx="8">
                  <c:v>Share assets or resources with others</c:v>
                </c:pt>
                <c:pt idx="9">
                  <c:v>Share information with colleagues</c:v>
                </c:pt>
                <c:pt idx="10">
                  <c:v>Jointly promote services/activities </c:v>
                </c:pt>
                <c:pt idx="11">
                  <c:v>Collaborate/work together with other organisations, or services</c:v>
                </c:pt>
              </c:strCache>
            </c:strRef>
          </c:cat>
          <c:val>
            <c:numRef>
              <c:f>'Question 4'!$D$4:$D$15</c:f>
              <c:numCache>
                <c:formatCode>General</c:formatCode>
                <c:ptCount val="12"/>
                <c:pt idx="0">
                  <c:v>3</c:v>
                </c:pt>
                <c:pt idx="1">
                  <c:v>0</c:v>
                </c:pt>
                <c:pt idx="2">
                  <c:v>1</c:v>
                </c:pt>
                <c:pt idx="3">
                  <c:v>1</c:v>
                </c:pt>
                <c:pt idx="4">
                  <c:v>1</c:v>
                </c:pt>
                <c:pt idx="5">
                  <c:v>0</c:v>
                </c:pt>
                <c:pt idx="6">
                  <c:v>0</c:v>
                </c:pt>
                <c:pt idx="7">
                  <c:v>0</c:v>
                </c:pt>
                <c:pt idx="8">
                  <c:v>0</c:v>
                </c:pt>
                <c:pt idx="9">
                  <c:v>1</c:v>
                </c:pt>
                <c:pt idx="10">
                  <c:v>1</c:v>
                </c:pt>
                <c:pt idx="11">
                  <c:v>0</c:v>
                </c:pt>
              </c:numCache>
            </c:numRef>
          </c:val>
          <c:extLst xmlns:c16r2="http://schemas.microsoft.com/office/drawing/2015/06/chart">
            <c:ext xmlns:c16="http://schemas.microsoft.com/office/drawing/2014/chart" uri="{C3380CC4-5D6E-409C-BE32-E72D297353CC}">
              <c16:uniqueId val="{00000009-F952-4D5C-A72C-D01F55C6DBC4}"/>
            </c:ext>
          </c:extLst>
        </c:ser>
        <c:ser>
          <c:idx val="3"/>
          <c:order val="3"/>
          <c:tx>
            <c:strRef>
              <c:f>'Question 4'!$E$3</c:f>
              <c:strCache>
                <c:ptCount val="1"/>
                <c:pt idx="0">
                  <c:v>N/A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4'!$A$4:$A$15</c:f>
              <c:strCache>
                <c:ptCount val="12"/>
                <c:pt idx="0">
                  <c:v>Do things differently/improve our working practices</c:v>
                </c:pt>
                <c:pt idx="1">
                  <c:v>Make better use of time and resources available </c:v>
                </c:pt>
                <c:pt idx="2">
                  <c:v>Find more effective ways for people in later life to access digital platforms</c:v>
                </c:pt>
                <c:pt idx="3">
                  <c:v>Identify and reach more people in need of support</c:v>
                </c:pt>
                <c:pt idx="4">
                  <c:v>Work towards developing initiatives to tackle gaps </c:v>
                </c:pt>
                <c:pt idx="5">
                  <c:v>Widening choices or options available at the point of role transition</c:v>
                </c:pt>
                <c:pt idx="6">
                  <c:v>Collaborate or work together with other sectors</c:v>
                </c:pt>
                <c:pt idx="7">
                  <c:v>Widening choices or options available to maintain an active lifestyle</c:v>
                </c:pt>
                <c:pt idx="8">
                  <c:v>Share assets or resources with others</c:v>
                </c:pt>
                <c:pt idx="9">
                  <c:v>Share information with colleagues</c:v>
                </c:pt>
                <c:pt idx="10">
                  <c:v>Jointly promote services/activities </c:v>
                </c:pt>
                <c:pt idx="11">
                  <c:v>Collaborate/work together with other organisations, or services</c:v>
                </c:pt>
              </c:strCache>
            </c:strRef>
          </c:cat>
          <c:val>
            <c:numRef>
              <c:f>'Question 4'!$E$4:$E$15</c:f>
              <c:numCache>
                <c:formatCode>General</c:formatCode>
                <c:ptCount val="12"/>
                <c:pt idx="0">
                  <c:v>8</c:v>
                </c:pt>
                <c:pt idx="1">
                  <c:v>8</c:v>
                </c:pt>
                <c:pt idx="2">
                  <c:v>9</c:v>
                </c:pt>
                <c:pt idx="3">
                  <c:v>5</c:v>
                </c:pt>
                <c:pt idx="4">
                  <c:v>8</c:v>
                </c:pt>
                <c:pt idx="5">
                  <c:v>6</c:v>
                </c:pt>
                <c:pt idx="6">
                  <c:v>8</c:v>
                </c:pt>
                <c:pt idx="7">
                  <c:v>6</c:v>
                </c:pt>
                <c:pt idx="8">
                  <c:v>8</c:v>
                </c:pt>
                <c:pt idx="9">
                  <c:v>6</c:v>
                </c:pt>
                <c:pt idx="10">
                  <c:v>6</c:v>
                </c:pt>
                <c:pt idx="11">
                  <c:v>5</c:v>
                </c:pt>
              </c:numCache>
            </c:numRef>
          </c:val>
          <c:extLst xmlns:c16r2="http://schemas.microsoft.com/office/drawing/2015/06/chart">
            <c:ext xmlns:c16="http://schemas.microsoft.com/office/drawing/2014/chart" uri="{C3380CC4-5D6E-409C-BE32-E72D297353CC}">
              <c16:uniqueId val="{0000000A-F952-4D5C-A72C-D01F55C6DBC4}"/>
            </c:ext>
          </c:extLst>
        </c:ser>
        <c:dLbls>
          <c:showLegendKey val="0"/>
          <c:showVal val="0"/>
          <c:showCatName val="0"/>
          <c:showSerName val="0"/>
          <c:showPercent val="0"/>
          <c:showBubbleSize val="0"/>
        </c:dLbls>
        <c:gapWidth val="150"/>
        <c:overlap val="100"/>
        <c:axId val="474011224"/>
        <c:axId val="474007696"/>
      </c:barChart>
      <c:catAx>
        <c:axId val="474011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crossAx val="474007696"/>
        <c:crosses val="autoZero"/>
        <c:auto val="1"/>
        <c:lblAlgn val="ctr"/>
        <c:lblOffset val="100"/>
        <c:noMultiLvlLbl val="0"/>
      </c:catAx>
      <c:valAx>
        <c:axId val="47400769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4011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solidFill>
      <a:schemeClr val="bg1"/>
    </a:solidFill>
    <a:ln w="12700" cap="flat" cmpd="sng" algn="ctr">
      <a:solidFill>
        <a:srgbClr val="00206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2026890174596"/>
          <c:y val="2.6323774970276933E-2"/>
          <c:w val="0.84530872103954258"/>
          <c:h val="0.87555197017910114"/>
        </c:manualLayout>
      </c:layout>
      <c:barChart>
        <c:barDir val="bar"/>
        <c:grouping val="stacked"/>
        <c:varyColors val="0"/>
        <c:ser>
          <c:idx val="0"/>
          <c:order val="0"/>
          <c:tx>
            <c:strRef>
              <c:f>'[Figure_2__Recent_internet_use_by_age_group,_2011_and_2018,_UK.xls]data'!$B$7</c:f>
              <c:strCache>
                <c:ptCount val="1"/>
                <c:pt idx="0">
                  <c:v>2011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'[Figure_2__Recent_internet_use_by_age_group,_2011_and_2018,_UK.xls]data'!$A$8:$A$12</c:f>
              <c:strCache>
                <c:ptCount val="5"/>
                <c:pt idx="0">
                  <c:v>16 to 44</c:v>
                </c:pt>
                <c:pt idx="1">
                  <c:v>45 to 54</c:v>
                </c:pt>
                <c:pt idx="2">
                  <c:v>55 to 64</c:v>
                </c:pt>
                <c:pt idx="3">
                  <c:v>65 to74</c:v>
                </c:pt>
                <c:pt idx="4">
                  <c:v>75 and over</c:v>
                </c:pt>
              </c:strCache>
            </c:strRef>
          </c:cat>
          <c:val>
            <c:numRef>
              <c:f>'[Figure_2__Recent_internet_use_by_age_group,_2011_and_2018,_UK.xls]data'!$B$8:$B$12</c:f>
              <c:numCache>
                <c:formatCode>0</c:formatCode>
                <c:ptCount val="5"/>
                <c:pt idx="0" formatCode="General">
                  <c:v>96</c:v>
                </c:pt>
                <c:pt idx="1">
                  <c:v>86</c:v>
                </c:pt>
                <c:pt idx="2">
                  <c:v>75</c:v>
                </c:pt>
                <c:pt idx="3">
                  <c:v>52</c:v>
                </c:pt>
                <c:pt idx="4">
                  <c:v>20</c:v>
                </c:pt>
              </c:numCache>
            </c:numRef>
          </c:val>
        </c:ser>
        <c:ser>
          <c:idx val="1"/>
          <c:order val="1"/>
          <c:tx>
            <c:strRef>
              <c:f>'[Figure_2__Recent_internet_use_by_age_group,_2011_and_2018,_UK.xls]data'!$C$7</c:f>
              <c:strCache>
                <c:ptCount val="1"/>
                <c:pt idx="0">
                  <c:v>2018</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'[Figure_2__Recent_internet_use_by_age_group,_2011_and_2018,_UK.xls]data'!$A$8:$A$12</c:f>
              <c:strCache>
                <c:ptCount val="5"/>
                <c:pt idx="0">
                  <c:v>16 to 44</c:v>
                </c:pt>
                <c:pt idx="1">
                  <c:v>45 to 54</c:v>
                </c:pt>
                <c:pt idx="2">
                  <c:v>55 to 64</c:v>
                </c:pt>
                <c:pt idx="3">
                  <c:v>65 to74</c:v>
                </c:pt>
                <c:pt idx="4">
                  <c:v>75 and over</c:v>
                </c:pt>
              </c:strCache>
            </c:strRef>
          </c:cat>
          <c:val>
            <c:numRef>
              <c:f>'[Figure_2__Recent_internet_use_by_age_group,_2011_and_2018,_UK.xls]data'!$C$8:$C$12</c:f>
              <c:numCache>
                <c:formatCode>General</c:formatCode>
                <c:ptCount val="5"/>
                <c:pt idx="0">
                  <c:v>99</c:v>
                </c:pt>
                <c:pt idx="1">
                  <c:v>97</c:v>
                </c:pt>
                <c:pt idx="2">
                  <c:v>92</c:v>
                </c:pt>
                <c:pt idx="3">
                  <c:v>80</c:v>
                </c:pt>
                <c:pt idx="4">
                  <c:v>44</c:v>
                </c:pt>
              </c:numCache>
            </c:numRef>
          </c:val>
        </c:ser>
        <c:dLbls>
          <c:showLegendKey val="0"/>
          <c:showVal val="0"/>
          <c:showCatName val="0"/>
          <c:showSerName val="0"/>
          <c:showPercent val="0"/>
          <c:showBubbleSize val="0"/>
        </c:dLbls>
        <c:gapWidth val="150"/>
        <c:overlap val="100"/>
        <c:axId val="474010440"/>
        <c:axId val="474011616"/>
      </c:barChart>
      <c:catAx>
        <c:axId val="474010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74011616"/>
        <c:crosses val="autoZero"/>
        <c:auto val="1"/>
        <c:lblAlgn val="ctr"/>
        <c:lblOffset val="100"/>
        <c:noMultiLvlLbl val="0"/>
      </c:catAx>
      <c:valAx>
        <c:axId val="47401161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74010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88397689889667"/>
          <c:y val="0"/>
          <c:w val="0.53923904575013704"/>
          <c:h val="0.91410445439419963"/>
        </c:manualLayout>
      </c:layout>
      <c:barChart>
        <c:barDir val="bar"/>
        <c:grouping val="clustered"/>
        <c:varyColors val="0"/>
        <c:ser>
          <c:idx val="0"/>
          <c:order val="0"/>
          <c:tx>
            <c:strRef>
              <c:f>'Attendance by sector and local'!$B$2</c:f>
              <c:strCache>
                <c:ptCount val="1"/>
                <c:pt idx="0">
                  <c:v>Total</c:v>
                </c:pt>
              </c:strCache>
            </c:strRef>
          </c:tx>
          <c:spPr>
            <a:solidFill>
              <a:srgbClr val="002060"/>
            </a:solidFill>
            <a:ln>
              <a:noFill/>
            </a:ln>
            <a:effectLst/>
          </c:spPr>
          <c:invertIfNegative val="0"/>
          <c:dPt>
            <c:idx val="4"/>
            <c:invertIfNegative val="0"/>
            <c:bubble3D val="0"/>
            <c:spPr>
              <a:solidFill>
                <a:srgbClr val="65B32E"/>
              </a:solidFill>
              <a:ln>
                <a:noFill/>
              </a:ln>
              <a:effectLst/>
            </c:spPr>
          </c:dPt>
          <c:dPt>
            <c:idx val="5"/>
            <c:invertIfNegative val="0"/>
            <c:bubble3D val="0"/>
            <c:spPr>
              <a:solidFill>
                <a:srgbClr val="65B32E"/>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'Attendance by sector and local'!$A$3:$A$9</c:f>
              <c:strCache>
                <c:ptCount val="7"/>
                <c:pt idx="0">
                  <c:v>Faith groups/churches</c:v>
                </c:pt>
                <c:pt idx="1">
                  <c:v>Emergency services</c:v>
                </c:pt>
                <c:pt idx="2">
                  <c:v>CCG/NHS</c:v>
                </c:pt>
                <c:pt idx="3">
                  <c:v>Not for profit</c:v>
                </c:pt>
                <c:pt idx="4">
                  <c:v>Private</c:v>
                </c:pt>
                <c:pt idx="5">
                  <c:v>Local Authority</c:v>
                </c:pt>
                <c:pt idx="6">
                  <c:v>Community and voluntary sector</c:v>
                </c:pt>
              </c:strCache>
            </c:strRef>
          </c:cat>
          <c:val>
            <c:numRef>
              <c:f>'Attendance by sector and local'!$B$3:$B$9</c:f>
              <c:numCache>
                <c:formatCode>General</c:formatCode>
                <c:ptCount val="7"/>
                <c:pt idx="0">
                  <c:v>1</c:v>
                </c:pt>
                <c:pt idx="1">
                  <c:v>3</c:v>
                </c:pt>
                <c:pt idx="2">
                  <c:v>6</c:v>
                </c:pt>
                <c:pt idx="3">
                  <c:v>6</c:v>
                </c:pt>
                <c:pt idx="4">
                  <c:v>24</c:v>
                </c:pt>
                <c:pt idx="5">
                  <c:v>32</c:v>
                </c:pt>
                <c:pt idx="6">
                  <c:v>59</c:v>
                </c:pt>
              </c:numCache>
            </c:numRef>
          </c:val>
        </c:ser>
        <c:dLbls>
          <c:showLegendKey val="0"/>
          <c:showVal val="0"/>
          <c:showCatName val="0"/>
          <c:showSerName val="0"/>
          <c:showPercent val="0"/>
          <c:showBubbleSize val="0"/>
        </c:dLbls>
        <c:gapWidth val="182"/>
        <c:axId val="414691456"/>
        <c:axId val="414689496"/>
      </c:barChart>
      <c:catAx>
        <c:axId val="41469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14689496"/>
        <c:crosses val="autoZero"/>
        <c:auto val="1"/>
        <c:lblAlgn val="ctr"/>
        <c:lblOffset val="100"/>
        <c:noMultiLvlLbl val="0"/>
      </c:catAx>
      <c:valAx>
        <c:axId val="41468949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1469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'Attendance by sector and local'!$B$36</c:f>
              <c:strCache>
                <c:ptCount val="1"/>
                <c:pt idx="0">
                  <c:v>East</c:v>
                </c:pt>
              </c:strCache>
            </c:strRef>
          </c:tx>
          <c:spPr>
            <a:solidFill>
              <a:srgbClr val="002060"/>
            </a:solidFill>
            <a:ln>
              <a:noFill/>
            </a:ln>
            <a:effectLst/>
          </c:spPr>
          <c:invertIfNegative val="0"/>
          <c:dLbls>
            <c:dLbl>
              <c:idx val="0"/>
              <c:layout>
                <c:manualLayout>
                  <c:x val="1.9013666072489603E-2"/>
                  <c:y val="0"/>
                </c:manualLayout>
              </c:layout>
              <c:tx>
                <c:rich>
                  <a:bodyPr/>
                  <a:lstStyle/>
                  <a:p>
                    <a:r>
                      <a:rPr lang="en-US" dirty="0">
                        <a:solidFill>
                          <a:sysClr val="windowText" lastClr="000000"/>
                        </a:solidFill>
                      </a:rPr>
                      <a:t>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'Attendance by sector and local'!$A$37:$A$43</c:f>
              <c:strCache>
                <c:ptCount val="7"/>
                <c:pt idx="0">
                  <c:v>Faith groups/churches</c:v>
                </c:pt>
                <c:pt idx="1">
                  <c:v>Emergency services</c:v>
                </c:pt>
                <c:pt idx="2">
                  <c:v>CCG/NHS</c:v>
                </c:pt>
                <c:pt idx="3">
                  <c:v>CICs/social enterprise</c:v>
                </c:pt>
                <c:pt idx="4">
                  <c:v>Private</c:v>
                </c:pt>
                <c:pt idx="5">
                  <c:v>Local Authority</c:v>
                </c:pt>
                <c:pt idx="6">
                  <c:v>Community and voluntary sector</c:v>
                </c:pt>
              </c:strCache>
            </c:strRef>
          </c:cat>
          <c:val>
            <c:numRef>
              <c:f>'Attendance by sector and local'!$B$37:$B$43</c:f>
              <c:numCache>
                <c:formatCode>General</c:formatCode>
                <c:ptCount val="7"/>
                <c:pt idx="0">
                  <c:v>0</c:v>
                </c:pt>
                <c:pt idx="1">
                  <c:v>1</c:v>
                </c:pt>
                <c:pt idx="2">
                  <c:v>2</c:v>
                </c:pt>
                <c:pt idx="3">
                  <c:v>2</c:v>
                </c:pt>
                <c:pt idx="4">
                  <c:v>5</c:v>
                </c:pt>
                <c:pt idx="5">
                  <c:v>10</c:v>
                </c:pt>
                <c:pt idx="6">
                  <c:v>21</c:v>
                </c:pt>
              </c:numCache>
            </c:numRef>
          </c:val>
        </c:ser>
        <c:ser>
          <c:idx val="1"/>
          <c:order val="1"/>
          <c:tx>
            <c:strRef>
              <c:f>'Attendance by sector and local'!$C$36</c:f>
              <c:strCache>
                <c:ptCount val="1"/>
                <c:pt idx="0">
                  <c:v>North/central</c:v>
                </c:pt>
              </c:strCache>
            </c:strRef>
          </c:tx>
          <c:spPr>
            <a:solidFill>
              <a:srgbClr val="0070C0"/>
            </a:solidFill>
            <a:ln>
              <a:noFill/>
            </a:ln>
            <a:effectLst/>
          </c:spPr>
          <c:invertIfNegative val="0"/>
          <c:dLbls>
            <c:dLbl>
              <c:idx val="0"/>
              <c:delete val="1"/>
              <c:extLst>
                <c:ext xmlns:c15="http://schemas.microsoft.com/office/drawing/2012/chart" uri="{CE6537A1-D6FC-4f65-9D91-7224C49458BB}"/>
              </c:extLst>
            </c:dLbl>
            <c:dLbl>
              <c:idx val="1"/>
              <c:layout>
                <c:manualLayout>
                  <c:x val="8.3184789067142009E-2"/>
                  <c:y val="1.059602501663103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'Attendance by sector and local'!$A$37:$A$43</c:f>
              <c:strCache>
                <c:ptCount val="7"/>
                <c:pt idx="0">
                  <c:v>Faith groups/churches</c:v>
                </c:pt>
                <c:pt idx="1">
                  <c:v>Emergency services</c:v>
                </c:pt>
                <c:pt idx="2">
                  <c:v>CCG/NHS</c:v>
                </c:pt>
                <c:pt idx="3">
                  <c:v>CICs/social enterprise</c:v>
                </c:pt>
                <c:pt idx="4">
                  <c:v>Private</c:v>
                </c:pt>
                <c:pt idx="5">
                  <c:v>Local Authority</c:v>
                </c:pt>
                <c:pt idx="6">
                  <c:v>Community and voluntary sector</c:v>
                </c:pt>
              </c:strCache>
            </c:strRef>
          </c:cat>
          <c:val>
            <c:numRef>
              <c:f>'Attendance by sector and local'!$C$37:$C$43</c:f>
              <c:numCache>
                <c:formatCode>General</c:formatCode>
                <c:ptCount val="7"/>
                <c:pt idx="0">
                  <c:v>1</c:v>
                </c:pt>
                <c:pt idx="1">
                  <c:v>0</c:v>
                </c:pt>
                <c:pt idx="2">
                  <c:v>1</c:v>
                </c:pt>
                <c:pt idx="3">
                  <c:v>1</c:v>
                </c:pt>
                <c:pt idx="4">
                  <c:v>7</c:v>
                </c:pt>
                <c:pt idx="5">
                  <c:v>8</c:v>
                </c:pt>
                <c:pt idx="6">
                  <c:v>15</c:v>
                </c:pt>
              </c:numCache>
            </c:numRef>
          </c:val>
        </c:ser>
        <c:ser>
          <c:idx val="2"/>
          <c:order val="2"/>
          <c:tx>
            <c:strRef>
              <c:f>'Attendance by sector and local'!$D$36</c:f>
              <c:strCache>
                <c:ptCount val="1"/>
                <c:pt idx="0">
                  <c:v>West</c:v>
                </c:pt>
              </c:strCache>
            </c:strRef>
          </c:tx>
          <c:spPr>
            <a:solidFill>
              <a:srgbClr val="65B32E"/>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'Attendance by sector and local'!$A$37:$A$43</c:f>
              <c:strCache>
                <c:ptCount val="7"/>
                <c:pt idx="0">
                  <c:v>Faith groups/churches</c:v>
                </c:pt>
                <c:pt idx="1">
                  <c:v>Emergency services</c:v>
                </c:pt>
                <c:pt idx="2">
                  <c:v>CCG/NHS</c:v>
                </c:pt>
                <c:pt idx="3">
                  <c:v>CICs/social enterprise</c:v>
                </c:pt>
                <c:pt idx="4">
                  <c:v>Private</c:v>
                </c:pt>
                <c:pt idx="5">
                  <c:v>Local Authority</c:v>
                </c:pt>
                <c:pt idx="6">
                  <c:v>Community and voluntary sector</c:v>
                </c:pt>
              </c:strCache>
            </c:strRef>
          </c:cat>
          <c:val>
            <c:numRef>
              <c:f>'Attendance by sector and local'!$D$37:$D$43</c:f>
              <c:numCache>
                <c:formatCode>General</c:formatCode>
                <c:ptCount val="7"/>
                <c:pt idx="0">
                  <c:v>0</c:v>
                </c:pt>
                <c:pt idx="1">
                  <c:v>2</c:v>
                </c:pt>
                <c:pt idx="2">
                  <c:v>3</c:v>
                </c:pt>
                <c:pt idx="3">
                  <c:v>3</c:v>
                </c:pt>
                <c:pt idx="4">
                  <c:v>12</c:v>
                </c:pt>
                <c:pt idx="5">
                  <c:v>14</c:v>
                </c:pt>
                <c:pt idx="6">
                  <c:v>23</c:v>
                </c:pt>
              </c:numCache>
            </c:numRef>
          </c:val>
        </c:ser>
        <c:dLbls>
          <c:showLegendKey val="0"/>
          <c:showVal val="0"/>
          <c:showCatName val="0"/>
          <c:showSerName val="0"/>
          <c:showPercent val="0"/>
          <c:showBubbleSize val="0"/>
        </c:dLbls>
        <c:gapWidth val="150"/>
        <c:overlap val="100"/>
        <c:axId val="414694984"/>
        <c:axId val="414692632"/>
      </c:barChart>
      <c:catAx>
        <c:axId val="414694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14692632"/>
        <c:crosses val="autoZero"/>
        <c:auto val="1"/>
        <c:lblAlgn val="ctr"/>
        <c:lblOffset val="100"/>
        <c:noMultiLvlLbl val="0"/>
      </c:catAx>
      <c:valAx>
        <c:axId val="414692632"/>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1469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4'!$B$3</c:f>
              <c:strCache>
                <c:ptCount val="1"/>
                <c:pt idx="0">
                  <c:v>Weighted Average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4'!$A$4:$A$10</c:f>
              <c:strCache>
                <c:ptCount val="7"/>
                <c:pt idx="0">
                  <c:v>The showcases</c:v>
                </c:pt>
                <c:pt idx="1">
                  <c:v>Understanding of key life changes as triggers to loneliness</c:v>
                </c:pt>
                <c:pt idx="2">
                  <c:v>Understanding of the potential my organisation/service has to play a role in prevention</c:v>
                </c:pt>
                <c:pt idx="3">
                  <c:v>The range of services and organisations attending</c:v>
                </c:pt>
                <c:pt idx="4">
                  <c:v>Welcome and accessibility</c:v>
                </c:pt>
                <c:pt idx="5">
                  <c:v>Structure and time keeping</c:v>
                </c:pt>
                <c:pt idx="6">
                  <c:v>Facilitation and organisation</c:v>
                </c:pt>
              </c:strCache>
            </c:strRef>
          </c:cat>
          <c:val>
            <c:numRef>
              <c:f>'Question 4'!$B$4:$B$10</c:f>
              <c:numCache>
                <c:formatCode>0%</c:formatCode>
                <c:ptCount val="7"/>
                <c:pt idx="0">
                  <c:v>0.92</c:v>
                </c:pt>
                <c:pt idx="1">
                  <c:v>0.92</c:v>
                </c:pt>
                <c:pt idx="2">
                  <c:v>0.92</c:v>
                </c:pt>
                <c:pt idx="3">
                  <c:v>0.94</c:v>
                </c:pt>
                <c:pt idx="4">
                  <c:v>0.96</c:v>
                </c:pt>
                <c:pt idx="5">
                  <c:v>0.96</c:v>
                </c:pt>
                <c:pt idx="6">
                  <c:v>0.96</c:v>
                </c:pt>
              </c:numCache>
            </c:numRef>
          </c:val>
        </c:ser>
        <c:dLbls>
          <c:showLegendKey val="0"/>
          <c:showVal val="0"/>
          <c:showCatName val="0"/>
          <c:showSerName val="0"/>
          <c:showPercent val="0"/>
          <c:showBubbleSize val="0"/>
        </c:dLbls>
        <c:gapWidth val="182"/>
        <c:axId val="13705352"/>
        <c:axId val="415838232"/>
      </c:barChart>
      <c:catAx>
        <c:axId val="13705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crossAx val="415838232"/>
        <c:crosses val="autoZero"/>
        <c:auto val="1"/>
        <c:lblAlgn val="ctr"/>
        <c:lblOffset val="100"/>
        <c:noMultiLvlLbl val="0"/>
      </c:catAx>
      <c:valAx>
        <c:axId val="41583823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3705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99494865882238"/>
          <c:y val="5.470083703048538E-2"/>
          <c:w val="0.56000405140623333"/>
          <c:h val="0.71663975773128497"/>
        </c:manualLayout>
      </c:layout>
      <c:barChart>
        <c:barDir val="bar"/>
        <c:grouping val="stacked"/>
        <c:varyColors val="0"/>
        <c:ser>
          <c:idx val="0"/>
          <c:order val="0"/>
          <c:tx>
            <c:strRef>
              <c:f>Sheet1!$A$14</c:f>
              <c:strCache>
                <c:ptCount val="1"/>
                <c:pt idx="0">
                  <c:v>New referral pathways/awareness raising</c:v>
                </c:pt>
              </c:strCache>
            </c:strRef>
          </c:tx>
          <c:spPr>
            <a:solidFill>
              <a:srgbClr val="002060"/>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Sheet1!$B$13:$G$13</c:f>
              <c:strCache>
                <c:ptCount val="6"/>
                <c:pt idx="0">
                  <c:v>Retirement</c:v>
                </c:pt>
                <c:pt idx="1">
                  <c:v>Digital</c:v>
                </c:pt>
                <c:pt idx="2">
                  <c:v>Bereavement</c:v>
                </c:pt>
                <c:pt idx="3">
                  <c:v>Active and healthy lifestyles</c:v>
                </c:pt>
                <c:pt idx="4">
                  <c:v>Carers</c:v>
                </c:pt>
                <c:pt idx="5">
                  <c:v>Long-term health conditions/mobility difficulties</c:v>
                </c:pt>
              </c:strCache>
            </c:strRef>
          </c:cat>
          <c:val>
            <c:numRef>
              <c:f>Sheet1!$B$14:$G$14</c:f>
              <c:numCache>
                <c:formatCode>General</c:formatCode>
                <c:ptCount val="6"/>
                <c:pt idx="0">
                  <c:v>0</c:v>
                </c:pt>
                <c:pt idx="1">
                  <c:v>22</c:v>
                </c:pt>
                <c:pt idx="2">
                  <c:v>31</c:v>
                </c:pt>
                <c:pt idx="3">
                  <c:v>33</c:v>
                </c:pt>
                <c:pt idx="4">
                  <c:v>36</c:v>
                </c:pt>
                <c:pt idx="5">
                  <c:v>63</c:v>
                </c:pt>
              </c:numCache>
            </c:numRef>
          </c:val>
        </c:ser>
        <c:ser>
          <c:idx val="1"/>
          <c:order val="1"/>
          <c:tx>
            <c:strRef>
              <c:f>Sheet1!$A$15</c:f>
              <c:strCache>
                <c:ptCount val="1"/>
                <c:pt idx="0">
                  <c:v>Development opportunities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Sheet1!$B$13:$G$13</c:f>
              <c:strCache>
                <c:ptCount val="6"/>
                <c:pt idx="0">
                  <c:v>Retirement</c:v>
                </c:pt>
                <c:pt idx="1">
                  <c:v>Digital</c:v>
                </c:pt>
                <c:pt idx="2">
                  <c:v>Bereavement</c:v>
                </c:pt>
                <c:pt idx="3">
                  <c:v>Active and healthy lifestyles</c:v>
                </c:pt>
                <c:pt idx="4">
                  <c:v>Carers</c:v>
                </c:pt>
                <c:pt idx="5">
                  <c:v>Long-term health conditions/mobility difficulties</c:v>
                </c:pt>
              </c:strCache>
            </c:strRef>
          </c:cat>
          <c:val>
            <c:numRef>
              <c:f>Sheet1!$B$15:$G$15</c:f>
              <c:numCache>
                <c:formatCode>General</c:formatCode>
                <c:ptCount val="6"/>
                <c:pt idx="0">
                  <c:v>14</c:v>
                </c:pt>
                <c:pt idx="1">
                  <c:v>19</c:v>
                </c:pt>
                <c:pt idx="2">
                  <c:v>9</c:v>
                </c:pt>
                <c:pt idx="3">
                  <c:v>12</c:v>
                </c:pt>
                <c:pt idx="4">
                  <c:v>16</c:v>
                </c:pt>
                <c:pt idx="5">
                  <c:v>14</c:v>
                </c:pt>
              </c:numCache>
            </c:numRef>
          </c:val>
        </c:ser>
        <c:ser>
          <c:idx val="2"/>
          <c:order val="2"/>
          <c:tx>
            <c:strRef>
              <c:f>Sheet1!$A$16</c:f>
              <c:strCache>
                <c:ptCount val="1"/>
                <c:pt idx="0">
                  <c:v>Maximising use of assets/resources</c:v>
                </c:pt>
              </c:strCache>
            </c:strRef>
          </c:tx>
          <c:spPr>
            <a:solidFill>
              <a:srgbClr val="92D050"/>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Sheet1!$B$13:$G$13</c:f>
              <c:strCache>
                <c:ptCount val="6"/>
                <c:pt idx="0">
                  <c:v>Retirement</c:v>
                </c:pt>
                <c:pt idx="1">
                  <c:v>Digital</c:v>
                </c:pt>
                <c:pt idx="2">
                  <c:v>Bereavement</c:v>
                </c:pt>
                <c:pt idx="3">
                  <c:v>Active and healthy lifestyles</c:v>
                </c:pt>
                <c:pt idx="4">
                  <c:v>Carers</c:v>
                </c:pt>
                <c:pt idx="5">
                  <c:v>Long-term health conditions/mobility difficulties</c:v>
                </c:pt>
              </c:strCache>
            </c:strRef>
          </c:cat>
          <c:val>
            <c:numRef>
              <c:f>Sheet1!$B$16:$G$16</c:f>
              <c:numCache>
                <c:formatCode>General</c:formatCode>
                <c:ptCount val="6"/>
                <c:pt idx="0">
                  <c:v>0</c:v>
                </c:pt>
                <c:pt idx="1">
                  <c:v>6</c:v>
                </c:pt>
                <c:pt idx="2">
                  <c:v>7</c:v>
                </c:pt>
                <c:pt idx="3">
                  <c:v>17</c:v>
                </c:pt>
                <c:pt idx="4">
                  <c:v>12</c:v>
                </c:pt>
                <c:pt idx="5">
                  <c:v>9</c:v>
                </c:pt>
              </c:numCache>
            </c:numRef>
          </c:val>
        </c:ser>
        <c:ser>
          <c:idx val="3"/>
          <c:order val="3"/>
          <c:tx>
            <c:strRef>
              <c:f>Sheet1!$A$17</c:f>
              <c:strCache>
                <c:ptCount val="1"/>
                <c:pt idx="0">
                  <c:v>Other</c:v>
                </c:pt>
              </c:strCache>
            </c:strRef>
          </c:tx>
          <c:spPr>
            <a:solidFill>
              <a:schemeClr val="accent2">
                <a:lumMod val="75000"/>
              </a:schemeClr>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Sheet1!$B$13:$G$13</c:f>
              <c:strCache>
                <c:ptCount val="6"/>
                <c:pt idx="0">
                  <c:v>Retirement</c:v>
                </c:pt>
                <c:pt idx="1">
                  <c:v>Digital</c:v>
                </c:pt>
                <c:pt idx="2">
                  <c:v>Bereavement</c:v>
                </c:pt>
                <c:pt idx="3">
                  <c:v>Active and healthy lifestyles</c:v>
                </c:pt>
                <c:pt idx="4">
                  <c:v>Carers</c:v>
                </c:pt>
                <c:pt idx="5">
                  <c:v>Long-term health conditions/mobility difficulties</c:v>
                </c:pt>
              </c:strCache>
            </c:strRef>
          </c:cat>
          <c:val>
            <c:numRef>
              <c:f>Sheet1!$B$17:$G$17</c:f>
              <c:numCache>
                <c:formatCode>General</c:formatCode>
                <c:ptCount val="6"/>
                <c:pt idx="0">
                  <c:v>0</c:v>
                </c:pt>
                <c:pt idx="1">
                  <c:v>0</c:v>
                </c:pt>
                <c:pt idx="2">
                  <c:v>0</c:v>
                </c:pt>
                <c:pt idx="3">
                  <c:v>1</c:v>
                </c:pt>
                <c:pt idx="4">
                  <c:v>7</c:v>
                </c:pt>
                <c:pt idx="5">
                  <c:v>0</c:v>
                </c:pt>
              </c:numCache>
            </c:numRef>
          </c:val>
        </c:ser>
        <c:dLbls>
          <c:showLegendKey val="0"/>
          <c:showVal val="0"/>
          <c:showCatName val="0"/>
          <c:showSerName val="0"/>
          <c:showPercent val="0"/>
          <c:showBubbleSize val="0"/>
        </c:dLbls>
        <c:gapWidth val="150"/>
        <c:overlap val="100"/>
        <c:axId val="415838624"/>
        <c:axId val="415834312"/>
      </c:barChart>
      <c:catAx>
        <c:axId val="415838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15834312"/>
        <c:crosses val="autoZero"/>
        <c:auto val="1"/>
        <c:lblAlgn val="ctr"/>
        <c:lblOffset val="100"/>
        <c:noMultiLvlLbl val="0"/>
      </c:catAx>
      <c:valAx>
        <c:axId val="415834312"/>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15838624"/>
        <c:crosses val="autoZero"/>
        <c:crossBetween val="between"/>
      </c:valAx>
      <c:spPr>
        <a:noFill/>
        <a:ln>
          <a:noFill/>
        </a:ln>
        <a:effectLst/>
      </c:spPr>
    </c:plotArea>
    <c:legend>
      <c:legendPos val="b"/>
      <c:layout>
        <c:manualLayout>
          <c:xMode val="edge"/>
          <c:yMode val="edge"/>
          <c:x val="3.8374157446908364E-2"/>
          <c:y val="0.77681067846481888"/>
          <c:w val="0.69319403132719937"/>
          <c:h val="0.2067790704260355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'Question 5'!$B$18</c:f>
              <c:strCache>
                <c:ptCount val="1"/>
                <c:pt idx="0">
                  <c:v>Agree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5'!$A$19:$A$30</c:f>
              <c:strCache>
                <c:ptCount val="12"/>
                <c:pt idx="0">
                  <c:v>Do things differently/improve our working practices</c:v>
                </c:pt>
                <c:pt idx="1">
                  <c:v>Work towards widening choices/options available to get the most out of digital </c:v>
                </c:pt>
                <c:pt idx="2">
                  <c:v>Identify and reach more older people in need of support</c:v>
                </c:pt>
                <c:pt idx="3">
                  <c:v>Work towards developing initiatives to tackle gaps in provision </c:v>
                </c:pt>
                <c:pt idx="4">
                  <c:v>Help people feel better supported to manage changes as they age</c:v>
                </c:pt>
                <c:pt idx="5">
                  <c:v>Join up service delivery to help with navigating support and info available</c:v>
                </c:pt>
                <c:pt idx="6">
                  <c:v>Work towards widening choices/options available to maintain an active&amp; healthy lifestyle </c:v>
                </c:pt>
                <c:pt idx="7">
                  <c:v>Share assets, resources, or expertise with others</c:v>
                </c:pt>
                <c:pt idx="8">
                  <c:v>Jointly promote our services/activities with others</c:v>
                </c:pt>
                <c:pt idx="9">
                  <c:v>Collaborate or work together with other organisations/services</c:v>
                </c:pt>
                <c:pt idx="10">
                  <c:v>Collaborate or work together with other sectors</c:v>
                </c:pt>
                <c:pt idx="11">
                  <c:v>Share information with colleagues</c:v>
                </c:pt>
              </c:strCache>
            </c:strRef>
          </c:cat>
          <c:val>
            <c:numRef>
              <c:f>'Question 5'!$B$19:$B$30</c:f>
              <c:numCache>
                <c:formatCode>General</c:formatCode>
                <c:ptCount val="12"/>
                <c:pt idx="0">
                  <c:v>65</c:v>
                </c:pt>
                <c:pt idx="1">
                  <c:v>75</c:v>
                </c:pt>
                <c:pt idx="2">
                  <c:v>83</c:v>
                </c:pt>
                <c:pt idx="3">
                  <c:v>84</c:v>
                </c:pt>
                <c:pt idx="4">
                  <c:v>85</c:v>
                </c:pt>
                <c:pt idx="5">
                  <c:v>85</c:v>
                </c:pt>
                <c:pt idx="6">
                  <c:v>88</c:v>
                </c:pt>
                <c:pt idx="7">
                  <c:v>88</c:v>
                </c:pt>
                <c:pt idx="8">
                  <c:v>91</c:v>
                </c:pt>
                <c:pt idx="9">
                  <c:v>91</c:v>
                </c:pt>
                <c:pt idx="10">
                  <c:v>91</c:v>
                </c:pt>
                <c:pt idx="11">
                  <c:v>96</c:v>
                </c:pt>
              </c:numCache>
            </c:numRef>
          </c:val>
        </c:ser>
        <c:ser>
          <c:idx val="1"/>
          <c:order val="1"/>
          <c:tx>
            <c:strRef>
              <c:f>'Question 5'!$C$18</c:f>
              <c:strCache>
                <c:ptCount val="1"/>
                <c:pt idx="0">
                  <c:v>Disagree</c:v>
                </c:pt>
              </c:strCache>
            </c:strRef>
          </c:tx>
          <c:spPr>
            <a:solidFill>
              <a:srgbClr val="FF0000"/>
            </a:solidFill>
            <a:ln>
              <a:noFill/>
            </a:ln>
            <a:effectLst/>
          </c:spPr>
          <c:invertIfNegative val="0"/>
          <c:cat>
            <c:strRef>
              <c:f>'Question 5'!$A$19:$A$30</c:f>
              <c:strCache>
                <c:ptCount val="12"/>
                <c:pt idx="0">
                  <c:v>Do things differently/improve our working practices</c:v>
                </c:pt>
                <c:pt idx="1">
                  <c:v>Work towards widening choices/options available to get the most out of digital </c:v>
                </c:pt>
                <c:pt idx="2">
                  <c:v>Identify and reach more older people in need of support</c:v>
                </c:pt>
                <c:pt idx="3">
                  <c:v>Work towards developing initiatives to tackle gaps in provision </c:v>
                </c:pt>
                <c:pt idx="4">
                  <c:v>Help people feel better supported to manage changes as they age</c:v>
                </c:pt>
                <c:pt idx="5">
                  <c:v>Join up service delivery to help with navigating support and info available</c:v>
                </c:pt>
                <c:pt idx="6">
                  <c:v>Work towards widening choices/options available to maintain an active&amp; healthy lifestyle </c:v>
                </c:pt>
                <c:pt idx="7">
                  <c:v>Share assets, resources, or expertise with others</c:v>
                </c:pt>
                <c:pt idx="8">
                  <c:v>Jointly promote our services/activities with others</c:v>
                </c:pt>
                <c:pt idx="9">
                  <c:v>Collaborate or work together with other organisations/services</c:v>
                </c:pt>
                <c:pt idx="10">
                  <c:v>Collaborate or work together with other sectors</c:v>
                </c:pt>
                <c:pt idx="11">
                  <c:v>Share information with colleagues</c:v>
                </c:pt>
              </c:strCache>
            </c:strRef>
          </c:cat>
          <c:val>
            <c:numRef>
              <c:f>'Question 5'!$C$19:$C$30</c:f>
              <c:numCache>
                <c:formatCode>General</c:formatCode>
                <c:ptCount val="12"/>
                <c:pt idx="0">
                  <c:v>1</c:v>
                </c:pt>
                <c:pt idx="1">
                  <c:v>1</c:v>
                </c:pt>
                <c:pt idx="2">
                  <c:v>0</c:v>
                </c:pt>
                <c:pt idx="3">
                  <c:v>0</c:v>
                </c:pt>
                <c:pt idx="4">
                  <c:v>0</c:v>
                </c:pt>
                <c:pt idx="5">
                  <c:v>0</c:v>
                </c:pt>
                <c:pt idx="6">
                  <c:v>0</c:v>
                </c:pt>
                <c:pt idx="7">
                  <c:v>0</c:v>
                </c:pt>
                <c:pt idx="8">
                  <c:v>0</c:v>
                </c:pt>
                <c:pt idx="9">
                  <c:v>0</c:v>
                </c:pt>
                <c:pt idx="10">
                  <c:v>1</c:v>
                </c:pt>
                <c:pt idx="11">
                  <c:v>0</c:v>
                </c:pt>
              </c:numCache>
            </c:numRef>
          </c:val>
        </c:ser>
        <c:ser>
          <c:idx val="2"/>
          <c:order val="2"/>
          <c:tx>
            <c:strRef>
              <c:f>'Question 5'!$D$18</c:f>
              <c:strCache>
                <c:ptCount val="1"/>
                <c:pt idx="0">
                  <c:v>Neutral</c:v>
                </c:pt>
              </c:strCache>
            </c:strRef>
          </c:tx>
          <c:spPr>
            <a:solidFill>
              <a:srgbClr val="65B3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5'!$A$19:$A$30</c:f>
              <c:strCache>
                <c:ptCount val="12"/>
                <c:pt idx="0">
                  <c:v>Do things differently/improve our working practices</c:v>
                </c:pt>
                <c:pt idx="1">
                  <c:v>Work towards widening choices/options available to get the most out of digital </c:v>
                </c:pt>
                <c:pt idx="2">
                  <c:v>Identify and reach more older people in need of support</c:v>
                </c:pt>
                <c:pt idx="3">
                  <c:v>Work towards developing initiatives to tackle gaps in provision </c:v>
                </c:pt>
                <c:pt idx="4">
                  <c:v>Help people feel better supported to manage changes as they age</c:v>
                </c:pt>
                <c:pt idx="5">
                  <c:v>Join up service delivery to help with navigating support and info available</c:v>
                </c:pt>
                <c:pt idx="6">
                  <c:v>Work towards widening choices/options available to maintain an active&amp; healthy lifestyle </c:v>
                </c:pt>
                <c:pt idx="7">
                  <c:v>Share assets, resources, or expertise with others</c:v>
                </c:pt>
                <c:pt idx="8">
                  <c:v>Jointly promote our services/activities with others</c:v>
                </c:pt>
                <c:pt idx="9">
                  <c:v>Collaborate or work together with other organisations/services</c:v>
                </c:pt>
                <c:pt idx="10">
                  <c:v>Collaborate or work together with other sectors</c:v>
                </c:pt>
                <c:pt idx="11">
                  <c:v>Share information with colleagues</c:v>
                </c:pt>
              </c:strCache>
            </c:strRef>
          </c:cat>
          <c:val>
            <c:numRef>
              <c:f>'Question 5'!$D$19:$D$30</c:f>
              <c:numCache>
                <c:formatCode>General</c:formatCode>
                <c:ptCount val="12"/>
                <c:pt idx="0">
                  <c:v>27</c:v>
                </c:pt>
                <c:pt idx="1">
                  <c:v>20</c:v>
                </c:pt>
                <c:pt idx="2">
                  <c:v>11</c:v>
                </c:pt>
                <c:pt idx="3">
                  <c:v>12</c:v>
                </c:pt>
                <c:pt idx="4">
                  <c:v>12</c:v>
                </c:pt>
                <c:pt idx="5">
                  <c:v>11</c:v>
                </c:pt>
                <c:pt idx="6">
                  <c:v>10</c:v>
                </c:pt>
                <c:pt idx="7">
                  <c:v>8</c:v>
                </c:pt>
                <c:pt idx="8">
                  <c:v>6</c:v>
                </c:pt>
                <c:pt idx="9">
                  <c:v>5</c:v>
                </c:pt>
                <c:pt idx="10">
                  <c:v>5</c:v>
                </c:pt>
                <c:pt idx="11">
                  <c:v>1</c:v>
                </c:pt>
              </c:numCache>
            </c:numRef>
          </c:val>
        </c:ser>
        <c:ser>
          <c:idx val="3"/>
          <c:order val="3"/>
          <c:tx>
            <c:strRef>
              <c:f>'Question 5'!$E$18</c:f>
              <c:strCache>
                <c:ptCount val="1"/>
                <c:pt idx="0">
                  <c:v>N/A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5'!$A$19:$A$30</c:f>
              <c:strCache>
                <c:ptCount val="12"/>
                <c:pt idx="0">
                  <c:v>Do things differently/improve our working practices</c:v>
                </c:pt>
                <c:pt idx="1">
                  <c:v>Work towards widening choices/options available to get the most out of digital </c:v>
                </c:pt>
                <c:pt idx="2">
                  <c:v>Identify and reach more older people in need of support</c:v>
                </c:pt>
                <c:pt idx="3">
                  <c:v>Work towards developing initiatives to tackle gaps in provision </c:v>
                </c:pt>
                <c:pt idx="4">
                  <c:v>Help people feel better supported to manage changes as they age</c:v>
                </c:pt>
                <c:pt idx="5">
                  <c:v>Join up service delivery to help with navigating support and info available</c:v>
                </c:pt>
                <c:pt idx="6">
                  <c:v>Work towards widening choices/options available to maintain an active&amp; healthy lifestyle </c:v>
                </c:pt>
                <c:pt idx="7">
                  <c:v>Share assets, resources, or expertise with others</c:v>
                </c:pt>
                <c:pt idx="8">
                  <c:v>Jointly promote our services/activities with others</c:v>
                </c:pt>
                <c:pt idx="9">
                  <c:v>Collaborate or work together with other organisations/services</c:v>
                </c:pt>
                <c:pt idx="10">
                  <c:v>Collaborate or work together with other sectors</c:v>
                </c:pt>
                <c:pt idx="11">
                  <c:v>Share information with colleagues</c:v>
                </c:pt>
              </c:strCache>
            </c:strRef>
          </c:cat>
          <c:val>
            <c:numRef>
              <c:f>'Question 5'!$E$19:$E$30</c:f>
              <c:numCache>
                <c:formatCode>General</c:formatCode>
                <c:ptCount val="12"/>
                <c:pt idx="0">
                  <c:v>2</c:v>
                </c:pt>
                <c:pt idx="1">
                  <c:v>6</c:v>
                </c:pt>
                <c:pt idx="2">
                  <c:v>6</c:v>
                </c:pt>
                <c:pt idx="3">
                  <c:v>4</c:v>
                </c:pt>
                <c:pt idx="4">
                  <c:v>3</c:v>
                </c:pt>
                <c:pt idx="5">
                  <c:v>4</c:v>
                </c:pt>
                <c:pt idx="6">
                  <c:v>3</c:v>
                </c:pt>
                <c:pt idx="7">
                  <c:v>4</c:v>
                </c:pt>
                <c:pt idx="8">
                  <c:v>3</c:v>
                </c:pt>
                <c:pt idx="9">
                  <c:v>4</c:v>
                </c:pt>
                <c:pt idx="10">
                  <c:v>3</c:v>
                </c:pt>
                <c:pt idx="11">
                  <c:v>3</c:v>
                </c:pt>
              </c:numCache>
            </c:numRef>
          </c:val>
        </c:ser>
        <c:dLbls>
          <c:showLegendKey val="0"/>
          <c:showVal val="0"/>
          <c:showCatName val="0"/>
          <c:showSerName val="0"/>
          <c:showPercent val="0"/>
          <c:showBubbleSize val="0"/>
        </c:dLbls>
        <c:gapWidth val="150"/>
        <c:overlap val="100"/>
        <c:axId val="415831176"/>
        <c:axId val="415836272"/>
      </c:barChart>
      <c:catAx>
        <c:axId val="415831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crossAx val="415836272"/>
        <c:crosses val="autoZero"/>
        <c:auto val="1"/>
        <c:lblAlgn val="ctr"/>
        <c:lblOffset val="100"/>
        <c:noMultiLvlLbl val="0"/>
      </c:catAx>
      <c:valAx>
        <c:axId val="415836272"/>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15831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'[Digital access in later life survey.xlsx]Question 1'!$A$4:$A$15</c:f>
              <c:strCache>
                <c:ptCount val="12"/>
                <c:pt idx="0">
                  <c:v>Other (please specify)</c:v>
                </c:pt>
                <c:pt idx="1">
                  <c:v>Integration of digital skills support into activities or services you provide</c:v>
                </c:pt>
                <c:pt idx="2">
                  <c:v>Training to support you to share digital skills with others</c:v>
                </c:pt>
                <c:pt idx="3">
                  <c:v>Training to help you engage people in later life with the benefits and relevance of digital access</c:v>
                </c:pt>
                <c:pt idx="4">
                  <c:v>Ways for people in later life to access support from peers</c:v>
                </c:pt>
                <c:pt idx="5">
                  <c:v>Accessibility guidance and support for disabled people</c:v>
                </c:pt>
                <c:pt idx="6">
                  <c:v>Advice and support for people in later life as to which type of technology or platform to use</c:v>
                </c:pt>
                <c:pt idx="7">
                  <c:v>Information on where to access one to one support and/or digital gadget drop-ins for help with navigating digital platforms</c:v>
                </c:pt>
                <c:pt idx="8">
                  <c:v>Grants for computers, laptops, tablets, smartphones and internet connection</c:v>
                </c:pt>
                <c:pt idx="9">
                  <c:v>Scams prevention and online safety awareness</c:v>
                </c:pt>
                <c:pt idx="10">
                  <c:v>In-home digital skills support for people aged 50+</c:v>
                </c:pt>
                <c:pt idx="11">
                  <c:v>Where to signpost people in later life to find low cost or free IT classes and places to get online across the city</c:v>
                </c:pt>
              </c:strCache>
            </c:strRef>
          </c:cat>
          <c:val>
            <c:numRef>
              <c:f>'[Digital access in later life survey.xlsx]Question 1'!$B$4:$B$15</c:f>
              <c:numCache>
                <c:formatCode>0%</c:formatCode>
                <c:ptCount val="12"/>
                <c:pt idx="0">
                  <c:v>4.6199999999999998E-2</c:v>
                </c:pt>
                <c:pt idx="1">
                  <c:v>0.26150000000000001</c:v>
                </c:pt>
                <c:pt idx="2">
                  <c:v>0.3231</c:v>
                </c:pt>
                <c:pt idx="3">
                  <c:v>0.4</c:v>
                </c:pt>
                <c:pt idx="4">
                  <c:v>0.44619999999999999</c:v>
                </c:pt>
                <c:pt idx="5">
                  <c:v>0.50770000000000004</c:v>
                </c:pt>
                <c:pt idx="6">
                  <c:v>0.52310000000000001</c:v>
                </c:pt>
                <c:pt idx="7">
                  <c:v>0.6462</c:v>
                </c:pt>
                <c:pt idx="8">
                  <c:v>0.6462</c:v>
                </c:pt>
                <c:pt idx="9">
                  <c:v>0.66150000000000009</c:v>
                </c:pt>
                <c:pt idx="10">
                  <c:v>0.7077</c:v>
                </c:pt>
                <c:pt idx="11">
                  <c:v>0.75379999999999991</c:v>
                </c:pt>
              </c:numCache>
            </c:numRef>
          </c:val>
        </c:ser>
        <c:dLbls>
          <c:showLegendKey val="0"/>
          <c:showVal val="0"/>
          <c:showCatName val="0"/>
          <c:showSerName val="0"/>
          <c:showPercent val="0"/>
          <c:showBubbleSize val="0"/>
        </c:dLbls>
        <c:gapWidth val="182"/>
        <c:axId val="415833136"/>
        <c:axId val="415833528"/>
      </c:barChart>
      <c:catAx>
        <c:axId val="41583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crossAx val="415833528"/>
        <c:crosses val="autoZero"/>
        <c:auto val="1"/>
        <c:lblAlgn val="ctr"/>
        <c:lblOffset val="100"/>
        <c:noMultiLvlLbl val="0"/>
      </c:catAx>
      <c:valAx>
        <c:axId val="415833528"/>
        <c:scaling>
          <c:orientation val="minMax"/>
        </c:scaling>
        <c:delete val="1"/>
        <c:axPos val="b"/>
        <c:majorGridlines>
          <c:spPr>
            <a:ln w="9525" cap="flat" cmpd="sng" algn="ctr">
              <a:noFill/>
              <a:round/>
            </a:ln>
            <a:effectLst/>
          </c:spPr>
        </c:majorGridlines>
        <c:numFmt formatCode="0%" sourceLinked="0"/>
        <c:majorTickMark val="none"/>
        <c:minorTickMark val="none"/>
        <c:tickLblPos val="nextTo"/>
        <c:crossAx val="41583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Carers!$B$34</c:f>
              <c:strCache>
                <c:ptCount val="1"/>
                <c:pt idx="0">
                  <c:v>Pledges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Carers!$A$35:$A$38</c:f>
              <c:strCache>
                <c:ptCount val="4"/>
                <c:pt idx="0">
                  <c:v>Other</c:v>
                </c:pt>
                <c:pt idx="1">
                  <c:v>Sharing assets/resources/joint promotion</c:v>
                </c:pt>
                <c:pt idx="2">
                  <c:v>Referral pathways </c:v>
                </c:pt>
                <c:pt idx="3">
                  <c:v>Development</c:v>
                </c:pt>
              </c:strCache>
            </c:strRef>
          </c:cat>
          <c:val>
            <c:numRef>
              <c:f>Carers!$B$35:$B$38</c:f>
              <c:numCache>
                <c:formatCode>General</c:formatCode>
                <c:ptCount val="4"/>
                <c:pt idx="0">
                  <c:v>2</c:v>
                </c:pt>
                <c:pt idx="1">
                  <c:v>5</c:v>
                </c:pt>
                <c:pt idx="2">
                  <c:v>10</c:v>
                </c:pt>
                <c:pt idx="3">
                  <c:v>9</c:v>
                </c:pt>
              </c:numCache>
            </c:numRef>
          </c:val>
        </c:ser>
        <c:ser>
          <c:idx val="1"/>
          <c:order val="1"/>
          <c:tx>
            <c:strRef>
              <c:f>Carers!$C$34</c:f>
              <c:strCache>
                <c:ptCount val="1"/>
                <c:pt idx="0">
                  <c:v>Actions</c:v>
                </c:pt>
              </c:strCache>
            </c:strRef>
          </c:tx>
          <c:spPr>
            <a:solidFill>
              <a:srgbClr val="65B3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Carers!$A$35:$A$38</c:f>
              <c:strCache>
                <c:ptCount val="4"/>
                <c:pt idx="0">
                  <c:v>Other</c:v>
                </c:pt>
                <c:pt idx="1">
                  <c:v>Sharing assets/resources/joint promotion</c:v>
                </c:pt>
                <c:pt idx="2">
                  <c:v>Referral pathways </c:v>
                </c:pt>
                <c:pt idx="3">
                  <c:v>Development</c:v>
                </c:pt>
              </c:strCache>
            </c:strRef>
          </c:cat>
          <c:val>
            <c:numRef>
              <c:f>Carers!$C$35:$C$38</c:f>
              <c:numCache>
                <c:formatCode>General</c:formatCode>
                <c:ptCount val="4"/>
                <c:pt idx="0">
                  <c:v>5</c:v>
                </c:pt>
                <c:pt idx="1">
                  <c:v>7</c:v>
                </c:pt>
                <c:pt idx="2">
                  <c:v>26</c:v>
                </c:pt>
                <c:pt idx="3">
                  <c:v>7</c:v>
                </c:pt>
              </c:numCache>
            </c:numRef>
          </c:val>
        </c:ser>
        <c:dLbls>
          <c:showLegendKey val="0"/>
          <c:showVal val="0"/>
          <c:showCatName val="0"/>
          <c:showSerName val="0"/>
          <c:showPercent val="0"/>
          <c:showBubbleSize val="0"/>
        </c:dLbls>
        <c:gapWidth val="150"/>
        <c:overlap val="100"/>
        <c:axId val="415833920"/>
        <c:axId val="415832352"/>
      </c:barChart>
      <c:catAx>
        <c:axId val="415833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415832352"/>
        <c:crosses val="autoZero"/>
        <c:auto val="1"/>
        <c:lblAlgn val="ctr"/>
        <c:lblOffset val="100"/>
        <c:noMultiLvlLbl val="0"/>
      </c:catAx>
      <c:valAx>
        <c:axId val="415832352"/>
        <c:scaling>
          <c:orientation val="minMax"/>
        </c:scaling>
        <c:delete val="1"/>
        <c:axPos val="b"/>
        <c:numFmt formatCode="General" sourceLinked="1"/>
        <c:majorTickMark val="none"/>
        <c:minorTickMark val="none"/>
        <c:tickLblPos val="nextTo"/>
        <c:crossAx val="41583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946833" cy="497046"/>
          </a:xfrm>
          <a:prstGeom prst="rect">
            <a:avLst/>
          </a:prstGeom>
        </p:spPr>
        <p:txBody>
          <a:bodyPr vert="horz" lIns="91458" tIns="45729" rIns="91458" bIns="45729" rtlCol="0"/>
          <a:lstStyle>
            <a:lvl1pPr algn="l">
              <a:defRPr sz="1200"/>
            </a:lvl1pPr>
          </a:lstStyle>
          <a:p>
            <a:endParaRPr lang="en-GB" dirty="0"/>
          </a:p>
        </p:txBody>
      </p:sp>
      <p:sp>
        <p:nvSpPr>
          <p:cNvPr id="3" name="Date Placeholder 2"/>
          <p:cNvSpPr>
            <a:spLocks noGrp="1"/>
          </p:cNvSpPr>
          <p:nvPr>
            <p:ph type="dt" sz="quarter" idx="1"/>
          </p:nvPr>
        </p:nvSpPr>
        <p:spPr>
          <a:xfrm>
            <a:off x="3850811" y="3"/>
            <a:ext cx="2946832" cy="497046"/>
          </a:xfrm>
          <a:prstGeom prst="rect">
            <a:avLst/>
          </a:prstGeom>
        </p:spPr>
        <p:txBody>
          <a:bodyPr vert="horz" lIns="91458" tIns="45729" rIns="91458" bIns="45729" rtlCol="0"/>
          <a:lstStyle>
            <a:lvl1pPr algn="r">
              <a:defRPr sz="1200"/>
            </a:lvl1pPr>
          </a:lstStyle>
          <a:p>
            <a:fld id="{C0D02118-7E28-446E-8DAF-B679E2B8AE6D}" type="datetimeFigureOut">
              <a:rPr lang="en-GB" smtClean="0"/>
              <a:t>19/06/2018</a:t>
            </a:fld>
            <a:endParaRPr lang="en-GB" dirty="0"/>
          </a:p>
        </p:txBody>
      </p:sp>
      <p:sp>
        <p:nvSpPr>
          <p:cNvPr id="4" name="Footer Placeholder 3"/>
          <p:cNvSpPr>
            <a:spLocks noGrp="1"/>
          </p:cNvSpPr>
          <p:nvPr>
            <p:ph type="ftr" sz="quarter" idx="2"/>
          </p:nvPr>
        </p:nvSpPr>
        <p:spPr>
          <a:xfrm>
            <a:off x="6" y="9431184"/>
            <a:ext cx="2946833" cy="497046"/>
          </a:xfrm>
          <a:prstGeom prst="rect">
            <a:avLst/>
          </a:prstGeom>
        </p:spPr>
        <p:txBody>
          <a:bodyPr vert="horz" lIns="91458" tIns="45729" rIns="91458" bIns="4572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811" y="9431184"/>
            <a:ext cx="2946832" cy="497046"/>
          </a:xfrm>
          <a:prstGeom prst="rect">
            <a:avLst/>
          </a:prstGeom>
        </p:spPr>
        <p:txBody>
          <a:bodyPr vert="horz" lIns="91458" tIns="45729" rIns="91458" bIns="45729" rtlCol="0" anchor="b"/>
          <a:lstStyle>
            <a:lvl1pPr algn="r">
              <a:defRPr sz="1200"/>
            </a:lvl1pPr>
          </a:lstStyle>
          <a:p>
            <a:fld id="{4A1BDC24-3DAE-4C46-8B9C-BF6E5F7B7A10}" type="slidenum">
              <a:rPr lang="en-GB" smtClean="0"/>
              <a:t>‹#›</a:t>
            </a:fld>
            <a:endParaRPr lang="en-GB" dirty="0"/>
          </a:p>
        </p:txBody>
      </p:sp>
    </p:spTree>
    <p:extLst>
      <p:ext uri="{BB962C8B-B14F-4D97-AF65-F5344CB8AC3E}">
        <p14:creationId xmlns:p14="http://schemas.microsoft.com/office/powerpoint/2010/main" val="1041508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46347" cy="496491"/>
          </a:xfrm>
          <a:prstGeom prst="rect">
            <a:avLst/>
          </a:prstGeom>
        </p:spPr>
        <p:txBody>
          <a:bodyPr vert="horz" lIns="91458" tIns="45729" rIns="91458" bIns="45729" rtlCol="0"/>
          <a:lstStyle>
            <a:lvl1pPr algn="l">
              <a:defRPr sz="1200"/>
            </a:lvl1pPr>
          </a:lstStyle>
          <a:p>
            <a:endParaRPr lang="en-GB" dirty="0"/>
          </a:p>
        </p:txBody>
      </p:sp>
      <p:sp>
        <p:nvSpPr>
          <p:cNvPr id="3" name="Date Placeholder 2"/>
          <p:cNvSpPr>
            <a:spLocks noGrp="1"/>
          </p:cNvSpPr>
          <p:nvPr>
            <p:ph type="dt" idx="1"/>
          </p:nvPr>
        </p:nvSpPr>
        <p:spPr>
          <a:xfrm>
            <a:off x="3851346" y="4"/>
            <a:ext cx="2946347" cy="496491"/>
          </a:xfrm>
          <a:prstGeom prst="rect">
            <a:avLst/>
          </a:prstGeom>
        </p:spPr>
        <p:txBody>
          <a:bodyPr vert="horz" lIns="91458" tIns="45729" rIns="91458" bIns="45729" rtlCol="0"/>
          <a:lstStyle>
            <a:lvl1pPr algn="r">
              <a:defRPr sz="1200"/>
            </a:lvl1pPr>
          </a:lstStyle>
          <a:p>
            <a:fld id="{8205DB0E-87E2-488C-85F4-952F2E56A30D}" type="datetimeFigureOut">
              <a:rPr lang="en-GB" smtClean="0"/>
              <a:t>19/06/2018</a:t>
            </a:fld>
            <a:endParaRPr lang="en-GB" dirty="0"/>
          </a:p>
        </p:txBody>
      </p:sp>
      <p:sp>
        <p:nvSpPr>
          <p:cNvPr id="4" name="Slide Image Placeholder 3"/>
          <p:cNvSpPr>
            <a:spLocks noGrp="1" noRot="1" noChangeAspect="1"/>
          </p:cNvSpPr>
          <p:nvPr>
            <p:ph type="sldImg" idx="2"/>
          </p:nvPr>
        </p:nvSpPr>
        <p:spPr>
          <a:xfrm>
            <a:off x="917575" y="746125"/>
            <a:ext cx="4965700" cy="3724275"/>
          </a:xfrm>
          <a:prstGeom prst="rect">
            <a:avLst/>
          </a:prstGeom>
          <a:noFill/>
          <a:ln w="12700">
            <a:solidFill>
              <a:prstClr val="black"/>
            </a:solidFill>
          </a:ln>
        </p:spPr>
        <p:txBody>
          <a:bodyPr vert="horz" lIns="91458" tIns="45729" rIns="91458" bIns="45729" rtlCol="0" anchor="ctr"/>
          <a:lstStyle/>
          <a:p>
            <a:endParaRPr lang="en-GB" dirty="0"/>
          </a:p>
        </p:txBody>
      </p:sp>
      <p:sp>
        <p:nvSpPr>
          <p:cNvPr id="5" name="Notes Placeholder 4"/>
          <p:cNvSpPr>
            <a:spLocks noGrp="1"/>
          </p:cNvSpPr>
          <p:nvPr>
            <p:ph type="body" sz="quarter" idx="3"/>
          </p:nvPr>
        </p:nvSpPr>
        <p:spPr>
          <a:xfrm>
            <a:off x="679927" y="4716662"/>
            <a:ext cx="5439410" cy="4468417"/>
          </a:xfrm>
          <a:prstGeom prst="rect">
            <a:avLst/>
          </a:prstGeom>
        </p:spPr>
        <p:txBody>
          <a:bodyPr vert="horz" lIns="91458" tIns="45729" rIns="91458" bIns="457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31604"/>
            <a:ext cx="2946347" cy="496491"/>
          </a:xfrm>
          <a:prstGeom prst="rect">
            <a:avLst/>
          </a:prstGeom>
        </p:spPr>
        <p:txBody>
          <a:bodyPr vert="horz" lIns="91458" tIns="45729" rIns="91458" bIns="4572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6" y="9431604"/>
            <a:ext cx="2946347" cy="496491"/>
          </a:xfrm>
          <a:prstGeom prst="rect">
            <a:avLst/>
          </a:prstGeom>
        </p:spPr>
        <p:txBody>
          <a:bodyPr vert="horz" lIns="91458" tIns="45729" rIns="91458" bIns="45729" rtlCol="0" anchor="b"/>
          <a:lstStyle>
            <a:lvl1pPr algn="r">
              <a:defRPr sz="1200"/>
            </a:lvl1pPr>
          </a:lstStyle>
          <a:p>
            <a:fld id="{CAEC104C-BAC7-47AE-97B8-BCBC82CA1A84}" type="slidenum">
              <a:rPr lang="en-GB" smtClean="0"/>
              <a:t>‹#›</a:t>
            </a:fld>
            <a:endParaRPr lang="en-GB" dirty="0"/>
          </a:p>
        </p:txBody>
      </p:sp>
    </p:spTree>
    <p:extLst>
      <p:ext uri="{BB962C8B-B14F-4D97-AF65-F5344CB8AC3E}">
        <p14:creationId xmlns:p14="http://schemas.microsoft.com/office/powerpoint/2010/main" val="169557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EC104C-BAC7-47AE-97B8-BCBC82CA1A84}" type="slidenum">
              <a:rPr lang="en-GB" smtClean="0"/>
              <a:t>1</a:t>
            </a:fld>
            <a:endParaRPr lang="en-GB" dirty="0"/>
          </a:p>
        </p:txBody>
      </p:sp>
    </p:spTree>
    <p:extLst>
      <p:ext uri="{BB962C8B-B14F-4D97-AF65-F5344CB8AC3E}">
        <p14:creationId xmlns:p14="http://schemas.microsoft.com/office/powerpoint/2010/main" val="323072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10</a:t>
            </a:fld>
            <a:endParaRPr lang="en-GB" dirty="0">
              <a:cs typeface="Arial" charset="0"/>
            </a:endParaRPr>
          </a:p>
        </p:txBody>
      </p:sp>
    </p:spTree>
    <p:extLst>
      <p:ext uri="{BB962C8B-B14F-4D97-AF65-F5344CB8AC3E}">
        <p14:creationId xmlns:p14="http://schemas.microsoft.com/office/powerpoint/2010/main" val="100760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11</a:t>
            </a:fld>
            <a:endParaRPr lang="en-GB" dirty="0">
              <a:cs typeface="Arial" charset="0"/>
            </a:endParaRPr>
          </a:p>
        </p:txBody>
      </p:sp>
    </p:spTree>
    <p:extLst>
      <p:ext uri="{BB962C8B-B14F-4D97-AF65-F5344CB8AC3E}">
        <p14:creationId xmlns:p14="http://schemas.microsoft.com/office/powerpoint/2010/main" val="181150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solidFill>
                <a:srgbClr val="002060"/>
              </a:solidFill>
              <a:latin typeface="Arial" panose="020B0604020202020204" pitchFamily="34" charset="0"/>
              <a:cs typeface="Arial" panose="020B0604020202020204" pitchFamily="34" charset="0"/>
            </a:endParaRPr>
          </a:p>
          <a:p>
            <a:pPr>
              <a:spcBef>
                <a:spcPct val="0"/>
              </a:spcBef>
            </a:pPr>
            <a:endParaRPr lang="en-GB" sz="4400" dirty="0">
              <a:solidFill>
                <a:srgbClr val="162259"/>
              </a:solidFill>
              <a:latin typeface="Arial" panose="020B0604020202020204" pitchFamily="34" charset="0"/>
              <a:cs typeface="Arial" panose="020B0604020202020204" pitchFamily="34" charset="0"/>
            </a:endParaRPr>
          </a:p>
          <a:p>
            <a:pPr>
              <a:spcBef>
                <a:spcPct val="0"/>
              </a:spcBef>
            </a:pPr>
            <a:endParaRPr lang="en-GB" dirty="0">
              <a:solidFill>
                <a:srgbClr val="002060"/>
              </a:solidFill>
              <a:latin typeface="Arial" panose="020B0604020202020204" pitchFamily="34" charset="0"/>
              <a:cs typeface="Arial" panose="020B0604020202020204" pitchFamily="34" charset="0"/>
            </a:endParaRPr>
          </a:p>
          <a:p>
            <a:pPr>
              <a:spcBef>
                <a:spcPct val="0"/>
              </a:spcBef>
            </a:pPr>
            <a:endParaRPr lang="en-GB"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12</a:t>
            </a:fld>
            <a:endParaRPr lang="en-GB" dirty="0">
              <a:cs typeface="Arial" charset="0"/>
            </a:endParaRPr>
          </a:p>
        </p:txBody>
      </p:sp>
    </p:spTree>
    <p:extLst>
      <p:ext uri="{BB962C8B-B14F-4D97-AF65-F5344CB8AC3E}">
        <p14:creationId xmlns:p14="http://schemas.microsoft.com/office/powerpoint/2010/main" val="384226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13</a:t>
            </a:fld>
            <a:endParaRPr lang="en-GB" dirty="0">
              <a:cs typeface="Arial" charset="0"/>
            </a:endParaRPr>
          </a:p>
        </p:txBody>
      </p:sp>
    </p:spTree>
    <p:extLst>
      <p:ext uri="{BB962C8B-B14F-4D97-AF65-F5344CB8AC3E}">
        <p14:creationId xmlns:p14="http://schemas.microsoft.com/office/powerpoint/2010/main" val="119682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14</a:t>
            </a:fld>
            <a:endParaRPr lang="en-GB" dirty="0">
              <a:cs typeface="Arial" charset="0"/>
            </a:endParaRPr>
          </a:p>
        </p:txBody>
      </p:sp>
    </p:spTree>
    <p:extLst>
      <p:ext uri="{BB962C8B-B14F-4D97-AF65-F5344CB8AC3E}">
        <p14:creationId xmlns:p14="http://schemas.microsoft.com/office/powerpoint/2010/main" val="352675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dirty="0">
                <a:latin typeface="Arial" panose="020B0604020202020204" pitchFamily="34" charset="0"/>
                <a:cs typeface="Arial" panose="020B0604020202020204" pitchFamily="34" charset="0"/>
              </a:rPr>
              <a:t>Attending the City Wide Connect events last Autumn and this Spring has really helped this service promote the new DFG Housing policy, making sure it reaches as wide a range of services providers as possible and put us in touch with services and organisations we can refer to so able to provide a more holistic, joined up service to the client group we work with.  </a:t>
            </a:r>
            <a:endParaRPr lang="en-GB" sz="1400" dirty="0" smtClean="0">
              <a:latin typeface="Arial" panose="020B0604020202020204" pitchFamily="34" charset="0"/>
              <a:cs typeface="Arial" panose="020B0604020202020204" pitchFamily="34" charset="0"/>
            </a:endParaRPr>
          </a:p>
          <a:p>
            <a:pPr>
              <a:spcBef>
                <a:spcPct val="0"/>
              </a:spcBef>
            </a:pPr>
            <a:endParaRPr lang="en-GB" sz="1400" dirty="0">
              <a:latin typeface="Arial" panose="020B0604020202020204" pitchFamily="34" charset="0"/>
              <a:cs typeface="Arial" panose="020B0604020202020204" pitchFamily="34" charset="0"/>
            </a:endParaRPr>
          </a:p>
          <a:p>
            <a:pPr>
              <a:spcBef>
                <a:spcPct val="0"/>
              </a:spcBef>
            </a:pPr>
            <a:r>
              <a:rPr lang="en-GB" sz="1400" dirty="0" smtClean="0">
                <a:latin typeface="Arial" panose="020B0604020202020204" pitchFamily="34" charset="0"/>
                <a:cs typeface="Arial" panose="020B0604020202020204" pitchFamily="34" charset="0"/>
              </a:rPr>
              <a:t>These </a:t>
            </a:r>
            <a:r>
              <a:rPr lang="en-GB" sz="1400" dirty="0">
                <a:latin typeface="Arial" panose="020B0604020202020204" pitchFamily="34" charset="0"/>
                <a:cs typeface="Arial" panose="020B0604020202020204" pitchFamily="34" charset="0"/>
              </a:rPr>
              <a:t>events are well organised and really well attended with firm commitments to take action and work better together as a result.  Our work is all about promoting independent living, keeping people well at home and preventing higher needs arising,   with all of the cost benefits to Health and social care well documented, the work in partnership with </a:t>
            </a:r>
            <a:r>
              <a:rPr lang="en-GB" sz="1400" dirty="0" err="1">
                <a:latin typeface="Arial" panose="020B0604020202020204" pitchFamily="34" charset="0"/>
                <a:cs typeface="Arial" panose="020B0604020202020204" pitchFamily="34" charset="0"/>
              </a:rPr>
              <a:t>Possability</a:t>
            </a:r>
            <a:r>
              <a:rPr lang="en-GB" sz="1400" dirty="0">
                <a:latin typeface="Arial" panose="020B0604020202020204" pitchFamily="34" charset="0"/>
                <a:cs typeface="Arial" panose="020B0604020202020204" pitchFamily="34" charset="0"/>
              </a:rPr>
              <a:t> People has been invaluable in helping to deliver this.</a:t>
            </a:r>
          </a:p>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15</a:t>
            </a:fld>
            <a:endParaRPr lang="en-GB" dirty="0">
              <a:cs typeface="Arial" charset="0"/>
            </a:endParaRPr>
          </a:p>
        </p:txBody>
      </p:sp>
    </p:spTree>
    <p:extLst>
      <p:ext uri="{BB962C8B-B14F-4D97-AF65-F5344CB8AC3E}">
        <p14:creationId xmlns:p14="http://schemas.microsoft.com/office/powerpoint/2010/main" val="2860969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16</a:t>
            </a:fld>
            <a:endParaRPr lang="en-GB" dirty="0">
              <a:cs typeface="Arial" charset="0"/>
            </a:endParaRPr>
          </a:p>
        </p:txBody>
      </p:sp>
    </p:spTree>
    <p:extLst>
      <p:ext uri="{BB962C8B-B14F-4D97-AF65-F5344CB8AC3E}">
        <p14:creationId xmlns:p14="http://schemas.microsoft.com/office/powerpoint/2010/main" val="2903310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17</a:t>
            </a:fld>
            <a:endParaRPr lang="en-GB" dirty="0">
              <a:cs typeface="Arial" charset="0"/>
            </a:endParaRPr>
          </a:p>
        </p:txBody>
      </p:sp>
    </p:spTree>
    <p:extLst>
      <p:ext uri="{BB962C8B-B14F-4D97-AF65-F5344CB8AC3E}">
        <p14:creationId xmlns:p14="http://schemas.microsoft.com/office/powerpoint/2010/main" val="358723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18</a:t>
            </a:fld>
            <a:endParaRPr lang="en-GB" dirty="0">
              <a:cs typeface="Arial" charset="0"/>
            </a:endParaRPr>
          </a:p>
        </p:txBody>
      </p:sp>
    </p:spTree>
    <p:extLst>
      <p:ext uri="{BB962C8B-B14F-4D97-AF65-F5344CB8AC3E}">
        <p14:creationId xmlns:p14="http://schemas.microsoft.com/office/powerpoint/2010/main" val="4131418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19</a:t>
            </a:fld>
            <a:endParaRPr lang="en-GB" dirty="0">
              <a:cs typeface="Arial" charset="0"/>
            </a:endParaRPr>
          </a:p>
        </p:txBody>
      </p:sp>
    </p:spTree>
    <p:extLst>
      <p:ext uri="{BB962C8B-B14F-4D97-AF65-F5344CB8AC3E}">
        <p14:creationId xmlns:p14="http://schemas.microsoft.com/office/powerpoint/2010/main" val="393830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solidFill>
                <a:srgbClr val="002060"/>
              </a:solidFill>
              <a:latin typeface="Arial" panose="020B0604020202020204" pitchFamily="34" charset="0"/>
              <a:cs typeface="Arial" panose="020B0604020202020204" pitchFamily="34" charset="0"/>
            </a:endParaRPr>
          </a:p>
          <a:p>
            <a:pPr>
              <a:spcBef>
                <a:spcPct val="0"/>
              </a:spcBef>
            </a:pPr>
            <a:endParaRPr lang="en-GB" sz="4400" dirty="0">
              <a:solidFill>
                <a:srgbClr val="162259"/>
              </a:solidFill>
              <a:latin typeface="Arial" panose="020B0604020202020204" pitchFamily="34" charset="0"/>
              <a:cs typeface="Arial" panose="020B0604020202020204" pitchFamily="34" charset="0"/>
            </a:endParaRPr>
          </a:p>
          <a:p>
            <a:pPr>
              <a:spcBef>
                <a:spcPct val="0"/>
              </a:spcBef>
            </a:pPr>
            <a:endParaRPr lang="en-GB" dirty="0">
              <a:solidFill>
                <a:srgbClr val="002060"/>
              </a:solidFill>
              <a:latin typeface="Arial" panose="020B0604020202020204" pitchFamily="34" charset="0"/>
              <a:cs typeface="Arial" panose="020B0604020202020204" pitchFamily="34" charset="0"/>
            </a:endParaRPr>
          </a:p>
          <a:p>
            <a:pPr>
              <a:spcBef>
                <a:spcPct val="0"/>
              </a:spcBef>
            </a:pPr>
            <a:endParaRPr lang="en-GB"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a:t>
            </a:fld>
            <a:endParaRPr lang="en-GB" dirty="0">
              <a:cs typeface="Arial" charset="0"/>
            </a:endParaRPr>
          </a:p>
        </p:txBody>
      </p:sp>
    </p:spTree>
    <p:extLst>
      <p:ext uri="{BB962C8B-B14F-4D97-AF65-F5344CB8AC3E}">
        <p14:creationId xmlns:p14="http://schemas.microsoft.com/office/powerpoint/2010/main" val="685870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solidFill>
                <a:srgbClr val="002060"/>
              </a:solidFill>
              <a:latin typeface="Arial" panose="020B0604020202020204" pitchFamily="34" charset="0"/>
              <a:cs typeface="Arial" panose="020B0604020202020204" pitchFamily="34" charset="0"/>
            </a:endParaRPr>
          </a:p>
          <a:p>
            <a:pPr>
              <a:spcBef>
                <a:spcPct val="0"/>
              </a:spcBef>
            </a:pPr>
            <a:r>
              <a:rPr lang="en-GB" dirty="0" smtClean="0"/>
              <a:t>Sustainable, </a:t>
            </a:r>
            <a:r>
              <a:rPr lang="en-GB" dirty="0" err="1" smtClean="0"/>
              <a:t>Acccessible</a:t>
            </a:r>
            <a:r>
              <a:rPr lang="en-GB" dirty="0" smtClean="0"/>
              <a:t>, timely and targeted at distinct stages of need</a:t>
            </a:r>
            <a:endParaRPr lang="en-GB" sz="4400" dirty="0">
              <a:solidFill>
                <a:srgbClr val="002060"/>
              </a:solidFill>
              <a:latin typeface="Arial" panose="020B0604020202020204" pitchFamily="34" charset="0"/>
              <a:cs typeface="Arial" panose="020B0604020202020204" pitchFamily="34" charset="0"/>
            </a:endParaRPr>
          </a:p>
          <a:p>
            <a:pPr>
              <a:spcBef>
                <a:spcPct val="0"/>
              </a:spcBef>
            </a:pPr>
            <a:endParaRPr lang="en-GB" sz="4400" dirty="0">
              <a:solidFill>
                <a:srgbClr val="162259"/>
              </a:solidFill>
              <a:latin typeface="Arial" panose="020B0604020202020204" pitchFamily="34" charset="0"/>
              <a:cs typeface="Arial" panose="020B0604020202020204" pitchFamily="34" charset="0"/>
            </a:endParaRPr>
          </a:p>
          <a:p>
            <a:pPr>
              <a:spcBef>
                <a:spcPct val="0"/>
              </a:spcBef>
            </a:pPr>
            <a:endParaRPr lang="en-GB" dirty="0">
              <a:solidFill>
                <a:srgbClr val="002060"/>
              </a:solidFill>
              <a:latin typeface="Arial" panose="020B0604020202020204" pitchFamily="34" charset="0"/>
              <a:cs typeface="Arial" panose="020B0604020202020204" pitchFamily="34" charset="0"/>
            </a:endParaRPr>
          </a:p>
          <a:p>
            <a:pPr>
              <a:spcBef>
                <a:spcPct val="0"/>
              </a:spcBef>
            </a:pPr>
            <a:endParaRPr lang="en-GB"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20</a:t>
            </a:fld>
            <a:endParaRPr lang="en-GB" dirty="0">
              <a:cs typeface="Arial" charset="0"/>
            </a:endParaRPr>
          </a:p>
        </p:txBody>
      </p:sp>
    </p:spTree>
    <p:extLst>
      <p:ext uri="{BB962C8B-B14F-4D97-AF65-F5344CB8AC3E}">
        <p14:creationId xmlns:p14="http://schemas.microsoft.com/office/powerpoint/2010/main" val="210955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21</a:t>
            </a:fld>
            <a:endParaRPr lang="en-GB" dirty="0">
              <a:cs typeface="Arial" charset="0"/>
            </a:endParaRPr>
          </a:p>
        </p:txBody>
      </p:sp>
    </p:spTree>
    <p:extLst>
      <p:ext uri="{BB962C8B-B14F-4D97-AF65-F5344CB8AC3E}">
        <p14:creationId xmlns:p14="http://schemas.microsoft.com/office/powerpoint/2010/main" val="84808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22</a:t>
            </a:fld>
            <a:endParaRPr lang="en-GB" dirty="0">
              <a:cs typeface="Arial" charset="0"/>
            </a:endParaRPr>
          </a:p>
        </p:txBody>
      </p:sp>
    </p:spTree>
    <p:extLst>
      <p:ext uri="{BB962C8B-B14F-4D97-AF65-F5344CB8AC3E}">
        <p14:creationId xmlns:p14="http://schemas.microsoft.com/office/powerpoint/2010/main" val="149170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23</a:t>
            </a:fld>
            <a:endParaRPr lang="en-GB" dirty="0">
              <a:cs typeface="Arial" charset="0"/>
            </a:endParaRPr>
          </a:p>
        </p:txBody>
      </p:sp>
    </p:spTree>
    <p:extLst>
      <p:ext uri="{BB962C8B-B14F-4D97-AF65-F5344CB8AC3E}">
        <p14:creationId xmlns:p14="http://schemas.microsoft.com/office/powerpoint/2010/main" val="131011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24</a:t>
            </a:fld>
            <a:endParaRPr lang="en-GB" dirty="0">
              <a:cs typeface="Arial" charset="0"/>
            </a:endParaRPr>
          </a:p>
        </p:txBody>
      </p:sp>
    </p:spTree>
    <p:extLst>
      <p:ext uri="{BB962C8B-B14F-4D97-AF65-F5344CB8AC3E}">
        <p14:creationId xmlns:p14="http://schemas.microsoft.com/office/powerpoint/2010/main" val="3563480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25</a:t>
            </a:fld>
            <a:endParaRPr lang="en-GB" dirty="0">
              <a:cs typeface="Arial" charset="0"/>
            </a:endParaRPr>
          </a:p>
        </p:txBody>
      </p:sp>
    </p:spTree>
    <p:extLst>
      <p:ext uri="{BB962C8B-B14F-4D97-AF65-F5344CB8AC3E}">
        <p14:creationId xmlns:p14="http://schemas.microsoft.com/office/powerpoint/2010/main" val="14770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26</a:t>
            </a:fld>
            <a:endParaRPr lang="en-GB" dirty="0">
              <a:cs typeface="Arial" charset="0"/>
            </a:endParaRPr>
          </a:p>
        </p:txBody>
      </p:sp>
    </p:spTree>
    <p:extLst>
      <p:ext uri="{BB962C8B-B14F-4D97-AF65-F5344CB8AC3E}">
        <p14:creationId xmlns:p14="http://schemas.microsoft.com/office/powerpoint/2010/main" val="319933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27</a:t>
            </a:fld>
            <a:endParaRPr lang="en-GB" dirty="0">
              <a:cs typeface="Arial" charset="0"/>
            </a:endParaRPr>
          </a:p>
        </p:txBody>
      </p:sp>
    </p:spTree>
    <p:extLst>
      <p:ext uri="{BB962C8B-B14F-4D97-AF65-F5344CB8AC3E}">
        <p14:creationId xmlns:p14="http://schemas.microsoft.com/office/powerpoint/2010/main" val="2526104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28</a:t>
            </a:fld>
            <a:endParaRPr lang="en-GB" dirty="0">
              <a:cs typeface="Arial" charset="0"/>
            </a:endParaRPr>
          </a:p>
        </p:txBody>
      </p:sp>
    </p:spTree>
    <p:extLst>
      <p:ext uri="{BB962C8B-B14F-4D97-AF65-F5344CB8AC3E}">
        <p14:creationId xmlns:p14="http://schemas.microsoft.com/office/powerpoint/2010/main" val="1781191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29</a:t>
            </a:fld>
            <a:endParaRPr lang="en-GB" dirty="0">
              <a:cs typeface="Arial" charset="0"/>
            </a:endParaRPr>
          </a:p>
        </p:txBody>
      </p:sp>
    </p:spTree>
    <p:extLst>
      <p:ext uri="{BB962C8B-B14F-4D97-AF65-F5344CB8AC3E}">
        <p14:creationId xmlns:p14="http://schemas.microsoft.com/office/powerpoint/2010/main" val="189946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a:t>
            </a:fld>
            <a:endParaRPr lang="en-GB" dirty="0">
              <a:cs typeface="Arial" charset="0"/>
            </a:endParaRPr>
          </a:p>
        </p:txBody>
      </p:sp>
    </p:spTree>
    <p:extLst>
      <p:ext uri="{BB962C8B-B14F-4D97-AF65-F5344CB8AC3E}">
        <p14:creationId xmlns:p14="http://schemas.microsoft.com/office/powerpoint/2010/main" val="4175174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600" dirty="0">
                <a:latin typeface="Arial" panose="020B0604020202020204" pitchFamily="34" charset="0"/>
                <a:cs typeface="Arial" panose="020B0604020202020204" pitchFamily="34" charset="0"/>
              </a:rPr>
              <a:t>Recent internet use by retired adults has increased by almost 25 percentage points since 2011, to 64% in 2018. Recent internet use by adults who were economically inactive, increased by 18 percentage points over this period to 88</a:t>
            </a:r>
            <a:r>
              <a:rPr lang="en-GB" sz="1600" dirty="0" smtClean="0">
                <a:latin typeface="Arial" panose="020B0604020202020204" pitchFamily="34" charset="0"/>
                <a:cs typeface="Arial" panose="020B0604020202020204" pitchFamily="34" charset="0"/>
              </a:rPr>
              <a:t>%.</a:t>
            </a:r>
          </a:p>
          <a:p>
            <a:pPr>
              <a:spcBef>
                <a:spcPct val="0"/>
              </a:spcBef>
            </a:pPr>
            <a:endParaRPr lang="en-GB" sz="1600" dirty="0" smtClean="0">
              <a:latin typeface="Arial" panose="020B0604020202020204" pitchFamily="34" charset="0"/>
              <a:cs typeface="Arial" panose="020B0604020202020204" pitchFamily="34" charset="0"/>
            </a:endParaRPr>
          </a:p>
          <a:p>
            <a:pPr>
              <a:spcBef>
                <a:spcPct val="0"/>
              </a:spcBef>
            </a:pPr>
            <a:r>
              <a:rPr lang="en-GB" sz="1600" dirty="0" smtClean="0">
                <a:effectLst/>
              </a:rPr>
              <a:t>While there has been an increase in recent internet use in adults aged 75 years and over, they remain the age group with the highest proportion of lapsed internet users.</a:t>
            </a:r>
            <a:endParaRPr lang="en-GB" sz="1600" dirty="0">
              <a:latin typeface="Arial" panose="020B0604020202020204" pitchFamily="34" charset="0"/>
              <a:cs typeface="Arial" panose="020B0604020202020204" pitchFamily="34" charset="0"/>
            </a:endParaRPr>
          </a:p>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30</a:t>
            </a:fld>
            <a:endParaRPr lang="en-GB" dirty="0">
              <a:cs typeface="Arial" charset="0"/>
            </a:endParaRPr>
          </a:p>
        </p:txBody>
      </p:sp>
    </p:spTree>
    <p:extLst>
      <p:ext uri="{BB962C8B-B14F-4D97-AF65-F5344CB8AC3E}">
        <p14:creationId xmlns:p14="http://schemas.microsoft.com/office/powerpoint/2010/main" val="1045748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31</a:t>
            </a:fld>
            <a:endParaRPr lang="en-GB" dirty="0">
              <a:cs typeface="Arial" charset="0"/>
            </a:endParaRPr>
          </a:p>
        </p:txBody>
      </p:sp>
    </p:spTree>
    <p:extLst>
      <p:ext uri="{BB962C8B-B14F-4D97-AF65-F5344CB8AC3E}">
        <p14:creationId xmlns:p14="http://schemas.microsoft.com/office/powerpoint/2010/main" val="2206580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32</a:t>
            </a:fld>
            <a:endParaRPr lang="en-GB" dirty="0">
              <a:cs typeface="Arial" charset="0"/>
            </a:endParaRPr>
          </a:p>
        </p:txBody>
      </p:sp>
    </p:spTree>
    <p:extLst>
      <p:ext uri="{BB962C8B-B14F-4D97-AF65-F5344CB8AC3E}">
        <p14:creationId xmlns:p14="http://schemas.microsoft.com/office/powerpoint/2010/main" val="444209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600" dirty="0">
                <a:solidFill>
                  <a:srgbClr val="FF0000"/>
                </a:solidFill>
                <a:latin typeface="Arial" panose="020B0604020202020204" pitchFamily="34" charset="0"/>
                <a:cs typeface="Arial" panose="020B0604020202020204" pitchFamily="34" charset="0"/>
              </a:rPr>
              <a:t>A National Trading Standards Doorstep Crime Project </a:t>
            </a:r>
            <a:r>
              <a:rPr lang="en-GB" sz="1600" dirty="0">
                <a:latin typeface="Arial" panose="020B0604020202020204" pitchFamily="34" charset="0"/>
                <a:cs typeface="Arial" panose="020B0604020202020204" pitchFamily="34" charset="0"/>
              </a:rPr>
              <a:t>was completed in 2014/15 and its </a:t>
            </a:r>
            <a:r>
              <a:rPr lang="en-GB" sz="1600" dirty="0" smtClean="0">
                <a:latin typeface="Arial" panose="020B0604020202020204" pitchFamily="34" charset="0"/>
                <a:cs typeface="Arial" panose="020B0604020202020204" pitchFamily="34" charset="0"/>
              </a:rPr>
              <a:t>report </a:t>
            </a:r>
            <a:r>
              <a:rPr lang="en-GB" sz="1600" dirty="0">
                <a:latin typeface="Arial" panose="020B0604020202020204" pitchFamily="34" charset="0"/>
                <a:cs typeface="Arial" panose="020B0604020202020204" pitchFamily="34" charset="0"/>
              </a:rPr>
              <a:t>included a</a:t>
            </a:r>
          </a:p>
          <a:p>
            <a:r>
              <a:rPr lang="en-GB" sz="1600" dirty="0">
                <a:latin typeface="Arial" panose="020B0604020202020204" pitchFamily="34" charset="0"/>
                <a:cs typeface="Arial" panose="020B0604020202020204" pitchFamily="34" charset="0"/>
              </a:rPr>
              <a:t>victim impact survey which highlighted four significant facts in relation to health harms:</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23</a:t>
            </a:r>
            <a:r>
              <a:rPr lang="en-GB" sz="1600" dirty="0">
                <a:latin typeface="Arial" panose="020B0604020202020204" pitchFamily="34" charset="0"/>
                <a:cs typeface="Arial" panose="020B0604020202020204" pitchFamily="34" charset="0"/>
              </a:rPr>
              <a:t>% said it had affected their health.</a:t>
            </a:r>
          </a:p>
          <a:p>
            <a:r>
              <a:rPr lang="en-GB" sz="1600" dirty="0" smtClean="0">
                <a:latin typeface="Arial" panose="020B0604020202020204" pitchFamily="34" charset="0"/>
                <a:cs typeface="Arial" panose="020B0604020202020204" pitchFamily="34" charset="0"/>
              </a:rPr>
              <a:t>38</a:t>
            </a:r>
            <a:r>
              <a:rPr lang="en-GB" sz="1600" dirty="0">
                <a:latin typeface="Arial" panose="020B0604020202020204" pitchFamily="34" charset="0"/>
                <a:cs typeface="Arial" panose="020B0604020202020204" pitchFamily="34" charset="0"/>
              </a:rPr>
              <a:t>% said it had resulted in them having reduced confidence generally.</a:t>
            </a:r>
          </a:p>
          <a:p>
            <a:r>
              <a:rPr lang="en-GB" sz="1600" dirty="0" smtClean="0">
                <a:latin typeface="Arial" panose="020B0604020202020204" pitchFamily="34" charset="0"/>
                <a:cs typeface="Arial" panose="020B0604020202020204" pitchFamily="34" charset="0"/>
              </a:rPr>
              <a:t>26</a:t>
            </a:r>
            <a:r>
              <a:rPr lang="en-GB" sz="1600" dirty="0">
                <a:latin typeface="Arial" panose="020B0604020202020204" pitchFamily="34" charset="0"/>
                <a:cs typeface="Arial" panose="020B0604020202020204" pitchFamily="34" charset="0"/>
              </a:rPr>
              <a:t>% said it had left them feeling down or depressed.</a:t>
            </a:r>
          </a:p>
          <a:p>
            <a:endParaRPr lang="en-GB" sz="16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rgbClr val="002060"/>
                </a:solidFill>
                <a:latin typeface="Arial" panose="020B0604020202020204" pitchFamily="34" charset="0"/>
                <a:cs typeface="Arial" panose="020B0604020202020204" pitchFamily="34" charset="0"/>
              </a:rPr>
              <a:t>**vs 9% who do not consider themselves lonely</a:t>
            </a:r>
          </a:p>
          <a:p>
            <a:endParaRPr lang="en-GB" sz="1600" dirty="0" smtClean="0">
              <a:latin typeface="Arial" panose="020B0604020202020204" pitchFamily="34" charset="0"/>
              <a:cs typeface="Arial" panose="020B0604020202020204" pitchFamily="34" charset="0"/>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33</a:t>
            </a:fld>
            <a:endParaRPr lang="en-GB" dirty="0">
              <a:cs typeface="Arial" charset="0"/>
            </a:endParaRPr>
          </a:p>
        </p:txBody>
      </p:sp>
    </p:spTree>
    <p:extLst>
      <p:ext uri="{BB962C8B-B14F-4D97-AF65-F5344CB8AC3E}">
        <p14:creationId xmlns:p14="http://schemas.microsoft.com/office/powerpoint/2010/main" val="399183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34</a:t>
            </a:fld>
            <a:endParaRPr lang="en-GB" dirty="0">
              <a:cs typeface="Arial" charset="0"/>
            </a:endParaRPr>
          </a:p>
        </p:txBody>
      </p:sp>
    </p:spTree>
    <p:extLst>
      <p:ext uri="{BB962C8B-B14F-4D97-AF65-F5344CB8AC3E}">
        <p14:creationId xmlns:p14="http://schemas.microsoft.com/office/powerpoint/2010/main" val="2783773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35</a:t>
            </a:fld>
            <a:endParaRPr lang="en-GB" dirty="0">
              <a:cs typeface="Arial" charset="0"/>
            </a:endParaRPr>
          </a:p>
        </p:txBody>
      </p:sp>
    </p:spTree>
    <p:extLst>
      <p:ext uri="{BB962C8B-B14F-4D97-AF65-F5344CB8AC3E}">
        <p14:creationId xmlns:p14="http://schemas.microsoft.com/office/powerpoint/2010/main" val="3578592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solidFill>
                  <a:srgbClr val="002060"/>
                </a:solidFill>
                <a:latin typeface="Arial" panose="020B0604020202020204" pitchFamily="34" charset="0"/>
                <a:cs typeface="Arial" panose="020B0604020202020204" pitchFamily="34" charset="0"/>
              </a:rPr>
              <a:t>This can be especially hard for those with no family or friendship networks.</a:t>
            </a: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36</a:t>
            </a:fld>
            <a:endParaRPr lang="en-GB" dirty="0">
              <a:cs typeface="Arial" charset="0"/>
            </a:endParaRPr>
          </a:p>
        </p:txBody>
      </p:sp>
    </p:spTree>
    <p:extLst>
      <p:ext uri="{BB962C8B-B14F-4D97-AF65-F5344CB8AC3E}">
        <p14:creationId xmlns:p14="http://schemas.microsoft.com/office/powerpoint/2010/main" val="2821295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EC104C-BAC7-47AE-97B8-BCBC82CA1A84}" type="slidenum">
              <a:rPr lang="en-GB" smtClean="0"/>
              <a:t>37</a:t>
            </a:fld>
            <a:endParaRPr lang="en-GB" dirty="0"/>
          </a:p>
        </p:txBody>
      </p:sp>
    </p:spTree>
    <p:extLst>
      <p:ext uri="{BB962C8B-B14F-4D97-AF65-F5344CB8AC3E}">
        <p14:creationId xmlns:p14="http://schemas.microsoft.com/office/powerpoint/2010/main" val="707875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EC104C-BAC7-47AE-97B8-BCBC82CA1A84}" type="slidenum">
              <a:rPr lang="en-GB" smtClean="0"/>
              <a:t>38</a:t>
            </a:fld>
            <a:endParaRPr lang="en-GB" dirty="0"/>
          </a:p>
        </p:txBody>
      </p:sp>
    </p:spTree>
    <p:extLst>
      <p:ext uri="{BB962C8B-B14F-4D97-AF65-F5344CB8AC3E}">
        <p14:creationId xmlns:p14="http://schemas.microsoft.com/office/powerpoint/2010/main" val="170836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EC104C-BAC7-47AE-97B8-BCBC82CA1A84}" type="slidenum">
              <a:rPr lang="en-GB" smtClean="0"/>
              <a:t>39</a:t>
            </a:fld>
            <a:endParaRPr lang="en-GB" dirty="0"/>
          </a:p>
        </p:txBody>
      </p:sp>
    </p:spTree>
    <p:extLst>
      <p:ext uri="{BB962C8B-B14F-4D97-AF65-F5344CB8AC3E}">
        <p14:creationId xmlns:p14="http://schemas.microsoft.com/office/powerpoint/2010/main" val="164723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solidFill>
                <a:srgbClr val="002060"/>
              </a:solidFill>
              <a:latin typeface="Arial" panose="020B0604020202020204" pitchFamily="34" charset="0"/>
              <a:cs typeface="Arial" panose="020B0604020202020204" pitchFamily="34" charset="0"/>
            </a:endParaRPr>
          </a:p>
          <a:p>
            <a:pPr>
              <a:spcBef>
                <a:spcPct val="0"/>
              </a:spcBef>
            </a:pPr>
            <a:endParaRPr lang="en-GB" sz="4400" dirty="0">
              <a:solidFill>
                <a:srgbClr val="162259"/>
              </a:solidFill>
              <a:latin typeface="Arial" panose="020B0604020202020204" pitchFamily="34" charset="0"/>
              <a:cs typeface="Arial" panose="020B0604020202020204" pitchFamily="34" charset="0"/>
            </a:endParaRPr>
          </a:p>
          <a:p>
            <a:pPr>
              <a:spcBef>
                <a:spcPct val="0"/>
              </a:spcBef>
            </a:pPr>
            <a:endParaRPr lang="en-GB" dirty="0">
              <a:solidFill>
                <a:srgbClr val="002060"/>
              </a:solidFill>
              <a:latin typeface="Arial" panose="020B0604020202020204" pitchFamily="34" charset="0"/>
              <a:cs typeface="Arial" panose="020B0604020202020204" pitchFamily="34" charset="0"/>
            </a:endParaRPr>
          </a:p>
          <a:p>
            <a:pPr>
              <a:spcBef>
                <a:spcPct val="0"/>
              </a:spcBef>
            </a:pPr>
            <a:endParaRPr lang="en-GB"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4</a:t>
            </a:fld>
            <a:endParaRPr lang="en-GB" dirty="0">
              <a:cs typeface="Arial" charset="0"/>
            </a:endParaRPr>
          </a:p>
        </p:txBody>
      </p:sp>
    </p:spTree>
    <p:extLst>
      <p:ext uri="{BB962C8B-B14F-4D97-AF65-F5344CB8AC3E}">
        <p14:creationId xmlns:p14="http://schemas.microsoft.com/office/powerpoint/2010/main" val="3582921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40</a:t>
            </a:fld>
            <a:endParaRPr lang="en-GB" dirty="0">
              <a:cs typeface="Arial" charset="0"/>
            </a:endParaRPr>
          </a:p>
        </p:txBody>
      </p:sp>
    </p:spTree>
    <p:extLst>
      <p:ext uri="{BB962C8B-B14F-4D97-AF65-F5344CB8AC3E}">
        <p14:creationId xmlns:p14="http://schemas.microsoft.com/office/powerpoint/2010/main" val="593157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41</a:t>
            </a:fld>
            <a:endParaRPr lang="en-GB" dirty="0">
              <a:cs typeface="Arial" charset="0"/>
            </a:endParaRPr>
          </a:p>
        </p:txBody>
      </p:sp>
    </p:spTree>
    <p:extLst>
      <p:ext uri="{BB962C8B-B14F-4D97-AF65-F5344CB8AC3E}">
        <p14:creationId xmlns:p14="http://schemas.microsoft.com/office/powerpoint/2010/main" val="120337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5</a:t>
            </a:fld>
            <a:endParaRPr lang="en-GB" dirty="0">
              <a:cs typeface="Arial" charset="0"/>
            </a:endParaRPr>
          </a:p>
        </p:txBody>
      </p:sp>
    </p:spTree>
    <p:extLst>
      <p:ext uri="{BB962C8B-B14F-4D97-AF65-F5344CB8AC3E}">
        <p14:creationId xmlns:p14="http://schemas.microsoft.com/office/powerpoint/2010/main" val="44377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6</a:t>
            </a:fld>
            <a:endParaRPr lang="en-GB" dirty="0">
              <a:cs typeface="Arial" charset="0"/>
            </a:endParaRPr>
          </a:p>
        </p:txBody>
      </p:sp>
    </p:spTree>
    <p:extLst>
      <p:ext uri="{BB962C8B-B14F-4D97-AF65-F5344CB8AC3E}">
        <p14:creationId xmlns:p14="http://schemas.microsoft.com/office/powerpoint/2010/main" val="308452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7</a:t>
            </a:fld>
            <a:endParaRPr lang="en-GB" dirty="0">
              <a:cs typeface="Arial" charset="0"/>
            </a:endParaRPr>
          </a:p>
        </p:txBody>
      </p:sp>
    </p:spTree>
    <p:extLst>
      <p:ext uri="{BB962C8B-B14F-4D97-AF65-F5344CB8AC3E}">
        <p14:creationId xmlns:p14="http://schemas.microsoft.com/office/powerpoint/2010/main" val="293107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8</a:t>
            </a:fld>
            <a:endParaRPr lang="en-GB" dirty="0">
              <a:cs typeface="Arial" charset="0"/>
            </a:endParaRPr>
          </a:p>
        </p:txBody>
      </p:sp>
    </p:spTree>
    <p:extLst>
      <p:ext uri="{BB962C8B-B14F-4D97-AF65-F5344CB8AC3E}">
        <p14:creationId xmlns:p14="http://schemas.microsoft.com/office/powerpoint/2010/main" val="386344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9</a:t>
            </a:fld>
            <a:endParaRPr lang="en-GB" dirty="0">
              <a:cs typeface="Arial" charset="0"/>
            </a:endParaRPr>
          </a:p>
        </p:txBody>
      </p:sp>
    </p:spTree>
    <p:extLst>
      <p:ext uri="{BB962C8B-B14F-4D97-AF65-F5344CB8AC3E}">
        <p14:creationId xmlns:p14="http://schemas.microsoft.com/office/powerpoint/2010/main" val="199179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9091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19/06/2018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385444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19/06/2018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228983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3"/>
            <a:ext cx="2133600" cy="365125"/>
          </a:xfrm>
          <a:prstGeom prst="rect">
            <a:avLst/>
          </a:prstGeom>
        </p:spPr>
        <p:txBody>
          <a:bodyPr/>
          <a:lstStyle>
            <a:lvl1pPr>
              <a:defRPr/>
            </a:lvl1pPr>
          </a:lstStyle>
          <a:p>
            <a:pPr>
              <a:defRPr/>
            </a:pPr>
            <a:fld id="{B0C87399-FCF7-4EB8-8B08-C796792F80E6}" type="datetime1">
              <a:rPr lang="en-GB"/>
              <a:pPr>
                <a:defRPr/>
              </a:pPr>
              <a:t>19/06/2018</a:t>
            </a:fld>
            <a:endParaRPr lang="en-GB"/>
          </a:p>
        </p:txBody>
      </p:sp>
      <p:sp>
        <p:nvSpPr>
          <p:cNvPr id="6" name="Footer Placeholder 4"/>
          <p:cNvSpPr>
            <a:spLocks noGrp="1"/>
          </p:cNvSpPr>
          <p:nvPr>
            <p:ph type="ftr" sz="quarter" idx="11"/>
          </p:nvPr>
        </p:nvSpPr>
        <p:spPr>
          <a:xfrm>
            <a:off x="3124200" y="6356353"/>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3"/>
            <a:ext cx="2133600" cy="365125"/>
          </a:xfrm>
          <a:prstGeom prst="rect">
            <a:avLst/>
          </a:prstGeom>
        </p:spPr>
        <p:txBody>
          <a:bodyPr/>
          <a:lstStyle>
            <a:lvl1pPr>
              <a:defRPr/>
            </a:lvl1pPr>
          </a:lstStyle>
          <a:p>
            <a:pPr>
              <a:defRPr/>
            </a:pPr>
            <a:fld id="{44C0B57F-14BF-496A-A0A6-8365A3E77CF5}" type="slidenum">
              <a:rPr lang="en-GB"/>
              <a:pPr>
                <a:defRPr/>
              </a:pPr>
              <a:t>‹#›</a:t>
            </a:fld>
            <a:endParaRPr lang="en-GB"/>
          </a:p>
        </p:txBody>
      </p:sp>
    </p:spTree>
    <p:extLst>
      <p:ext uri="{BB962C8B-B14F-4D97-AF65-F5344CB8AC3E}">
        <p14:creationId xmlns:p14="http://schemas.microsoft.com/office/powerpoint/2010/main" val="122238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7FF35B-8B4E-40F0-9B8B-FEB9BC88D394}"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330296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7FF35B-8B4E-40F0-9B8B-FEB9BC88D394}"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353808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FF35B-8B4E-40F0-9B8B-FEB9BC88D394}"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424142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7FF35B-8B4E-40F0-9B8B-FEB9BC88D394}"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2050376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7FF35B-8B4E-40F0-9B8B-FEB9BC88D394}" type="datetimeFigureOut">
              <a:rPr lang="en-GB" smtClean="0"/>
              <a:t>19/06/2018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630022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7FF35B-8B4E-40F0-9B8B-FEB9BC88D394}" type="datetimeFigureOut">
              <a:rPr lang="en-GB" smtClean="0"/>
              <a:t>19/06/2018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2500837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FF35B-8B4E-40F0-9B8B-FEB9BC88D394}" type="datetimeFigureOut">
              <a:rPr lang="en-GB" smtClean="0"/>
              <a:t>19/06/2018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57886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704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FF35B-8B4E-40F0-9B8B-FEB9BC88D394}"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3777472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FF35B-8B4E-40F0-9B8B-FEB9BC88D394}"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26664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7FF35B-8B4E-40F0-9B8B-FEB9BC88D394}"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2180710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7FF35B-8B4E-40F0-9B8B-FEB9BC88D394}"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185085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Tree>
    <p:extLst>
      <p:ext uri="{BB962C8B-B14F-4D97-AF65-F5344CB8AC3E}">
        <p14:creationId xmlns:p14="http://schemas.microsoft.com/office/powerpoint/2010/main" val="192344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19/06/2018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Tree>
    <p:extLst>
      <p:ext uri="{BB962C8B-B14F-4D97-AF65-F5344CB8AC3E}">
        <p14:creationId xmlns:p14="http://schemas.microsoft.com/office/powerpoint/2010/main" val="67022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19/06/2018</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401822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19/06/2018</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249682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19/06/2018</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214237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19/06/2018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33976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19/06/2018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70421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t="21127" r="58148" b="28697"/>
          <a:stretch/>
        </p:blipFill>
        <p:spPr>
          <a:xfrm>
            <a:off x="214872" y="5570463"/>
            <a:ext cx="2052872" cy="1170905"/>
          </a:xfrm>
          <a:prstGeom prst="rect">
            <a:avLst/>
          </a:prstGeom>
        </p:spPr>
      </p:pic>
    </p:spTree>
    <p:extLst>
      <p:ext uri="{BB962C8B-B14F-4D97-AF65-F5344CB8AC3E}">
        <p14:creationId xmlns:p14="http://schemas.microsoft.com/office/powerpoint/2010/main" val="335740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FF35B-8B4E-40F0-9B8B-FEB9BC88D394}" type="datetimeFigureOut">
              <a:rPr lang="en-GB" smtClean="0"/>
              <a:t>19/06/2018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64A8A-E182-4EE7-B71A-5F2950E13465}" type="slidenum">
              <a:rPr lang="en-GB" smtClean="0"/>
              <a:t>‹#›</a:t>
            </a:fld>
            <a:endParaRPr lang="en-GB"/>
          </a:p>
        </p:txBody>
      </p:sp>
    </p:spTree>
    <p:extLst>
      <p:ext uri="{BB962C8B-B14F-4D97-AF65-F5344CB8AC3E}">
        <p14:creationId xmlns:p14="http://schemas.microsoft.com/office/powerpoint/2010/main" val="2363275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google.co.uk/url?sa=i&amp;rct=j&amp;q=&amp;esrc=s&amp;source=images&amp;cd=&amp;cad=rja&amp;uact=8&amp;ved=2ahUKEwjW1Mfdz9LaAhWCXBQKHaQQAvcQjRx6BAgAEAU&amp;url=http://www.every-one.org.uk/efc&amp;psig=AOvVaw3i82inKHMN0mbk7dlsztR0&amp;ust=152464938347532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google.co.uk/url?sa=i&amp;rct=j&amp;q=&amp;esrc=s&amp;source=images&amp;cd=&amp;cad=rja&amp;uact=8&amp;ved=2ahUKEwjXqNv9sL7aAhXHchQKHXMlAXkQjRx6BAgAEAU&amp;url=https://www.brightonandhoveccg.nhs.uk/&amp;psig=AOvVaw2mWTtfxBgve5AcAC8w2Z6N&amp;ust=1523953936924377" TargetMode="External"/><Relationship Id="rId7" Type="http://schemas.openxmlformats.org/officeDocument/2006/relationships/hyperlink" Target="https://www2.mearsgroup.co.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uk/url?sa=i&amp;rct=j&amp;q=&amp;esrc=s&amp;source=images&amp;cd=&amp;cad=rja&amp;uact=8&amp;ved=2ahUKEwiRjIPb38jaAhWGUhQKHTLABS0QjRx6BAgAEAU&amp;url=http://aptekachemist.co.uk/healthy-living-pharmacy-2/&amp;psig=AOvVaw0jic18b1bYh1LVyj07cOI-&amp;ust=1524310075583413"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google.co.uk/imgres?imgurl=https://main-brightonpride.s3.amazonaws.com/wp-content/uploads/2017/01/BHCC_logo_K_lge-copy.jpg&amp;imgrefurl=https://www.brighton-pride.org/&amp;docid=iS_eLH_fk4y6UM&amp;tbnid=D1Ply9SFx9L4zM:&amp;vet=10ahUKEwjbtbzjsbfaAhWkB8AKHaoBCjYQMwimAShiMGI..i&amp;w=1181&amp;h=788&amp;safe=active&amp;bih=1284&amp;biw=2560&amp;q=disabled%20facilities%20grant%20brighton%20council&amp;ved=0ahUKEwjbtbzjsbfaAhWkB8AKHaoBCjYQMwimAShiMGI&amp;iact=mrc&amp;uact=8"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google.co.uk/url?sa=i&amp;rct=j&amp;q=&amp;esrc=s&amp;source=images&amp;cd=&amp;cad=rja&amp;uact=8&amp;ved=2ahUKEwicnZrUs7faAhWFOBQKHSIKDb8QjRx6BAgAEAU&amp;url=https://www.justgiving.com/campaigns/charity/bhimpetus/casseroleclub&amp;psig=AOvVaw1H_Loqkg-gew-Fv2jc-UMT&amp;ust=1523714141997917" TargetMode="External"/><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google.co.uk/url?sa=i&amp;rct=j&amp;q=&amp;esrc=s&amp;source=images&amp;cd=&amp;cad=rja&amp;uact=8&amp;ved=2ahUKEwiHydq9zNLaAhVC7xQKHdCqD0YQjRx6BAgAEAU&amp;url=http://www.gyouryself.com/brighton-and-hove-community-kitchen/&amp;psig=AOvVaw3sw1h9R5CDMqPisHY5erSk&amp;ust=1524648462427658"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google.co.uk/url?sa=i&amp;rct=j&amp;q=&amp;esrc=s&amp;source=images&amp;cd=&amp;cad=rja&amp;uact=8&amp;ved=2ahUKEwin19mwp7faAhVI7xQKHctQB2oQjRx6BAgAEAU&amp;url=https://digitalbrightonandhove.org.uk/&amp;psig=AOvVaw2lF0cR9HvmbxlHQPcZFVoJ&amp;ust=152371083879558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13.jpeg"/><Relationship Id="rId4" Type="http://schemas.openxmlformats.org/officeDocument/2006/relationships/hyperlink" Target="https://www.google.co.uk/url?sa=i&amp;rct=j&amp;q=&amp;esrc=s&amp;source=images&amp;cd=&amp;cad=rja&amp;uact=8&amp;ved=2ahUKEwjW1Mfdz9LaAhWCXBQKHaQQAvcQjRx6BAgAEAU&amp;url=http://www.every-one.org.uk/efc&amp;psig=AOvVaw3i82inKHMN0mbk7dlsztR0&amp;ust=1524649383475322" TargetMode="External"/></Relationships>
</file>

<file path=ppt/slides/_rels/slide2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hyperlink" Target="https://www.google.co.uk/url?sa=i&amp;rct=j&amp;q=&amp;esrc=s&amp;source=images&amp;cd=&amp;cad=rja&amp;uact=8&amp;ved=2ahUKEwiehOqhkuTaAhUC1hQKHQGCB9EQjRx6BAgBEAU&amp;url=http://bungards.co.uk/&amp;psig=AOvVaw19M6D1bI38tZk84mnsINJh&amp;ust=1525251227989617" TargetMode="External"/><Relationship Id="rId7"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google.co.uk/url?sa=i&amp;rct=j&amp;q=&amp;esrc=s&amp;source=images&amp;cd=&amp;cad=rja&amp;uact=8&amp;ved=2ahUKEwjt6PbfqLfaAhVGWBQKHfVZCq0QjRx6BAgAEAU&amp;url=https://twitter.com/cpjfield&amp;psig=AOvVaw2uEovcOWPtHsY6JqAQyYVi&amp;ust=1523711206327284"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hyperlink" Target="https://www.google.co.uk/url?sa=i&amp;rct=j&amp;q=&amp;esrc=s&amp;source=images&amp;cd=&amp;cad=rja&amp;uact=8&amp;ved=2ahUKEwjXqNv9sL7aAhXHchQKHXMlAXkQjRx6BAgAEAU&amp;url=https://www.brightonandhoveccg.nhs.uk/&amp;psig=AOvVaw2mWTtfxBgve5AcAC8w2Z6N&amp;ust=1523953936924377" TargetMode="External"/><Relationship Id="rId7"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uk/url?sa=i&amp;rct=j&amp;q=&amp;esrc=s&amp;source=images&amp;cd=&amp;cad=rja&amp;uact=8&amp;ved=2ahUKEwiRjIPb38jaAhWGUhQKHTLABS0QjRx6BAgAEAU&amp;url=http://aptekachemist.co.uk/healthy-living-pharmacy-2/&amp;psig=AOvVaw0jic18b1bYh1LVyj07cOI-&amp;ust=1524310075583413"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s://www2.mearsgroup.co.uk/" TargetMode="External"/><Relationship Id="rId7"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oogle.co.uk/imgres?imgurl=https://main-brightonpride.s3.amazonaws.com/wp-content/uploads/2017/01/BHCC_logo_K_lge-copy.jpg&amp;imgrefurl=https://www.brighton-pride.org/&amp;docid=iS_eLH_fk4y6UM&amp;tbnid=D1Ply9SFx9L4zM:&amp;vet=10ahUKEwjbtbzjsbfaAhWkB8AKHaoBCjYQMwimAShiMGI..i&amp;w=1181&amp;h=788&amp;safe=active&amp;bih=1284&amp;biw=2560&amp;q=disabled%20facilities%20grant%20brighton%20council&amp;ved=0ahUKEwjbtbzjsbfaAhWkB8AKHaoBCjYQMwimAShiMGI&amp;iact=mrc&amp;uact=8"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hyperlink" Target="https://www.google.co.uk/url?sa=i&amp;rct=j&amp;q=&amp;esrc=s&amp;source=images&amp;cd=&amp;cad=rja&amp;uact=8&amp;ved=2ahUKEwicnZrUs7faAhWFOBQKHSIKDb8QjRx6BAgAEAU&amp;url=https://www.justgiving.com/campaigns/charity/bhimpetus/casseroleclub&amp;psig=AOvVaw1H_Loqkg-gew-Fv2jc-UMT&amp;ust=1523714141997917" TargetMode="External"/><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google.co.uk/url?sa=i&amp;rct=j&amp;q=&amp;esrc=s&amp;source=images&amp;cd=&amp;cad=rja&amp;uact=8&amp;ved=2ahUKEwiHydq9zNLaAhVC7xQKHdCqD0YQjRx6BAgAEAU&amp;url=http://www.gyouryself.com/brighton-and-hove-community-kitchen/&amp;psig=AOvVaw3sw1h9R5CDMqPisHY5erSk&amp;ust=1524648462427658"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google.co.uk/url?sa=i&amp;rct=j&amp;q=&amp;esrc=s&amp;source=images&amp;cd=&amp;cad=rja&amp;uact=8&amp;ved=2ahUKEwin19mwp7faAhVI7xQKHctQB2oQjRx6BAgAEAU&amp;url=https://digitalbrightonandhove.org.uk/&amp;psig=AOvVaw2lF0cR9HvmbxlHQPcZFVoJ&amp;ust=152371083879558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n19mwp7faAhVI7xQKHctQB2oQjRx6BAgAEAU&amp;url=https://digitalbrightonandhove.org.uk/&amp;psig=AOvVaw2lF0cR9HvmbxlHQPcZFVoJ&amp;ust=152371083879558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n19mwp7faAhVI7xQKHctQB2oQjRx6BAgAEAU&amp;url=https://digitalbrightonandhove.org.uk/&amp;psig=AOvVaw2lF0cR9HvmbxlHQPcZFVoJ&amp;ust=152371083879558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png"/><Relationship Id="rId3" Type="http://schemas.openxmlformats.org/officeDocument/2006/relationships/image" Target="../media/image25.jpeg"/><Relationship Id="rId7" Type="http://schemas.openxmlformats.org/officeDocument/2006/relationships/image" Target="../media/image28.png"/><Relationship Id="rId12"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1.png"/><Relationship Id="rId9" Type="http://schemas.openxmlformats.org/officeDocument/2006/relationships/image" Target="../media/image30.jpeg"/><Relationship Id="rId1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0.png"/><Relationship Id="rId7" Type="http://schemas.openxmlformats.org/officeDocument/2006/relationships/hyperlink" Target="https://www.google.co.uk/url?sa=i&amp;rct=j&amp;q=&amp;esrc=s&amp;source=images&amp;cd=&amp;cad=rja&amp;uact=8&amp;ved=2ahUKEwin19mwp7faAhVI7xQKHctQB2oQjRx6BAgAEAU&amp;url=https://digitalbrightonandhove.org.uk/&amp;psig=AOvVaw2lF0cR9HvmbxlHQPcZFVoJ&amp;ust=1523710838795581"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41.jpg"/><Relationship Id="rId11" Type="http://schemas.openxmlformats.org/officeDocument/2006/relationships/image" Target="../media/image44.png"/><Relationship Id="rId5" Type="http://schemas.openxmlformats.org/officeDocument/2006/relationships/image" Target="../media/image33.jpg"/><Relationship Id="rId10" Type="http://schemas.openxmlformats.org/officeDocument/2006/relationships/image" Target="../media/image43.jpeg"/><Relationship Id="rId4" Type="http://schemas.openxmlformats.org/officeDocument/2006/relationships/image" Target="../media/image30.jpeg"/><Relationship Id="rId9" Type="http://schemas.openxmlformats.org/officeDocument/2006/relationships/image" Target="../media/image42.jp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hyperlink" Target="https://www.google.co.uk/url?sa=i&amp;rct=j&amp;q=&amp;esrc=s&amp;source=images&amp;cd=&amp;cad=rja&amp;uact=8&amp;ved=2ahUKEwjDm8Hyp7faAhXJxRQKHVoiDb8QjRx6BAgAEAU&amp;url=https://www.beadproject.org.uk/&amp;psig=AOvVaw1wwImW4mIOgVfYHVbhqIM7&amp;ust=152371097788818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connectandshare.sharetribe.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2.mearsgroup.co.uk/" TargetMode="External"/><Relationship Id="rId13" Type="http://schemas.openxmlformats.org/officeDocument/2006/relationships/hyperlink" Target="https://www.google.co.uk/url?sa=i&amp;rct=j&amp;q=&amp;esrc=s&amp;source=images&amp;cd=&amp;cad=rja&amp;uact=8&amp;ved=2ahUKEwjW1Mfdz9LaAhWCXBQKHaQQAvcQjRx6BAgAEAU&amp;url=http://www.every-one.org.uk/efc&amp;psig=AOvVaw3i82inKHMN0mbk7dlsztR0&amp;ust=1524649383475322" TargetMode="External"/><Relationship Id="rId18" Type="http://schemas.openxmlformats.org/officeDocument/2006/relationships/hyperlink" Target="https://www.google.co.uk/url?sa=i&amp;rct=j&amp;q=&amp;esrc=s&amp;source=images&amp;cd=&amp;cad=rja&amp;uact=8&amp;ved=2ahUKEwiHydq9zNLaAhVC7xQKHdCqD0YQjRx6BAgAEAU&amp;url=http://www.gyouryself.com/brighton-and-hove-community-kitchen/&amp;psig=AOvVaw3sw1h9R5CDMqPisHY5erSk&amp;ust=1524648462427658" TargetMode="External"/><Relationship Id="rId26" Type="http://schemas.openxmlformats.org/officeDocument/2006/relationships/image" Target="../media/image20.jpeg"/><Relationship Id="rId3" Type="http://schemas.openxmlformats.org/officeDocument/2006/relationships/image" Target="../media/image7.png"/><Relationship Id="rId21" Type="http://schemas.openxmlformats.org/officeDocument/2006/relationships/hyperlink" Target="https://www.google.co.uk/url?sa=i&amp;rct=j&amp;q=&amp;esrc=s&amp;source=images&amp;cd=&amp;cad=rja&amp;uact=8&amp;ved=2ahUKEwjDm8Hyp7faAhXJxRQKHVoiDb8QjRx6BAgAEAU&amp;url=https://www.beadproject.org.uk/&amp;psig=AOvVaw1wwImW4mIOgVfYHVbhqIM7&amp;ust=1523710977888181" TargetMode="External"/><Relationship Id="rId7" Type="http://schemas.openxmlformats.org/officeDocument/2006/relationships/image" Target="../media/image9.jpeg"/><Relationship Id="rId12" Type="http://schemas.openxmlformats.org/officeDocument/2006/relationships/image" Target="../media/image12.png"/><Relationship Id="rId17" Type="http://schemas.openxmlformats.org/officeDocument/2006/relationships/image" Target="../media/image15.jpeg"/><Relationship Id="rId25" Type="http://schemas.openxmlformats.org/officeDocument/2006/relationships/hyperlink" Target="https://www.google.co.uk/url?sa=i&amp;rct=j&amp;q=&amp;esrc=s&amp;source=images&amp;cd=&amp;cad=rja&amp;uact=8&amp;ved=2ahUKEwin19mwp7faAhVI7xQKHctQB2oQjRx6BAgAEAU&amp;url=https://digitalbrightonandhove.org.uk/&amp;psig=AOvVaw2lF0cR9HvmbxlHQPcZFVoJ&amp;ust=1523710838795581" TargetMode="External"/><Relationship Id="rId2" Type="http://schemas.openxmlformats.org/officeDocument/2006/relationships/notesSlide" Target="../notesSlides/notesSlide7.xml"/><Relationship Id="rId16" Type="http://schemas.openxmlformats.org/officeDocument/2006/relationships/hyperlink" Target="https://www.google.co.uk/url?sa=i&amp;rct=j&amp;q=&amp;esrc=s&amp;source=images&amp;cd=&amp;cad=rja&amp;uact=8&amp;ved=2ahUKEwicnZrUs7faAhWFOBQKHSIKDb8QjRx6BAgAEAU&amp;url=https://www.justgiving.com/campaigns/charity/bhimpetus/casseroleclub&amp;psig=AOvVaw1H_Loqkg-gew-Fv2jc-UMT&amp;ust=1523714141997917" TargetMode="External"/><Relationship Id="rId20" Type="http://schemas.openxmlformats.org/officeDocument/2006/relationships/image" Target="../media/image17.png"/><Relationship Id="rId29"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2ahUKEwiRjIPb38jaAhWGUhQKHTLABS0QjRx6BAgAEAU&amp;url=http://aptekachemist.co.uk/healthy-living-pharmacy-2/&amp;psig=AOvVaw0jic18b1bYh1LVyj07cOI-&amp;ust=1524310075583413" TargetMode="External"/><Relationship Id="rId11" Type="http://schemas.openxmlformats.org/officeDocument/2006/relationships/image" Target="../media/image11.png"/><Relationship Id="rId24" Type="http://schemas.openxmlformats.org/officeDocument/2006/relationships/image" Target="../media/image19.jpeg"/><Relationship Id="rId5" Type="http://schemas.openxmlformats.org/officeDocument/2006/relationships/image" Target="../media/image8.png"/><Relationship Id="rId15" Type="http://schemas.openxmlformats.org/officeDocument/2006/relationships/image" Target="../media/image14.png"/><Relationship Id="rId23" Type="http://schemas.openxmlformats.org/officeDocument/2006/relationships/hyperlink" Target="https://www.google.co.uk/url?sa=i&amp;rct=j&amp;q=&amp;esrc=s&amp;source=images&amp;cd=&amp;cad=rja&amp;uact=8&amp;ved=2ahUKEwiehOqhkuTaAhUC1hQKHQGCB9EQjRx6BAgBEAU&amp;url=http://bungards.co.uk/&amp;psig=AOvVaw19M6D1bI38tZk84mnsINJh&amp;ust=1525251227989617" TargetMode="External"/><Relationship Id="rId28" Type="http://schemas.openxmlformats.org/officeDocument/2006/relationships/hyperlink" Target="https://www.google.co.uk/url?sa=i&amp;rct=j&amp;q=&amp;esrc=s&amp;source=images&amp;cd=&amp;cad=rja&amp;uact=8&amp;ved=2ahUKEwjt6PbfqLfaAhVGWBQKHfVZCq0QjRx6BAgAEAU&amp;url=https://twitter.com/cpjfield&amp;psig=AOvVaw2uEovcOWPtHsY6JqAQyYVi&amp;ust=1523711206327284" TargetMode="External"/><Relationship Id="rId10" Type="http://schemas.openxmlformats.org/officeDocument/2006/relationships/hyperlink" Target="https://www.google.co.uk/imgres?imgurl=https://main-brightonpride.s3.amazonaws.com/wp-content/uploads/2017/01/BHCC_logo_K_lge-copy.jpg&amp;imgrefurl=https://www.brighton-pride.org/&amp;docid=iS_eLH_fk4y6UM&amp;tbnid=D1Ply9SFx9L4zM:&amp;vet=10ahUKEwjbtbzjsbfaAhWkB8AKHaoBCjYQMwimAShiMGI..i&amp;w=1181&amp;h=788&amp;safe=active&amp;bih=1284&amp;biw=2560&amp;q=disabled%20facilities%20grant%20brighton%20council&amp;ved=0ahUKEwjbtbzjsbfaAhWkB8AKHaoBCjYQMwimAShiMGI&amp;iact=mrc&amp;uact=8" TargetMode="External"/><Relationship Id="rId19" Type="http://schemas.openxmlformats.org/officeDocument/2006/relationships/image" Target="../media/image16.jpeg"/><Relationship Id="rId4" Type="http://schemas.openxmlformats.org/officeDocument/2006/relationships/hyperlink" Target="https://www.google.co.uk/url?sa=i&amp;rct=j&amp;q=&amp;esrc=s&amp;source=images&amp;cd=&amp;cad=rja&amp;uact=8&amp;ved=2ahUKEwjXqNv9sL7aAhXHchQKHXMlAXkQjRx6BAgAEAU&amp;url=https://www.brightonandhoveccg.nhs.uk/&amp;psig=AOvVaw2mWTtfxBgve5AcAC8w2Z6N&amp;ust=1523953936924377" TargetMode="External"/><Relationship Id="rId9" Type="http://schemas.openxmlformats.org/officeDocument/2006/relationships/image" Target="../media/image10.png"/><Relationship Id="rId14" Type="http://schemas.openxmlformats.org/officeDocument/2006/relationships/image" Target="../media/image13.jpeg"/><Relationship Id="rId22" Type="http://schemas.openxmlformats.org/officeDocument/2006/relationships/image" Target="../media/image18.png"/><Relationship Id="rId27"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1127" r="60711" b="23681"/>
          <a:stretch/>
        </p:blipFill>
        <p:spPr>
          <a:xfrm>
            <a:off x="1115616" y="44624"/>
            <a:ext cx="6120680" cy="4090552"/>
          </a:xfrm>
          <a:prstGeom prst="rect">
            <a:avLst/>
          </a:prstGeom>
        </p:spPr>
      </p:pic>
      <p:sp>
        <p:nvSpPr>
          <p:cNvPr id="6" name="Subtitle 2"/>
          <p:cNvSpPr txBox="1">
            <a:spLocks/>
          </p:cNvSpPr>
          <p:nvPr/>
        </p:nvSpPr>
        <p:spPr>
          <a:xfrm>
            <a:off x="1259632" y="3501008"/>
            <a:ext cx="8208912" cy="206159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500" dirty="0" smtClean="0">
                <a:solidFill>
                  <a:srgbClr val="162259"/>
                </a:solidFill>
                <a:latin typeface="Arial" panose="020B0604020202020204" pitchFamily="34" charset="0"/>
                <a:cs typeface="Arial" panose="020B0604020202020204" pitchFamily="34" charset="0"/>
              </a:rPr>
              <a:t>Citywide Connect: Programme Update</a:t>
            </a:r>
          </a:p>
          <a:p>
            <a:pPr marL="0" indent="0" algn="ctr">
              <a:buNone/>
            </a:pPr>
            <a:endParaRPr lang="en-GB" sz="1800" dirty="0" smtClean="0">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GB" sz="2800" dirty="0" smtClean="0">
                <a:solidFill>
                  <a:srgbClr val="162259"/>
                </a:solidFill>
                <a:latin typeface="Arial" pitchFamily="34" charset="0"/>
                <a:cs typeface="Times New Roman" pitchFamily="18" charset="0"/>
              </a:rPr>
              <a:t>Presentation to the Partnership Board</a:t>
            </a:r>
          </a:p>
          <a:p>
            <a:pPr marL="0" lvl="0" indent="0" fontAlgn="base">
              <a:spcBef>
                <a:spcPct val="0"/>
              </a:spcBef>
              <a:spcAft>
                <a:spcPct val="0"/>
              </a:spcAft>
              <a:buNone/>
            </a:pPr>
            <a:r>
              <a:rPr lang="en-GB" sz="2800" dirty="0" smtClean="0">
                <a:solidFill>
                  <a:srgbClr val="162259"/>
                </a:solidFill>
                <a:latin typeface="Arial" pitchFamily="34" charset="0"/>
                <a:cs typeface="Times New Roman" pitchFamily="18" charset="0"/>
              </a:rPr>
              <a:t> </a:t>
            </a:r>
          </a:p>
          <a:p>
            <a:pPr marL="0" lvl="0" indent="0" fontAlgn="base">
              <a:spcBef>
                <a:spcPct val="0"/>
              </a:spcBef>
              <a:spcAft>
                <a:spcPct val="0"/>
              </a:spcAft>
              <a:buNone/>
            </a:pPr>
            <a:r>
              <a:rPr lang="en-GB" sz="2800" dirty="0" smtClean="0">
                <a:solidFill>
                  <a:srgbClr val="162259"/>
                </a:solidFill>
                <a:latin typeface="Arial" pitchFamily="34" charset="0"/>
                <a:cs typeface="Times New Roman" pitchFamily="18" charset="0"/>
              </a:rPr>
              <a:t>6 June 2018</a:t>
            </a:r>
            <a:endParaRPr lang="en-GB" sz="2800" dirty="0">
              <a:solidFill>
                <a:srgbClr val="162259"/>
              </a:solidFill>
              <a:latin typeface="Arial" pitchFamily="34" charset="0"/>
              <a:cs typeface="Arial" pitchFamily="34" charset="0"/>
            </a:endParaRPr>
          </a:p>
        </p:txBody>
      </p:sp>
      <p:pic>
        <p:nvPicPr>
          <p:cNvPr id="11266" name="Picture 3" descr="X:\Accessible city\logo BHC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517232"/>
            <a:ext cx="145880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X:\Accessible city\ccg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661248"/>
            <a:ext cx="2249729"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90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8" name="Rectangle 7"/>
          <p:cNvSpPr/>
          <p:nvPr/>
        </p:nvSpPr>
        <p:spPr>
          <a:xfrm>
            <a:off x="107504" y="44624"/>
            <a:ext cx="8928992" cy="646331"/>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Event evaluation</a:t>
            </a:r>
          </a:p>
        </p:txBody>
      </p:sp>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585449871"/>
              </p:ext>
            </p:extLst>
          </p:nvPr>
        </p:nvGraphicFramePr>
        <p:xfrm>
          <a:off x="1115616" y="1196752"/>
          <a:ext cx="6667501" cy="451961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2216351" y="3104964"/>
            <a:ext cx="6244081" cy="0"/>
          </a:xfrm>
          <a:prstGeom prst="line">
            <a:avLst/>
          </a:prstGeom>
          <a:ln w="34925">
            <a:solidFill>
              <a:srgbClr val="65B32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440" y="1965137"/>
            <a:ext cx="1152128" cy="461665"/>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Operational effectiveness</a:t>
            </a:r>
            <a:endParaRPr lang="en-GB" sz="1200" b="1" dirty="0">
              <a:latin typeface="Arial" panose="020B0604020202020204" pitchFamily="34" charset="0"/>
              <a:cs typeface="Arial" panose="020B0604020202020204" pitchFamily="34" charset="0"/>
            </a:endParaRPr>
          </a:p>
        </p:txBody>
      </p:sp>
      <p:sp>
        <p:nvSpPr>
          <p:cNvPr id="10" name="Left Bracket 9"/>
          <p:cNvSpPr/>
          <p:nvPr/>
        </p:nvSpPr>
        <p:spPr>
          <a:xfrm>
            <a:off x="1681242" y="1492808"/>
            <a:ext cx="360040" cy="1512168"/>
          </a:xfrm>
          <a:prstGeom prst="leftBracket">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Right Bracket 14"/>
          <p:cNvSpPr/>
          <p:nvPr/>
        </p:nvSpPr>
        <p:spPr>
          <a:xfrm>
            <a:off x="6804248" y="3260240"/>
            <a:ext cx="432048" cy="2201679"/>
          </a:xfrm>
          <a:prstGeom prst="rightBracket">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TextBox 15"/>
          <p:cNvSpPr txBox="1"/>
          <p:nvPr/>
        </p:nvSpPr>
        <p:spPr>
          <a:xfrm>
            <a:off x="7380312" y="4118415"/>
            <a:ext cx="1152128" cy="276999"/>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Aims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246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noChangeAspect="1"/>
          </p:cNvGrpSpPr>
          <p:nvPr/>
        </p:nvGrpSpPr>
        <p:grpSpPr>
          <a:xfrm>
            <a:off x="179512" y="116632"/>
            <a:ext cx="3193373" cy="2164275"/>
            <a:chOff x="1907704" y="2085045"/>
            <a:chExt cx="3735672" cy="2531811"/>
          </a:xfrm>
        </p:grpSpPr>
        <p:grpSp>
          <p:nvGrpSpPr>
            <p:cNvPr id="18" name="Group 17"/>
            <p:cNvGrpSpPr/>
            <p:nvPr/>
          </p:nvGrpSpPr>
          <p:grpSpPr>
            <a:xfrm>
              <a:off x="1907704" y="2085045"/>
              <a:ext cx="3735672" cy="2531811"/>
              <a:chOff x="1907704" y="2085045"/>
              <a:chExt cx="3735672" cy="2531811"/>
            </a:xfrm>
          </p:grpSpPr>
          <p:sp>
            <p:nvSpPr>
              <p:cNvPr id="7" name="Freeform: Shape 25"/>
              <p:cNvSpPr>
                <a:spLocks noChangeAspect="1"/>
              </p:cNvSpPr>
              <p:nvPr/>
            </p:nvSpPr>
            <p:spPr bwMode="auto">
              <a:xfrm>
                <a:off x="1907704" y="2132856"/>
                <a:ext cx="3735672" cy="2484000"/>
              </a:xfrm>
              <a:custGeom>
                <a:avLst/>
                <a:gdLst>
                  <a:gd name="connsiteX0" fmla="*/ 622039 w 7153444"/>
                  <a:gd name="connsiteY0" fmla="*/ 594885 h 4756620"/>
                  <a:gd name="connsiteX1" fmla="*/ 634380 w 7153444"/>
                  <a:gd name="connsiteY1" fmla="*/ 594885 h 4756620"/>
                  <a:gd name="connsiteX2" fmla="*/ 659065 w 7153444"/>
                  <a:gd name="connsiteY2" fmla="*/ 597354 h 4756620"/>
                  <a:gd name="connsiteX3" fmla="*/ 676343 w 7153444"/>
                  <a:gd name="connsiteY3" fmla="*/ 609696 h 4756620"/>
                  <a:gd name="connsiteX4" fmla="*/ 688686 w 7153444"/>
                  <a:gd name="connsiteY4" fmla="*/ 626974 h 4756620"/>
                  <a:gd name="connsiteX5" fmla="*/ 693622 w 7153444"/>
                  <a:gd name="connsiteY5" fmla="*/ 651658 h 4756620"/>
                  <a:gd name="connsiteX6" fmla="*/ 691154 w 7153444"/>
                  <a:gd name="connsiteY6" fmla="*/ 673874 h 4756620"/>
                  <a:gd name="connsiteX7" fmla="*/ 678812 w 7153444"/>
                  <a:gd name="connsiteY7" fmla="*/ 693621 h 4756620"/>
                  <a:gd name="connsiteX8" fmla="*/ 661533 w 7153444"/>
                  <a:gd name="connsiteY8" fmla="*/ 705963 h 4756620"/>
                  <a:gd name="connsiteX9" fmla="*/ 585012 w 7153444"/>
                  <a:gd name="connsiteY9" fmla="*/ 747926 h 4756620"/>
                  <a:gd name="connsiteX10" fmla="*/ 513429 w 7153444"/>
                  <a:gd name="connsiteY10" fmla="*/ 804700 h 4756620"/>
                  <a:gd name="connsiteX11" fmla="*/ 451719 w 7153444"/>
                  <a:gd name="connsiteY11" fmla="*/ 871347 h 4756620"/>
                  <a:gd name="connsiteX12" fmla="*/ 394945 w 7153444"/>
                  <a:gd name="connsiteY12" fmla="*/ 945399 h 4756620"/>
                  <a:gd name="connsiteX13" fmla="*/ 343109 w 7153444"/>
                  <a:gd name="connsiteY13" fmla="*/ 1031793 h 4756620"/>
                  <a:gd name="connsiteX14" fmla="*/ 303614 w 7153444"/>
                  <a:gd name="connsiteY14" fmla="*/ 1123124 h 4756620"/>
                  <a:gd name="connsiteX15" fmla="*/ 273993 w 7153444"/>
                  <a:gd name="connsiteY15" fmla="*/ 1221861 h 4756620"/>
                  <a:gd name="connsiteX16" fmla="*/ 254246 w 7153444"/>
                  <a:gd name="connsiteY16" fmla="*/ 1323065 h 4756620"/>
                  <a:gd name="connsiteX17" fmla="*/ 246841 w 7153444"/>
                  <a:gd name="connsiteY17" fmla="*/ 1424270 h 4756620"/>
                  <a:gd name="connsiteX18" fmla="*/ 254246 w 7153444"/>
                  <a:gd name="connsiteY18" fmla="*/ 1520538 h 4756620"/>
                  <a:gd name="connsiteX19" fmla="*/ 269056 w 7153444"/>
                  <a:gd name="connsiteY19" fmla="*/ 1616806 h 4756620"/>
                  <a:gd name="connsiteX20" fmla="*/ 298677 w 7153444"/>
                  <a:gd name="connsiteY20" fmla="*/ 1705669 h 4756620"/>
                  <a:gd name="connsiteX21" fmla="*/ 338172 w 7153444"/>
                  <a:gd name="connsiteY21" fmla="*/ 1789594 h 4756620"/>
                  <a:gd name="connsiteX22" fmla="*/ 387540 w 7153444"/>
                  <a:gd name="connsiteY22" fmla="*/ 1868583 h 4756620"/>
                  <a:gd name="connsiteX23" fmla="*/ 399882 w 7153444"/>
                  <a:gd name="connsiteY23" fmla="*/ 1893268 h 4756620"/>
                  <a:gd name="connsiteX24" fmla="*/ 399882 w 7153444"/>
                  <a:gd name="connsiteY24" fmla="*/ 1920420 h 4756620"/>
                  <a:gd name="connsiteX25" fmla="*/ 385072 w 7153444"/>
                  <a:gd name="connsiteY25" fmla="*/ 1945104 h 4756620"/>
                  <a:gd name="connsiteX26" fmla="*/ 303614 w 7153444"/>
                  <a:gd name="connsiteY26" fmla="*/ 2033967 h 4756620"/>
                  <a:gd name="connsiteX27" fmla="*/ 239435 w 7153444"/>
                  <a:gd name="connsiteY27" fmla="*/ 2127766 h 4756620"/>
                  <a:gd name="connsiteX28" fmla="*/ 187599 w 7153444"/>
                  <a:gd name="connsiteY28" fmla="*/ 2228971 h 4756620"/>
                  <a:gd name="connsiteX29" fmla="*/ 148105 w 7153444"/>
                  <a:gd name="connsiteY29" fmla="*/ 2330176 h 4756620"/>
                  <a:gd name="connsiteX30" fmla="*/ 125889 w 7153444"/>
                  <a:gd name="connsiteY30" fmla="*/ 2438786 h 4756620"/>
                  <a:gd name="connsiteX31" fmla="*/ 116015 w 7153444"/>
                  <a:gd name="connsiteY31" fmla="*/ 2547395 h 4756620"/>
                  <a:gd name="connsiteX32" fmla="*/ 118483 w 7153444"/>
                  <a:gd name="connsiteY32" fmla="*/ 2653537 h 4756620"/>
                  <a:gd name="connsiteX33" fmla="*/ 138231 w 7153444"/>
                  <a:gd name="connsiteY33" fmla="*/ 2762147 h 4756620"/>
                  <a:gd name="connsiteX34" fmla="*/ 172788 w 7153444"/>
                  <a:gd name="connsiteY34" fmla="*/ 2868288 h 4756620"/>
                  <a:gd name="connsiteX35" fmla="*/ 222156 w 7153444"/>
                  <a:gd name="connsiteY35" fmla="*/ 2971962 h 4756620"/>
                  <a:gd name="connsiteX36" fmla="*/ 266588 w 7153444"/>
                  <a:gd name="connsiteY36" fmla="*/ 3046014 h 4756620"/>
                  <a:gd name="connsiteX37" fmla="*/ 323361 w 7153444"/>
                  <a:gd name="connsiteY37" fmla="*/ 3115129 h 4756620"/>
                  <a:gd name="connsiteX38" fmla="*/ 385072 w 7153444"/>
                  <a:gd name="connsiteY38" fmla="*/ 3181776 h 4756620"/>
                  <a:gd name="connsiteX39" fmla="*/ 456655 w 7153444"/>
                  <a:gd name="connsiteY39" fmla="*/ 3241018 h 4756620"/>
                  <a:gd name="connsiteX40" fmla="*/ 540581 w 7153444"/>
                  <a:gd name="connsiteY40" fmla="*/ 3295323 h 4756620"/>
                  <a:gd name="connsiteX41" fmla="*/ 631912 w 7153444"/>
                  <a:gd name="connsiteY41" fmla="*/ 3337286 h 4756620"/>
                  <a:gd name="connsiteX42" fmla="*/ 733117 w 7153444"/>
                  <a:gd name="connsiteY42" fmla="*/ 3369375 h 4756620"/>
                  <a:gd name="connsiteX43" fmla="*/ 841727 w 7153444"/>
                  <a:gd name="connsiteY43" fmla="*/ 3391591 h 4756620"/>
                  <a:gd name="connsiteX44" fmla="*/ 957742 w 7153444"/>
                  <a:gd name="connsiteY44" fmla="*/ 3398996 h 4756620"/>
                  <a:gd name="connsiteX45" fmla="*/ 1039199 w 7153444"/>
                  <a:gd name="connsiteY45" fmla="*/ 3396528 h 4756620"/>
                  <a:gd name="connsiteX46" fmla="*/ 1123125 w 7153444"/>
                  <a:gd name="connsiteY46" fmla="*/ 3384186 h 4756620"/>
                  <a:gd name="connsiteX47" fmla="*/ 1207051 w 7153444"/>
                  <a:gd name="connsiteY47" fmla="*/ 3369375 h 4756620"/>
                  <a:gd name="connsiteX48" fmla="*/ 1221861 w 7153444"/>
                  <a:gd name="connsiteY48" fmla="*/ 3366907 h 4756620"/>
                  <a:gd name="connsiteX49" fmla="*/ 1231735 w 7153444"/>
                  <a:gd name="connsiteY49" fmla="*/ 3369375 h 4756620"/>
                  <a:gd name="connsiteX50" fmla="*/ 1241609 w 7153444"/>
                  <a:gd name="connsiteY50" fmla="*/ 3374312 h 4756620"/>
                  <a:gd name="connsiteX51" fmla="*/ 1253951 w 7153444"/>
                  <a:gd name="connsiteY51" fmla="*/ 3379249 h 4756620"/>
                  <a:gd name="connsiteX52" fmla="*/ 1263824 w 7153444"/>
                  <a:gd name="connsiteY52" fmla="*/ 3384186 h 4756620"/>
                  <a:gd name="connsiteX53" fmla="*/ 1268761 w 7153444"/>
                  <a:gd name="connsiteY53" fmla="*/ 3394059 h 4756620"/>
                  <a:gd name="connsiteX54" fmla="*/ 1273698 w 7153444"/>
                  <a:gd name="connsiteY54" fmla="*/ 3406401 h 4756620"/>
                  <a:gd name="connsiteX55" fmla="*/ 1278635 w 7153444"/>
                  <a:gd name="connsiteY55" fmla="*/ 3418743 h 4756620"/>
                  <a:gd name="connsiteX56" fmla="*/ 1300850 w 7153444"/>
                  <a:gd name="connsiteY56" fmla="*/ 3529822 h 4756620"/>
                  <a:gd name="connsiteX57" fmla="*/ 1340345 w 7153444"/>
                  <a:gd name="connsiteY57" fmla="*/ 3635963 h 4756620"/>
                  <a:gd name="connsiteX58" fmla="*/ 1392181 w 7153444"/>
                  <a:gd name="connsiteY58" fmla="*/ 3734699 h 4756620"/>
                  <a:gd name="connsiteX59" fmla="*/ 1451423 w 7153444"/>
                  <a:gd name="connsiteY59" fmla="*/ 3826031 h 4756620"/>
                  <a:gd name="connsiteX60" fmla="*/ 1525475 w 7153444"/>
                  <a:gd name="connsiteY60" fmla="*/ 3905020 h 4756620"/>
                  <a:gd name="connsiteX61" fmla="*/ 1609401 w 7153444"/>
                  <a:gd name="connsiteY61" fmla="*/ 3976603 h 4756620"/>
                  <a:gd name="connsiteX62" fmla="*/ 1629148 w 7153444"/>
                  <a:gd name="connsiteY62" fmla="*/ 4001287 h 4756620"/>
                  <a:gd name="connsiteX63" fmla="*/ 1634085 w 7153444"/>
                  <a:gd name="connsiteY63" fmla="*/ 4030908 h 4756620"/>
                  <a:gd name="connsiteX64" fmla="*/ 1624212 w 7153444"/>
                  <a:gd name="connsiteY64" fmla="*/ 4058061 h 4756620"/>
                  <a:gd name="connsiteX65" fmla="*/ 1352687 w 7153444"/>
                  <a:gd name="connsiteY65" fmla="*/ 4472753 h 4756620"/>
                  <a:gd name="connsiteX66" fmla="*/ 1841432 w 7153444"/>
                  <a:gd name="connsiteY66" fmla="*/ 4129645 h 4756620"/>
                  <a:gd name="connsiteX67" fmla="*/ 1848837 w 7153444"/>
                  <a:gd name="connsiteY67" fmla="*/ 4124708 h 4756620"/>
                  <a:gd name="connsiteX68" fmla="*/ 1861179 w 7153444"/>
                  <a:gd name="connsiteY68" fmla="*/ 4117303 h 4756620"/>
                  <a:gd name="connsiteX69" fmla="*/ 1873521 w 7153444"/>
                  <a:gd name="connsiteY69" fmla="*/ 4117303 h 4756620"/>
                  <a:gd name="connsiteX70" fmla="*/ 1883394 w 7153444"/>
                  <a:gd name="connsiteY70" fmla="*/ 4117303 h 4756620"/>
                  <a:gd name="connsiteX71" fmla="*/ 1890800 w 7153444"/>
                  <a:gd name="connsiteY71" fmla="*/ 4122239 h 4756620"/>
                  <a:gd name="connsiteX72" fmla="*/ 1999409 w 7153444"/>
                  <a:gd name="connsiteY72" fmla="*/ 4149392 h 4756620"/>
                  <a:gd name="connsiteX73" fmla="*/ 2108019 w 7153444"/>
                  <a:gd name="connsiteY73" fmla="*/ 4166671 h 4756620"/>
                  <a:gd name="connsiteX74" fmla="*/ 2214161 w 7153444"/>
                  <a:gd name="connsiteY74" fmla="*/ 4171608 h 4756620"/>
                  <a:gd name="connsiteX75" fmla="*/ 2342518 w 7153444"/>
                  <a:gd name="connsiteY75" fmla="*/ 4164202 h 4756620"/>
                  <a:gd name="connsiteX76" fmla="*/ 2473344 w 7153444"/>
                  <a:gd name="connsiteY76" fmla="*/ 4139518 h 4756620"/>
                  <a:gd name="connsiteX77" fmla="*/ 2594296 w 7153444"/>
                  <a:gd name="connsiteY77" fmla="*/ 4102492 h 4756620"/>
                  <a:gd name="connsiteX78" fmla="*/ 2715248 w 7153444"/>
                  <a:gd name="connsiteY78" fmla="*/ 4050656 h 4756620"/>
                  <a:gd name="connsiteX79" fmla="*/ 2828795 w 7153444"/>
                  <a:gd name="connsiteY79" fmla="*/ 3984009 h 4756620"/>
                  <a:gd name="connsiteX80" fmla="*/ 2932468 w 7153444"/>
                  <a:gd name="connsiteY80" fmla="*/ 3902551 h 4756620"/>
                  <a:gd name="connsiteX81" fmla="*/ 2942341 w 7153444"/>
                  <a:gd name="connsiteY81" fmla="*/ 3895146 h 4756620"/>
                  <a:gd name="connsiteX82" fmla="*/ 2957152 w 7153444"/>
                  <a:gd name="connsiteY82" fmla="*/ 3890209 h 4756620"/>
                  <a:gd name="connsiteX83" fmla="*/ 2971962 w 7153444"/>
                  <a:gd name="connsiteY83" fmla="*/ 3887741 h 4756620"/>
                  <a:gd name="connsiteX84" fmla="*/ 2976899 w 7153444"/>
                  <a:gd name="connsiteY84" fmla="*/ 3887741 h 4756620"/>
                  <a:gd name="connsiteX85" fmla="*/ 2989241 w 7153444"/>
                  <a:gd name="connsiteY85" fmla="*/ 3890209 h 4756620"/>
                  <a:gd name="connsiteX86" fmla="*/ 3001583 w 7153444"/>
                  <a:gd name="connsiteY86" fmla="*/ 3897614 h 4756620"/>
                  <a:gd name="connsiteX87" fmla="*/ 3011457 w 7153444"/>
                  <a:gd name="connsiteY87" fmla="*/ 3905020 h 4756620"/>
                  <a:gd name="connsiteX88" fmla="*/ 3018862 w 7153444"/>
                  <a:gd name="connsiteY88" fmla="*/ 3914893 h 4756620"/>
                  <a:gd name="connsiteX89" fmla="*/ 3085509 w 7153444"/>
                  <a:gd name="connsiteY89" fmla="*/ 3998819 h 4756620"/>
                  <a:gd name="connsiteX90" fmla="*/ 3157093 w 7153444"/>
                  <a:gd name="connsiteY90" fmla="*/ 4070403 h 4756620"/>
                  <a:gd name="connsiteX91" fmla="*/ 3241019 w 7153444"/>
                  <a:gd name="connsiteY91" fmla="*/ 4134581 h 4756620"/>
                  <a:gd name="connsiteX92" fmla="*/ 3327413 w 7153444"/>
                  <a:gd name="connsiteY92" fmla="*/ 4181481 h 4756620"/>
                  <a:gd name="connsiteX93" fmla="*/ 3421212 w 7153444"/>
                  <a:gd name="connsiteY93" fmla="*/ 4220976 h 4756620"/>
                  <a:gd name="connsiteX94" fmla="*/ 3519948 w 7153444"/>
                  <a:gd name="connsiteY94" fmla="*/ 4240723 h 4756620"/>
                  <a:gd name="connsiteX95" fmla="*/ 3621153 w 7153444"/>
                  <a:gd name="connsiteY95" fmla="*/ 4253065 h 4756620"/>
                  <a:gd name="connsiteX96" fmla="*/ 3643369 w 7153444"/>
                  <a:gd name="connsiteY96" fmla="*/ 4253065 h 4756620"/>
                  <a:gd name="connsiteX97" fmla="*/ 3749510 w 7153444"/>
                  <a:gd name="connsiteY97" fmla="*/ 4243191 h 4756620"/>
                  <a:gd name="connsiteX98" fmla="*/ 3855652 w 7153444"/>
                  <a:gd name="connsiteY98" fmla="*/ 4223444 h 4756620"/>
                  <a:gd name="connsiteX99" fmla="*/ 3954388 w 7153444"/>
                  <a:gd name="connsiteY99" fmla="*/ 4186418 h 4756620"/>
                  <a:gd name="connsiteX100" fmla="*/ 4050656 w 7153444"/>
                  <a:gd name="connsiteY100" fmla="*/ 4139518 h 4756620"/>
                  <a:gd name="connsiteX101" fmla="*/ 4141987 w 7153444"/>
                  <a:gd name="connsiteY101" fmla="*/ 4077808 h 4756620"/>
                  <a:gd name="connsiteX102" fmla="*/ 4223445 w 7153444"/>
                  <a:gd name="connsiteY102" fmla="*/ 4003756 h 4756620"/>
                  <a:gd name="connsiteX103" fmla="*/ 4297497 w 7153444"/>
                  <a:gd name="connsiteY103" fmla="*/ 3919830 h 4756620"/>
                  <a:gd name="connsiteX104" fmla="*/ 4307370 w 7153444"/>
                  <a:gd name="connsiteY104" fmla="*/ 3912425 h 4756620"/>
                  <a:gd name="connsiteX105" fmla="*/ 4319712 w 7153444"/>
                  <a:gd name="connsiteY105" fmla="*/ 3902551 h 4756620"/>
                  <a:gd name="connsiteX106" fmla="*/ 4332055 w 7153444"/>
                  <a:gd name="connsiteY106" fmla="*/ 3900083 h 4756620"/>
                  <a:gd name="connsiteX107" fmla="*/ 4341928 w 7153444"/>
                  <a:gd name="connsiteY107" fmla="*/ 3897614 h 4756620"/>
                  <a:gd name="connsiteX108" fmla="*/ 4346865 w 7153444"/>
                  <a:gd name="connsiteY108" fmla="*/ 3897614 h 4756620"/>
                  <a:gd name="connsiteX109" fmla="*/ 4359207 w 7153444"/>
                  <a:gd name="connsiteY109" fmla="*/ 3897614 h 4756620"/>
                  <a:gd name="connsiteX110" fmla="*/ 4369081 w 7153444"/>
                  <a:gd name="connsiteY110" fmla="*/ 3902551 h 4756620"/>
                  <a:gd name="connsiteX111" fmla="*/ 4378954 w 7153444"/>
                  <a:gd name="connsiteY111" fmla="*/ 3909956 h 4756620"/>
                  <a:gd name="connsiteX112" fmla="*/ 4388828 w 7153444"/>
                  <a:gd name="connsiteY112" fmla="*/ 3914893 h 4756620"/>
                  <a:gd name="connsiteX113" fmla="*/ 4445601 w 7153444"/>
                  <a:gd name="connsiteY113" fmla="*/ 3966730 h 4756620"/>
                  <a:gd name="connsiteX114" fmla="*/ 4507311 w 7153444"/>
                  <a:gd name="connsiteY114" fmla="*/ 4011161 h 4756620"/>
                  <a:gd name="connsiteX115" fmla="*/ 4578895 w 7153444"/>
                  <a:gd name="connsiteY115" fmla="*/ 4043250 h 4756620"/>
                  <a:gd name="connsiteX116" fmla="*/ 4657884 w 7153444"/>
                  <a:gd name="connsiteY116" fmla="*/ 4070403 h 4756620"/>
                  <a:gd name="connsiteX117" fmla="*/ 4739342 w 7153444"/>
                  <a:gd name="connsiteY117" fmla="*/ 4085213 h 4756620"/>
                  <a:gd name="connsiteX118" fmla="*/ 4818331 w 7153444"/>
                  <a:gd name="connsiteY118" fmla="*/ 4092619 h 4756620"/>
                  <a:gd name="connsiteX119" fmla="*/ 4884978 w 7153444"/>
                  <a:gd name="connsiteY119" fmla="*/ 4087682 h 4756620"/>
                  <a:gd name="connsiteX120" fmla="*/ 4946688 w 7153444"/>
                  <a:gd name="connsiteY120" fmla="*/ 4077808 h 4756620"/>
                  <a:gd name="connsiteX121" fmla="*/ 4959030 w 7153444"/>
                  <a:gd name="connsiteY121" fmla="*/ 4077808 h 4756620"/>
                  <a:gd name="connsiteX122" fmla="*/ 4986182 w 7153444"/>
                  <a:gd name="connsiteY122" fmla="*/ 4082745 h 4756620"/>
                  <a:gd name="connsiteX123" fmla="*/ 5003461 w 7153444"/>
                  <a:gd name="connsiteY123" fmla="*/ 4097555 h 4756620"/>
                  <a:gd name="connsiteX124" fmla="*/ 5015803 w 7153444"/>
                  <a:gd name="connsiteY124" fmla="*/ 4122239 h 4756620"/>
                  <a:gd name="connsiteX125" fmla="*/ 5015803 w 7153444"/>
                  <a:gd name="connsiteY125" fmla="*/ 4144455 h 4756620"/>
                  <a:gd name="connsiteX126" fmla="*/ 5010866 w 7153444"/>
                  <a:gd name="connsiteY126" fmla="*/ 4166671 h 4756620"/>
                  <a:gd name="connsiteX127" fmla="*/ 4993588 w 7153444"/>
                  <a:gd name="connsiteY127" fmla="*/ 4181481 h 4756620"/>
                  <a:gd name="connsiteX128" fmla="*/ 4971372 w 7153444"/>
                  <a:gd name="connsiteY128" fmla="*/ 4193823 h 4756620"/>
                  <a:gd name="connsiteX129" fmla="*/ 4897320 w 7153444"/>
                  <a:gd name="connsiteY129" fmla="*/ 4206165 h 4756620"/>
                  <a:gd name="connsiteX130" fmla="*/ 4820799 w 7153444"/>
                  <a:gd name="connsiteY130" fmla="*/ 4208634 h 4756620"/>
                  <a:gd name="connsiteX131" fmla="*/ 4717126 w 7153444"/>
                  <a:gd name="connsiteY131" fmla="*/ 4198760 h 4756620"/>
                  <a:gd name="connsiteX132" fmla="*/ 4615921 w 7153444"/>
                  <a:gd name="connsiteY132" fmla="*/ 4179013 h 4756620"/>
                  <a:gd name="connsiteX133" fmla="*/ 4519653 w 7153444"/>
                  <a:gd name="connsiteY133" fmla="*/ 4144455 h 4756620"/>
                  <a:gd name="connsiteX134" fmla="*/ 4430791 w 7153444"/>
                  <a:gd name="connsiteY134" fmla="*/ 4100024 h 4756620"/>
                  <a:gd name="connsiteX135" fmla="*/ 4349333 w 7153444"/>
                  <a:gd name="connsiteY135" fmla="*/ 4040782 h 4756620"/>
                  <a:gd name="connsiteX136" fmla="*/ 4267876 w 7153444"/>
                  <a:gd name="connsiteY136" fmla="*/ 4124708 h 4756620"/>
                  <a:gd name="connsiteX137" fmla="*/ 4176545 w 7153444"/>
                  <a:gd name="connsiteY137" fmla="*/ 4196292 h 4756620"/>
                  <a:gd name="connsiteX138" fmla="*/ 4080277 w 7153444"/>
                  <a:gd name="connsiteY138" fmla="*/ 4255533 h 4756620"/>
                  <a:gd name="connsiteX139" fmla="*/ 3974135 w 7153444"/>
                  <a:gd name="connsiteY139" fmla="*/ 4307370 h 4756620"/>
                  <a:gd name="connsiteX140" fmla="*/ 3867994 w 7153444"/>
                  <a:gd name="connsiteY140" fmla="*/ 4339459 h 4756620"/>
                  <a:gd name="connsiteX141" fmla="*/ 3756916 w 7153444"/>
                  <a:gd name="connsiteY141" fmla="*/ 4361675 h 4756620"/>
                  <a:gd name="connsiteX142" fmla="*/ 3645837 w 7153444"/>
                  <a:gd name="connsiteY142" fmla="*/ 4369080 h 4756620"/>
                  <a:gd name="connsiteX143" fmla="*/ 3618685 w 7153444"/>
                  <a:gd name="connsiteY143" fmla="*/ 4369080 h 4756620"/>
                  <a:gd name="connsiteX144" fmla="*/ 3510075 w 7153444"/>
                  <a:gd name="connsiteY144" fmla="*/ 4356738 h 4756620"/>
                  <a:gd name="connsiteX145" fmla="*/ 3403933 w 7153444"/>
                  <a:gd name="connsiteY145" fmla="*/ 4334522 h 4756620"/>
                  <a:gd name="connsiteX146" fmla="*/ 3300260 w 7153444"/>
                  <a:gd name="connsiteY146" fmla="*/ 4297496 h 4756620"/>
                  <a:gd name="connsiteX147" fmla="*/ 3206461 w 7153444"/>
                  <a:gd name="connsiteY147" fmla="*/ 4250597 h 4756620"/>
                  <a:gd name="connsiteX148" fmla="*/ 3115130 w 7153444"/>
                  <a:gd name="connsiteY148" fmla="*/ 4186418 h 4756620"/>
                  <a:gd name="connsiteX149" fmla="*/ 3033672 w 7153444"/>
                  <a:gd name="connsiteY149" fmla="*/ 4114834 h 4756620"/>
                  <a:gd name="connsiteX150" fmla="*/ 2959620 w 7153444"/>
                  <a:gd name="connsiteY150" fmla="*/ 4030908 h 4756620"/>
                  <a:gd name="connsiteX151" fmla="*/ 2848542 w 7153444"/>
                  <a:gd name="connsiteY151" fmla="*/ 4109897 h 4756620"/>
                  <a:gd name="connsiteX152" fmla="*/ 2730058 w 7153444"/>
                  <a:gd name="connsiteY152" fmla="*/ 4171608 h 4756620"/>
                  <a:gd name="connsiteX153" fmla="*/ 2606638 w 7153444"/>
                  <a:gd name="connsiteY153" fmla="*/ 4223444 h 4756620"/>
                  <a:gd name="connsiteX154" fmla="*/ 2478281 w 7153444"/>
                  <a:gd name="connsiteY154" fmla="*/ 4258002 h 4756620"/>
                  <a:gd name="connsiteX155" fmla="*/ 2347455 w 7153444"/>
                  <a:gd name="connsiteY155" fmla="*/ 4280217 h 4756620"/>
                  <a:gd name="connsiteX156" fmla="*/ 2214161 w 7153444"/>
                  <a:gd name="connsiteY156" fmla="*/ 4290091 h 4756620"/>
                  <a:gd name="connsiteX157" fmla="*/ 2103083 w 7153444"/>
                  <a:gd name="connsiteY157" fmla="*/ 4282686 h 4756620"/>
                  <a:gd name="connsiteX158" fmla="*/ 1992004 w 7153444"/>
                  <a:gd name="connsiteY158" fmla="*/ 4267875 h 4756620"/>
                  <a:gd name="connsiteX159" fmla="*/ 1883394 w 7153444"/>
                  <a:gd name="connsiteY159" fmla="*/ 4240723 h 4756620"/>
                  <a:gd name="connsiteX160" fmla="*/ 1170025 w 7153444"/>
                  <a:gd name="connsiteY160" fmla="*/ 4744278 h 4756620"/>
                  <a:gd name="connsiteX161" fmla="*/ 1157683 w 7153444"/>
                  <a:gd name="connsiteY161" fmla="*/ 4749215 h 4756620"/>
                  <a:gd name="connsiteX162" fmla="*/ 1147809 w 7153444"/>
                  <a:gd name="connsiteY162" fmla="*/ 4756620 h 4756620"/>
                  <a:gd name="connsiteX163" fmla="*/ 1137935 w 7153444"/>
                  <a:gd name="connsiteY163" fmla="*/ 4756620 h 4756620"/>
                  <a:gd name="connsiteX164" fmla="*/ 1123125 w 7153444"/>
                  <a:gd name="connsiteY164" fmla="*/ 4754152 h 4756620"/>
                  <a:gd name="connsiteX165" fmla="*/ 1108315 w 7153444"/>
                  <a:gd name="connsiteY165" fmla="*/ 4749215 h 4756620"/>
                  <a:gd name="connsiteX166" fmla="*/ 1095973 w 7153444"/>
                  <a:gd name="connsiteY166" fmla="*/ 4741810 h 4756620"/>
                  <a:gd name="connsiteX167" fmla="*/ 1081162 w 7153444"/>
                  <a:gd name="connsiteY167" fmla="*/ 4717126 h 4756620"/>
                  <a:gd name="connsiteX168" fmla="*/ 1076226 w 7153444"/>
                  <a:gd name="connsiteY168" fmla="*/ 4689973 h 4756620"/>
                  <a:gd name="connsiteX169" fmla="*/ 1086099 w 7153444"/>
                  <a:gd name="connsiteY169" fmla="*/ 4665289 h 4756620"/>
                  <a:gd name="connsiteX170" fmla="*/ 1495855 w 7153444"/>
                  <a:gd name="connsiteY170" fmla="*/ 4038314 h 4756620"/>
                  <a:gd name="connsiteX171" fmla="*/ 1419334 w 7153444"/>
                  <a:gd name="connsiteY171" fmla="*/ 3966730 h 4756620"/>
                  <a:gd name="connsiteX172" fmla="*/ 1350218 w 7153444"/>
                  <a:gd name="connsiteY172" fmla="*/ 3885272 h 4756620"/>
                  <a:gd name="connsiteX173" fmla="*/ 1288508 w 7153444"/>
                  <a:gd name="connsiteY173" fmla="*/ 3796410 h 4756620"/>
                  <a:gd name="connsiteX174" fmla="*/ 1241609 w 7153444"/>
                  <a:gd name="connsiteY174" fmla="*/ 3702610 h 4756620"/>
                  <a:gd name="connsiteX175" fmla="*/ 1202114 w 7153444"/>
                  <a:gd name="connsiteY175" fmla="*/ 3601405 h 4756620"/>
                  <a:gd name="connsiteX176" fmla="*/ 1172493 w 7153444"/>
                  <a:gd name="connsiteY176" fmla="*/ 3495264 h 4756620"/>
                  <a:gd name="connsiteX177" fmla="*/ 1061415 w 7153444"/>
                  <a:gd name="connsiteY177" fmla="*/ 3510074 h 4756620"/>
                  <a:gd name="connsiteX178" fmla="*/ 955273 w 7153444"/>
                  <a:gd name="connsiteY178" fmla="*/ 3517480 h 4756620"/>
                  <a:gd name="connsiteX179" fmla="*/ 834321 w 7153444"/>
                  <a:gd name="connsiteY179" fmla="*/ 3510074 h 4756620"/>
                  <a:gd name="connsiteX180" fmla="*/ 723243 w 7153444"/>
                  <a:gd name="connsiteY180" fmla="*/ 3490327 h 4756620"/>
                  <a:gd name="connsiteX181" fmla="*/ 619570 w 7153444"/>
                  <a:gd name="connsiteY181" fmla="*/ 3460706 h 4756620"/>
                  <a:gd name="connsiteX182" fmla="*/ 523302 w 7153444"/>
                  <a:gd name="connsiteY182" fmla="*/ 3418743 h 4756620"/>
                  <a:gd name="connsiteX183" fmla="*/ 434439 w 7153444"/>
                  <a:gd name="connsiteY183" fmla="*/ 3366907 h 4756620"/>
                  <a:gd name="connsiteX184" fmla="*/ 355450 w 7153444"/>
                  <a:gd name="connsiteY184" fmla="*/ 3310133 h 4756620"/>
                  <a:gd name="connsiteX185" fmla="*/ 283867 w 7153444"/>
                  <a:gd name="connsiteY185" fmla="*/ 3248423 h 4756620"/>
                  <a:gd name="connsiteX186" fmla="*/ 222156 w 7153444"/>
                  <a:gd name="connsiteY186" fmla="*/ 3174371 h 4756620"/>
                  <a:gd name="connsiteX187" fmla="*/ 162915 w 7153444"/>
                  <a:gd name="connsiteY187" fmla="*/ 3102787 h 4756620"/>
                  <a:gd name="connsiteX188" fmla="*/ 118483 w 7153444"/>
                  <a:gd name="connsiteY188" fmla="*/ 3028735 h 4756620"/>
                  <a:gd name="connsiteX189" fmla="*/ 64178 w 7153444"/>
                  <a:gd name="connsiteY189" fmla="*/ 2917657 h 4756620"/>
                  <a:gd name="connsiteX190" fmla="*/ 29621 w 7153444"/>
                  <a:gd name="connsiteY190" fmla="*/ 2804110 h 4756620"/>
                  <a:gd name="connsiteX191" fmla="*/ 7405 w 7153444"/>
                  <a:gd name="connsiteY191" fmla="*/ 2688095 h 4756620"/>
                  <a:gd name="connsiteX192" fmla="*/ 0 w 7153444"/>
                  <a:gd name="connsiteY192" fmla="*/ 2569611 h 4756620"/>
                  <a:gd name="connsiteX193" fmla="*/ 0 w 7153444"/>
                  <a:gd name="connsiteY193" fmla="*/ 2567143 h 4756620"/>
                  <a:gd name="connsiteX194" fmla="*/ 7405 w 7153444"/>
                  <a:gd name="connsiteY194" fmla="*/ 2448659 h 4756620"/>
                  <a:gd name="connsiteX195" fmla="*/ 29621 w 7153444"/>
                  <a:gd name="connsiteY195" fmla="*/ 2327707 h 4756620"/>
                  <a:gd name="connsiteX196" fmla="*/ 69115 w 7153444"/>
                  <a:gd name="connsiteY196" fmla="*/ 2214160 h 4756620"/>
                  <a:gd name="connsiteX197" fmla="*/ 118483 w 7153444"/>
                  <a:gd name="connsiteY197" fmla="*/ 2103082 h 4756620"/>
                  <a:gd name="connsiteX198" fmla="*/ 187599 w 7153444"/>
                  <a:gd name="connsiteY198" fmla="*/ 1996941 h 4756620"/>
                  <a:gd name="connsiteX199" fmla="*/ 269056 w 7153444"/>
                  <a:gd name="connsiteY199" fmla="*/ 1898204 h 4756620"/>
                  <a:gd name="connsiteX200" fmla="*/ 217220 w 7153444"/>
                  <a:gd name="connsiteY200" fmla="*/ 1809342 h 4756620"/>
                  <a:gd name="connsiteX201" fmla="*/ 180194 w 7153444"/>
                  <a:gd name="connsiteY201" fmla="*/ 1718011 h 4756620"/>
                  <a:gd name="connsiteX202" fmla="*/ 148105 w 7153444"/>
                  <a:gd name="connsiteY202" fmla="*/ 1619274 h 4756620"/>
                  <a:gd name="connsiteX203" fmla="*/ 133294 w 7153444"/>
                  <a:gd name="connsiteY203" fmla="*/ 1518070 h 4756620"/>
                  <a:gd name="connsiteX204" fmla="*/ 130825 w 7153444"/>
                  <a:gd name="connsiteY204" fmla="*/ 1409460 h 4756620"/>
                  <a:gd name="connsiteX205" fmla="*/ 140699 w 7153444"/>
                  <a:gd name="connsiteY205" fmla="*/ 1300850 h 4756620"/>
                  <a:gd name="connsiteX206" fmla="*/ 160446 w 7153444"/>
                  <a:gd name="connsiteY206" fmla="*/ 1194708 h 4756620"/>
                  <a:gd name="connsiteX207" fmla="*/ 195004 w 7153444"/>
                  <a:gd name="connsiteY207" fmla="*/ 1081161 h 4756620"/>
                  <a:gd name="connsiteX208" fmla="*/ 241904 w 7153444"/>
                  <a:gd name="connsiteY208" fmla="*/ 975020 h 4756620"/>
                  <a:gd name="connsiteX209" fmla="*/ 298677 w 7153444"/>
                  <a:gd name="connsiteY209" fmla="*/ 878752 h 4756620"/>
                  <a:gd name="connsiteX210" fmla="*/ 365324 w 7153444"/>
                  <a:gd name="connsiteY210" fmla="*/ 789889 h 4756620"/>
                  <a:gd name="connsiteX211" fmla="*/ 439376 w 7153444"/>
                  <a:gd name="connsiteY211" fmla="*/ 715837 h 4756620"/>
                  <a:gd name="connsiteX212" fmla="*/ 523302 w 7153444"/>
                  <a:gd name="connsiteY212" fmla="*/ 649190 h 4756620"/>
                  <a:gd name="connsiteX213" fmla="*/ 609696 w 7153444"/>
                  <a:gd name="connsiteY213" fmla="*/ 602290 h 4756620"/>
                  <a:gd name="connsiteX214" fmla="*/ 3510075 w 7153444"/>
                  <a:gd name="connsiteY214" fmla="*/ 0 h 4756620"/>
                  <a:gd name="connsiteX215" fmla="*/ 3534760 w 7153444"/>
                  <a:gd name="connsiteY215" fmla="*/ 0 h 4756620"/>
                  <a:gd name="connsiteX216" fmla="*/ 3643369 w 7153444"/>
                  <a:gd name="connsiteY216" fmla="*/ 7405 h 4756620"/>
                  <a:gd name="connsiteX217" fmla="*/ 3749511 w 7153444"/>
                  <a:gd name="connsiteY217" fmla="*/ 32089 h 4756620"/>
                  <a:gd name="connsiteX218" fmla="*/ 3853184 w 7153444"/>
                  <a:gd name="connsiteY218" fmla="*/ 71584 h 4756620"/>
                  <a:gd name="connsiteX219" fmla="*/ 3946984 w 7153444"/>
                  <a:gd name="connsiteY219" fmla="*/ 118484 h 4756620"/>
                  <a:gd name="connsiteX220" fmla="*/ 4038315 w 7153444"/>
                  <a:gd name="connsiteY220" fmla="*/ 182662 h 4756620"/>
                  <a:gd name="connsiteX221" fmla="*/ 4119772 w 7153444"/>
                  <a:gd name="connsiteY221" fmla="*/ 254246 h 4756620"/>
                  <a:gd name="connsiteX222" fmla="*/ 4193824 w 7153444"/>
                  <a:gd name="connsiteY222" fmla="*/ 338172 h 4756620"/>
                  <a:gd name="connsiteX223" fmla="*/ 4304902 w 7153444"/>
                  <a:gd name="connsiteY223" fmla="*/ 259183 h 4756620"/>
                  <a:gd name="connsiteX224" fmla="*/ 4423386 w 7153444"/>
                  <a:gd name="connsiteY224" fmla="*/ 197473 h 4756620"/>
                  <a:gd name="connsiteX225" fmla="*/ 4546806 w 7153444"/>
                  <a:gd name="connsiteY225" fmla="*/ 145636 h 4756620"/>
                  <a:gd name="connsiteX226" fmla="*/ 4675164 w 7153444"/>
                  <a:gd name="connsiteY226" fmla="*/ 111078 h 4756620"/>
                  <a:gd name="connsiteX227" fmla="*/ 4805989 w 7153444"/>
                  <a:gd name="connsiteY227" fmla="*/ 88863 h 4756620"/>
                  <a:gd name="connsiteX228" fmla="*/ 4941751 w 7153444"/>
                  <a:gd name="connsiteY228" fmla="*/ 83926 h 4756620"/>
                  <a:gd name="connsiteX229" fmla="*/ 5077514 w 7153444"/>
                  <a:gd name="connsiteY229" fmla="*/ 88863 h 4756620"/>
                  <a:gd name="connsiteX230" fmla="*/ 5210808 w 7153444"/>
                  <a:gd name="connsiteY230" fmla="*/ 113547 h 4756620"/>
                  <a:gd name="connsiteX231" fmla="*/ 5344102 w 7153444"/>
                  <a:gd name="connsiteY231" fmla="*/ 153041 h 4756620"/>
                  <a:gd name="connsiteX232" fmla="*/ 5462585 w 7153444"/>
                  <a:gd name="connsiteY232" fmla="*/ 202409 h 4756620"/>
                  <a:gd name="connsiteX233" fmla="*/ 5573664 w 7153444"/>
                  <a:gd name="connsiteY233" fmla="*/ 266588 h 4756620"/>
                  <a:gd name="connsiteX234" fmla="*/ 5672400 w 7153444"/>
                  <a:gd name="connsiteY234" fmla="*/ 343109 h 4756620"/>
                  <a:gd name="connsiteX235" fmla="*/ 5758794 w 7153444"/>
                  <a:gd name="connsiteY235" fmla="*/ 429503 h 4756620"/>
                  <a:gd name="connsiteX236" fmla="*/ 5832846 w 7153444"/>
                  <a:gd name="connsiteY236" fmla="*/ 525771 h 4756620"/>
                  <a:gd name="connsiteX237" fmla="*/ 5897025 w 7153444"/>
                  <a:gd name="connsiteY237" fmla="*/ 634381 h 4756620"/>
                  <a:gd name="connsiteX238" fmla="*/ 5943925 w 7153444"/>
                  <a:gd name="connsiteY238" fmla="*/ 747928 h 4756620"/>
                  <a:gd name="connsiteX239" fmla="*/ 5980951 w 7153444"/>
                  <a:gd name="connsiteY239" fmla="*/ 873816 h 4756620"/>
                  <a:gd name="connsiteX240" fmla="*/ 6092029 w 7153444"/>
                  <a:gd name="connsiteY240" fmla="*/ 856538 h 4756620"/>
                  <a:gd name="connsiteX241" fmla="*/ 6195702 w 7153444"/>
                  <a:gd name="connsiteY241" fmla="*/ 851601 h 4756620"/>
                  <a:gd name="connsiteX242" fmla="*/ 6316654 w 7153444"/>
                  <a:gd name="connsiteY242" fmla="*/ 859006 h 4756620"/>
                  <a:gd name="connsiteX243" fmla="*/ 6430201 w 7153444"/>
                  <a:gd name="connsiteY243" fmla="*/ 878753 h 4756620"/>
                  <a:gd name="connsiteX244" fmla="*/ 6533874 w 7153444"/>
                  <a:gd name="connsiteY244" fmla="*/ 908374 h 4756620"/>
                  <a:gd name="connsiteX245" fmla="*/ 6630142 w 7153444"/>
                  <a:gd name="connsiteY245" fmla="*/ 950337 h 4756620"/>
                  <a:gd name="connsiteX246" fmla="*/ 6719004 w 7153444"/>
                  <a:gd name="connsiteY246" fmla="*/ 1002174 h 4756620"/>
                  <a:gd name="connsiteX247" fmla="*/ 6797994 w 7153444"/>
                  <a:gd name="connsiteY247" fmla="*/ 1058947 h 4756620"/>
                  <a:gd name="connsiteX248" fmla="*/ 6869577 w 7153444"/>
                  <a:gd name="connsiteY248" fmla="*/ 1125594 h 4756620"/>
                  <a:gd name="connsiteX249" fmla="*/ 6936224 w 7153444"/>
                  <a:gd name="connsiteY249" fmla="*/ 1194709 h 4756620"/>
                  <a:gd name="connsiteX250" fmla="*/ 6990529 w 7153444"/>
                  <a:gd name="connsiteY250" fmla="*/ 1266293 h 4756620"/>
                  <a:gd name="connsiteX251" fmla="*/ 7034960 w 7153444"/>
                  <a:gd name="connsiteY251" fmla="*/ 1340345 h 4756620"/>
                  <a:gd name="connsiteX252" fmla="*/ 7089266 w 7153444"/>
                  <a:gd name="connsiteY252" fmla="*/ 1453892 h 4756620"/>
                  <a:gd name="connsiteX253" fmla="*/ 7123823 w 7153444"/>
                  <a:gd name="connsiteY253" fmla="*/ 1569907 h 4756620"/>
                  <a:gd name="connsiteX254" fmla="*/ 7148507 w 7153444"/>
                  <a:gd name="connsiteY254" fmla="*/ 1688391 h 4756620"/>
                  <a:gd name="connsiteX255" fmla="*/ 7153444 w 7153444"/>
                  <a:gd name="connsiteY255" fmla="*/ 1806874 h 4756620"/>
                  <a:gd name="connsiteX256" fmla="*/ 7146039 w 7153444"/>
                  <a:gd name="connsiteY256" fmla="*/ 1927826 h 4756620"/>
                  <a:gd name="connsiteX257" fmla="*/ 7121354 w 7153444"/>
                  <a:gd name="connsiteY257" fmla="*/ 2043842 h 4756620"/>
                  <a:gd name="connsiteX258" fmla="*/ 7084328 w 7153444"/>
                  <a:gd name="connsiteY258" fmla="*/ 2157388 h 4756620"/>
                  <a:gd name="connsiteX259" fmla="*/ 7030024 w 7153444"/>
                  <a:gd name="connsiteY259" fmla="*/ 2268467 h 4756620"/>
                  <a:gd name="connsiteX260" fmla="*/ 6965845 w 7153444"/>
                  <a:gd name="connsiteY260" fmla="*/ 2372140 h 4756620"/>
                  <a:gd name="connsiteX261" fmla="*/ 6884388 w 7153444"/>
                  <a:gd name="connsiteY261" fmla="*/ 2468408 h 4756620"/>
                  <a:gd name="connsiteX262" fmla="*/ 6936224 w 7153444"/>
                  <a:gd name="connsiteY262" fmla="*/ 2559739 h 4756620"/>
                  <a:gd name="connsiteX263" fmla="*/ 6973250 w 7153444"/>
                  <a:gd name="connsiteY263" fmla="*/ 2651070 h 4756620"/>
                  <a:gd name="connsiteX264" fmla="*/ 7005340 w 7153444"/>
                  <a:gd name="connsiteY264" fmla="*/ 2749806 h 4756620"/>
                  <a:gd name="connsiteX265" fmla="*/ 7020150 w 7153444"/>
                  <a:gd name="connsiteY265" fmla="*/ 2855948 h 4756620"/>
                  <a:gd name="connsiteX266" fmla="*/ 7022618 w 7153444"/>
                  <a:gd name="connsiteY266" fmla="*/ 2959621 h 4756620"/>
                  <a:gd name="connsiteX267" fmla="*/ 7012745 w 7153444"/>
                  <a:gd name="connsiteY267" fmla="*/ 3068231 h 4756620"/>
                  <a:gd name="connsiteX268" fmla="*/ 6992998 w 7153444"/>
                  <a:gd name="connsiteY268" fmla="*/ 3174372 h 4756620"/>
                  <a:gd name="connsiteX269" fmla="*/ 6958440 w 7153444"/>
                  <a:gd name="connsiteY269" fmla="*/ 3290387 h 4756620"/>
                  <a:gd name="connsiteX270" fmla="*/ 6911540 w 7153444"/>
                  <a:gd name="connsiteY270" fmla="*/ 3394060 h 4756620"/>
                  <a:gd name="connsiteX271" fmla="*/ 6854767 w 7153444"/>
                  <a:gd name="connsiteY271" fmla="*/ 3492797 h 4756620"/>
                  <a:gd name="connsiteX272" fmla="*/ 6788120 w 7153444"/>
                  <a:gd name="connsiteY272" fmla="*/ 3579191 h 4756620"/>
                  <a:gd name="connsiteX273" fmla="*/ 6714068 w 7153444"/>
                  <a:gd name="connsiteY273" fmla="*/ 3655712 h 4756620"/>
                  <a:gd name="connsiteX274" fmla="*/ 6632610 w 7153444"/>
                  <a:gd name="connsiteY274" fmla="*/ 3719890 h 4756620"/>
                  <a:gd name="connsiteX275" fmla="*/ 6543748 w 7153444"/>
                  <a:gd name="connsiteY275" fmla="*/ 3769258 h 4756620"/>
                  <a:gd name="connsiteX276" fmla="*/ 6531406 w 7153444"/>
                  <a:gd name="connsiteY276" fmla="*/ 3774195 h 4756620"/>
                  <a:gd name="connsiteX277" fmla="*/ 6519064 w 7153444"/>
                  <a:gd name="connsiteY277" fmla="*/ 3774195 h 4756620"/>
                  <a:gd name="connsiteX278" fmla="*/ 6494380 w 7153444"/>
                  <a:gd name="connsiteY278" fmla="*/ 3771727 h 4756620"/>
                  <a:gd name="connsiteX279" fmla="*/ 6477100 w 7153444"/>
                  <a:gd name="connsiteY279" fmla="*/ 3759385 h 4756620"/>
                  <a:gd name="connsiteX280" fmla="*/ 6464758 w 7153444"/>
                  <a:gd name="connsiteY280" fmla="*/ 3742106 h 4756620"/>
                  <a:gd name="connsiteX281" fmla="*/ 6459822 w 7153444"/>
                  <a:gd name="connsiteY281" fmla="*/ 3717422 h 4756620"/>
                  <a:gd name="connsiteX282" fmla="*/ 6462290 w 7153444"/>
                  <a:gd name="connsiteY282" fmla="*/ 3695206 h 4756620"/>
                  <a:gd name="connsiteX283" fmla="*/ 6474632 w 7153444"/>
                  <a:gd name="connsiteY283" fmla="*/ 3675459 h 4756620"/>
                  <a:gd name="connsiteX284" fmla="*/ 6491911 w 7153444"/>
                  <a:gd name="connsiteY284" fmla="*/ 3663117 h 4756620"/>
                  <a:gd name="connsiteX285" fmla="*/ 6568432 w 7153444"/>
                  <a:gd name="connsiteY285" fmla="*/ 3618685 h 4756620"/>
                  <a:gd name="connsiteX286" fmla="*/ 6640016 w 7153444"/>
                  <a:gd name="connsiteY286" fmla="*/ 3564380 h 4756620"/>
                  <a:gd name="connsiteX287" fmla="*/ 6701726 w 7153444"/>
                  <a:gd name="connsiteY287" fmla="*/ 3497733 h 4756620"/>
                  <a:gd name="connsiteX288" fmla="*/ 6758499 w 7153444"/>
                  <a:gd name="connsiteY288" fmla="*/ 3423681 h 4756620"/>
                  <a:gd name="connsiteX289" fmla="*/ 6810336 w 7153444"/>
                  <a:gd name="connsiteY289" fmla="*/ 3337287 h 4756620"/>
                  <a:gd name="connsiteX290" fmla="*/ 6849830 w 7153444"/>
                  <a:gd name="connsiteY290" fmla="*/ 3248424 h 4756620"/>
                  <a:gd name="connsiteX291" fmla="*/ 6879451 w 7153444"/>
                  <a:gd name="connsiteY291" fmla="*/ 3149688 h 4756620"/>
                  <a:gd name="connsiteX292" fmla="*/ 6899198 w 7153444"/>
                  <a:gd name="connsiteY292" fmla="*/ 3046015 h 4756620"/>
                  <a:gd name="connsiteX293" fmla="*/ 6906604 w 7153444"/>
                  <a:gd name="connsiteY293" fmla="*/ 2944810 h 4756620"/>
                  <a:gd name="connsiteX294" fmla="*/ 6899198 w 7153444"/>
                  <a:gd name="connsiteY294" fmla="*/ 2848542 h 4756620"/>
                  <a:gd name="connsiteX295" fmla="*/ 6884388 w 7153444"/>
                  <a:gd name="connsiteY295" fmla="*/ 2752274 h 4756620"/>
                  <a:gd name="connsiteX296" fmla="*/ 6854767 w 7153444"/>
                  <a:gd name="connsiteY296" fmla="*/ 2663412 h 4756620"/>
                  <a:gd name="connsiteX297" fmla="*/ 6815272 w 7153444"/>
                  <a:gd name="connsiteY297" fmla="*/ 2577018 h 4756620"/>
                  <a:gd name="connsiteX298" fmla="*/ 6760968 w 7153444"/>
                  <a:gd name="connsiteY298" fmla="*/ 2498028 h 4756620"/>
                  <a:gd name="connsiteX299" fmla="*/ 6753562 w 7153444"/>
                  <a:gd name="connsiteY299" fmla="*/ 2475813 h 4756620"/>
                  <a:gd name="connsiteX300" fmla="*/ 6753562 w 7153444"/>
                  <a:gd name="connsiteY300" fmla="*/ 2448660 h 4756620"/>
                  <a:gd name="connsiteX301" fmla="*/ 6768372 w 7153444"/>
                  <a:gd name="connsiteY301" fmla="*/ 2421508 h 4756620"/>
                  <a:gd name="connsiteX302" fmla="*/ 6849830 w 7153444"/>
                  <a:gd name="connsiteY302" fmla="*/ 2335114 h 4756620"/>
                  <a:gd name="connsiteX303" fmla="*/ 6914008 w 7153444"/>
                  <a:gd name="connsiteY303" fmla="*/ 2241314 h 4756620"/>
                  <a:gd name="connsiteX304" fmla="*/ 6965845 w 7153444"/>
                  <a:gd name="connsiteY304" fmla="*/ 2142578 h 4756620"/>
                  <a:gd name="connsiteX305" fmla="*/ 7005340 w 7153444"/>
                  <a:gd name="connsiteY305" fmla="*/ 2038905 h 4756620"/>
                  <a:gd name="connsiteX306" fmla="*/ 7027555 w 7153444"/>
                  <a:gd name="connsiteY306" fmla="*/ 1932763 h 4756620"/>
                  <a:gd name="connsiteX307" fmla="*/ 7037429 w 7153444"/>
                  <a:gd name="connsiteY307" fmla="*/ 1826622 h 4756620"/>
                  <a:gd name="connsiteX308" fmla="*/ 7034960 w 7153444"/>
                  <a:gd name="connsiteY308" fmla="*/ 1718012 h 4756620"/>
                  <a:gd name="connsiteX309" fmla="*/ 7015213 w 7153444"/>
                  <a:gd name="connsiteY309" fmla="*/ 1606933 h 4756620"/>
                  <a:gd name="connsiteX310" fmla="*/ 6980656 w 7153444"/>
                  <a:gd name="connsiteY310" fmla="*/ 1503260 h 4756620"/>
                  <a:gd name="connsiteX311" fmla="*/ 6931288 w 7153444"/>
                  <a:gd name="connsiteY311" fmla="*/ 1397119 h 4756620"/>
                  <a:gd name="connsiteX312" fmla="*/ 6886856 w 7153444"/>
                  <a:gd name="connsiteY312" fmla="*/ 1325535 h 4756620"/>
                  <a:gd name="connsiteX313" fmla="*/ 6832551 w 7153444"/>
                  <a:gd name="connsiteY313" fmla="*/ 1253951 h 4756620"/>
                  <a:gd name="connsiteX314" fmla="*/ 6768372 w 7153444"/>
                  <a:gd name="connsiteY314" fmla="*/ 1187304 h 4756620"/>
                  <a:gd name="connsiteX315" fmla="*/ 6696788 w 7153444"/>
                  <a:gd name="connsiteY315" fmla="*/ 1128062 h 4756620"/>
                  <a:gd name="connsiteX316" fmla="*/ 6612863 w 7153444"/>
                  <a:gd name="connsiteY316" fmla="*/ 1073757 h 4756620"/>
                  <a:gd name="connsiteX317" fmla="*/ 6521532 w 7153444"/>
                  <a:gd name="connsiteY317" fmla="*/ 1031794 h 4756620"/>
                  <a:gd name="connsiteX318" fmla="*/ 6420327 w 7153444"/>
                  <a:gd name="connsiteY318" fmla="*/ 999705 h 4756620"/>
                  <a:gd name="connsiteX319" fmla="*/ 6311717 w 7153444"/>
                  <a:gd name="connsiteY319" fmla="*/ 977490 h 4756620"/>
                  <a:gd name="connsiteX320" fmla="*/ 6193234 w 7153444"/>
                  <a:gd name="connsiteY320" fmla="*/ 970084 h 4756620"/>
                  <a:gd name="connsiteX321" fmla="*/ 6114245 w 7153444"/>
                  <a:gd name="connsiteY321" fmla="*/ 972553 h 4756620"/>
                  <a:gd name="connsiteX322" fmla="*/ 6030319 w 7153444"/>
                  <a:gd name="connsiteY322" fmla="*/ 982426 h 4756620"/>
                  <a:gd name="connsiteX323" fmla="*/ 5946393 w 7153444"/>
                  <a:gd name="connsiteY323" fmla="*/ 999705 h 4756620"/>
                  <a:gd name="connsiteX324" fmla="*/ 5931583 w 7153444"/>
                  <a:gd name="connsiteY324" fmla="*/ 1002174 h 4756620"/>
                  <a:gd name="connsiteX325" fmla="*/ 5921709 w 7153444"/>
                  <a:gd name="connsiteY325" fmla="*/ 999705 h 4756620"/>
                  <a:gd name="connsiteX326" fmla="*/ 5911835 w 7153444"/>
                  <a:gd name="connsiteY326" fmla="*/ 997237 h 4756620"/>
                  <a:gd name="connsiteX327" fmla="*/ 5899493 w 7153444"/>
                  <a:gd name="connsiteY327" fmla="*/ 989832 h 4756620"/>
                  <a:gd name="connsiteX328" fmla="*/ 5889620 w 7153444"/>
                  <a:gd name="connsiteY328" fmla="*/ 984895 h 4756620"/>
                  <a:gd name="connsiteX329" fmla="*/ 5884683 w 7153444"/>
                  <a:gd name="connsiteY329" fmla="*/ 972553 h 4756620"/>
                  <a:gd name="connsiteX330" fmla="*/ 5879746 w 7153444"/>
                  <a:gd name="connsiteY330" fmla="*/ 962679 h 4756620"/>
                  <a:gd name="connsiteX331" fmla="*/ 5874809 w 7153444"/>
                  <a:gd name="connsiteY331" fmla="*/ 950337 h 4756620"/>
                  <a:gd name="connsiteX332" fmla="*/ 5847657 w 7153444"/>
                  <a:gd name="connsiteY332" fmla="*/ 831853 h 4756620"/>
                  <a:gd name="connsiteX333" fmla="*/ 5805694 w 7153444"/>
                  <a:gd name="connsiteY333" fmla="*/ 720775 h 4756620"/>
                  <a:gd name="connsiteX334" fmla="*/ 5753857 w 7153444"/>
                  <a:gd name="connsiteY334" fmla="*/ 619570 h 4756620"/>
                  <a:gd name="connsiteX335" fmla="*/ 5687210 w 7153444"/>
                  <a:gd name="connsiteY335" fmla="*/ 525771 h 4756620"/>
                  <a:gd name="connsiteX336" fmla="*/ 5605753 w 7153444"/>
                  <a:gd name="connsiteY336" fmla="*/ 441845 h 4756620"/>
                  <a:gd name="connsiteX337" fmla="*/ 5516890 w 7153444"/>
                  <a:gd name="connsiteY337" fmla="*/ 370261 h 4756620"/>
                  <a:gd name="connsiteX338" fmla="*/ 5415686 w 7153444"/>
                  <a:gd name="connsiteY338" fmla="*/ 311020 h 4756620"/>
                  <a:gd name="connsiteX339" fmla="*/ 5302139 w 7153444"/>
                  <a:gd name="connsiteY339" fmla="*/ 259183 h 4756620"/>
                  <a:gd name="connsiteX340" fmla="*/ 5183655 w 7153444"/>
                  <a:gd name="connsiteY340" fmla="*/ 227094 h 4756620"/>
                  <a:gd name="connsiteX341" fmla="*/ 5065172 w 7153444"/>
                  <a:gd name="connsiteY341" fmla="*/ 204878 h 4756620"/>
                  <a:gd name="connsiteX342" fmla="*/ 4941751 w 7153444"/>
                  <a:gd name="connsiteY342" fmla="*/ 199941 h 4756620"/>
                  <a:gd name="connsiteX343" fmla="*/ 4810926 w 7153444"/>
                  <a:gd name="connsiteY343" fmla="*/ 204878 h 4756620"/>
                  <a:gd name="connsiteX344" fmla="*/ 4685037 w 7153444"/>
                  <a:gd name="connsiteY344" fmla="*/ 229562 h 4756620"/>
                  <a:gd name="connsiteX345" fmla="*/ 4559148 w 7153444"/>
                  <a:gd name="connsiteY345" fmla="*/ 266588 h 4756620"/>
                  <a:gd name="connsiteX346" fmla="*/ 4438196 w 7153444"/>
                  <a:gd name="connsiteY346" fmla="*/ 320893 h 4756620"/>
                  <a:gd name="connsiteX347" fmla="*/ 4324650 w 7153444"/>
                  <a:gd name="connsiteY347" fmla="*/ 385072 h 4756620"/>
                  <a:gd name="connsiteX348" fmla="*/ 4220977 w 7153444"/>
                  <a:gd name="connsiteY348" fmla="*/ 466529 h 4756620"/>
                  <a:gd name="connsiteX349" fmla="*/ 4211103 w 7153444"/>
                  <a:gd name="connsiteY349" fmla="*/ 471466 h 4756620"/>
                  <a:gd name="connsiteX350" fmla="*/ 4196293 w 7153444"/>
                  <a:gd name="connsiteY350" fmla="*/ 478871 h 4756620"/>
                  <a:gd name="connsiteX351" fmla="*/ 4183951 w 7153444"/>
                  <a:gd name="connsiteY351" fmla="*/ 481340 h 4756620"/>
                  <a:gd name="connsiteX352" fmla="*/ 4176545 w 7153444"/>
                  <a:gd name="connsiteY352" fmla="*/ 478871 h 4756620"/>
                  <a:gd name="connsiteX353" fmla="*/ 4164203 w 7153444"/>
                  <a:gd name="connsiteY353" fmla="*/ 478871 h 4756620"/>
                  <a:gd name="connsiteX354" fmla="*/ 4151861 w 7153444"/>
                  <a:gd name="connsiteY354" fmla="*/ 471466 h 4756620"/>
                  <a:gd name="connsiteX355" fmla="*/ 4141988 w 7153444"/>
                  <a:gd name="connsiteY355" fmla="*/ 464061 h 4756620"/>
                  <a:gd name="connsiteX356" fmla="*/ 4134582 w 7153444"/>
                  <a:gd name="connsiteY356" fmla="*/ 454187 h 4756620"/>
                  <a:gd name="connsiteX357" fmla="*/ 4067935 w 7153444"/>
                  <a:gd name="connsiteY357" fmla="*/ 370261 h 4756620"/>
                  <a:gd name="connsiteX358" fmla="*/ 3996352 w 7153444"/>
                  <a:gd name="connsiteY358" fmla="*/ 296209 h 4756620"/>
                  <a:gd name="connsiteX359" fmla="*/ 3912426 w 7153444"/>
                  <a:gd name="connsiteY359" fmla="*/ 236967 h 4756620"/>
                  <a:gd name="connsiteX360" fmla="*/ 3826032 w 7153444"/>
                  <a:gd name="connsiteY360" fmla="*/ 185131 h 4756620"/>
                  <a:gd name="connsiteX361" fmla="*/ 3732232 w 7153444"/>
                  <a:gd name="connsiteY361" fmla="*/ 148105 h 4756620"/>
                  <a:gd name="connsiteX362" fmla="*/ 3633496 w 7153444"/>
                  <a:gd name="connsiteY362" fmla="*/ 125889 h 4756620"/>
                  <a:gd name="connsiteX363" fmla="*/ 3532291 w 7153444"/>
                  <a:gd name="connsiteY363" fmla="*/ 116015 h 4756620"/>
                  <a:gd name="connsiteX364" fmla="*/ 3507607 w 7153444"/>
                  <a:gd name="connsiteY364" fmla="*/ 116015 h 4756620"/>
                  <a:gd name="connsiteX365" fmla="*/ 3403934 w 7153444"/>
                  <a:gd name="connsiteY365" fmla="*/ 125889 h 4756620"/>
                  <a:gd name="connsiteX366" fmla="*/ 3297792 w 7153444"/>
                  <a:gd name="connsiteY366" fmla="*/ 145636 h 4756620"/>
                  <a:gd name="connsiteX367" fmla="*/ 3196588 w 7153444"/>
                  <a:gd name="connsiteY367" fmla="*/ 182662 h 4756620"/>
                  <a:gd name="connsiteX368" fmla="*/ 3100320 w 7153444"/>
                  <a:gd name="connsiteY368" fmla="*/ 229562 h 4756620"/>
                  <a:gd name="connsiteX369" fmla="*/ 3011457 w 7153444"/>
                  <a:gd name="connsiteY369" fmla="*/ 293741 h 4756620"/>
                  <a:gd name="connsiteX370" fmla="*/ 2930000 w 7153444"/>
                  <a:gd name="connsiteY370" fmla="*/ 365324 h 4756620"/>
                  <a:gd name="connsiteX371" fmla="*/ 2855948 w 7153444"/>
                  <a:gd name="connsiteY371" fmla="*/ 449250 h 4756620"/>
                  <a:gd name="connsiteX372" fmla="*/ 2846074 w 7153444"/>
                  <a:gd name="connsiteY372" fmla="*/ 456656 h 4756620"/>
                  <a:gd name="connsiteX373" fmla="*/ 2833732 w 7153444"/>
                  <a:gd name="connsiteY373" fmla="*/ 466529 h 4756620"/>
                  <a:gd name="connsiteX374" fmla="*/ 2821390 w 7153444"/>
                  <a:gd name="connsiteY374" fmla="*/ 468998 h 4756620"/>
                  <a:gd name="connsiteX375" fmla="*/ 2811516 w 7153444"/>
                  <a:gd name="connsiteY375" fmla="*/ 471466 h 4756620"/>
                  <a:gd name="connsiteX376" fmla="*/ 2806580 w 7153444"/>
                  <a:gd name="connsiteY376" fmla="*/ 471466 h 4756620"/>
                  <a:gd name="connsiteX377" fmla="*/ 2794237 w 7153444"/>
                  <a:gd name="connsiteY377" fmla="*/ 468998 h 4756620"/>
                  <a:gd name="connsiteX378" fmla="*/ 2784364 w 7153444"/>
                  <a:gd name="connsiteY378" fmla="*/ 466529 h 4756620"/>
                  <a:gd name="connsiteX379" fmla="*/ 2774490 w 7153444"/>
                  <a:gd name="connsiteY379" fmla="*/ 461592 h 4756620"/>
                  <a:gd name="connsiteX380" fmla="*/ 2764617 w 7153444"/>
                  <a:gd name="connsiteY380" fmla="*/ 451719 h 4756620"/>
                  <a:gd name="connsiteX381" fmla="*/ 2707843 w 7153444"/>
                  <a:gd name="connsiteY381" fmla="*/ 399882 h 4756620"/>
                  <a:gd name="connsiteX382" fmla="*/ 2646133 w 7153444"/>
                  <a:gd name="connsiteY382" fmla="*/ 357919 h 4756620"/>
                  <a:gd name="connsiteX383" fmla="*/ 2574549 w 7153444"/>
                  <a:gd name="connsiteY383" fmla="*/ 325830 h 4756620"/>
                  <a:gd name="connsiteX384" fmla="*/ 2495560 w 7153444"/>
                  <a:gd name="connsiteY384" fmla="*/ 298677 h 4756620"/>
                  <a:gd name="connsiteX385" fmla="*/ 2414103 w 7153444"/>
                  <a:gd name="connsiteY385" fmla="*/ 283867 h 4756620"/>
                  <a:gd name="connsiteX386" fmla="*/ 2335114 w 7153444"/>
                  <a:gd name="connsiteY386" fmla="*/ 278930 h 4756620"/>
                  <a:gd name="connsiteX387" fmla="*/ 2268467 w 7153444"/>
                  <a:gd name="connsiteY387" fmla="*/ 281399 h 4756620"/>
                  <a:gd name="connsiteX388" fmla="*/ 2209225 w 7153444"/>
                  <a:gd name="connsiteY388" fmla="*/ 293741 h 4756620"/>
                  <a:gd name="connsiteX389" fmla="*/ 2194415 w 7153444"/>
                  <a:gd name="connsiteY389" fmla="*/ 293741 h 4756620"/>
                  <a:gd name="connsiteX390" fmla="*/ 2169731 w 7153444"/>
                  <a:gd name="connsiteY390" fmla="*/ 286335 h 4756620"/>
                  <a:gd name="connsiteX391" fmla="*/ 2149983 w 7153444"/>
                  <a:gd name="connsiteY391" fmla="*/ 271525 h 4756620"/>
                  <a:gd name="connsiteX392" fmla="*/ 2137641 w 7153444"/>
                  <a:gd name="connsiteY392" fmla="*/ 244372 h 4756620"/>
                  <a:gd name="connsiteX393" fmla="*/ 2140110 w 7153444"/>
                  <a:gd name="connsiteY393" fmla="*/ 214752 h 4756620"/>
                  <a:gd name="connsiteX394" fmla="*/ 2154920 w 7153444"/>
                  <a:gd name="connsiteY394" fmla="*/ 190067 h 4756620"/>
                  <a:gd name="connsiteX395" fmla="*/ 2182073 w 7153444"/>
                  <a:gd name="connsiteY395" fmla="*/ 175257 h 4756620"/>
                  <a:gd name="connsiteX396" fmla="*/ 2256125 w 7153444"/>
                  <a:gd name="connsiteY396" fmla="*/ 162915 h 4756620"/>
                  <a:gd name="connsiteX397" fmla="*/ 2332645 w 7153444"/>
                  <a:gd name="connsiteY397" fmla="*/ 160447 h 4756620"/>
                  <a:gd name="connsiteX398" fmla="*/ 2433850 w 7153444"/>
                  <a:gd name="connsiteY398" fmla="*/ 170320 h 4756620"/>
                  <a:gd name="connsiteX399" fmla="*/ 2537523 w 7153444"/>
                  <a:gd name="connsiteY399" fmla="*/ 190067 h 4756620"/>
                  <a:gd name="connsiteX400" fmla="*/ 2633791 w 7153444"/>
                  <a:gd name="connsiteY400" fmla="*/ 224625 h 4756620"/>
                  <a:gd name="connsiteX401" fmla="*/ 2722654 w 7153444"/>
                  <a:gd name="connsiteY401" fmla="*/ 269057 h 4756620"/>
                  <a:gd name="connsiteX402" fmla="*/ 2804111 w 7153444"/>
                  <a:gd name="connsiteY402" fmla="*/ 328298 h 4756620"/>
                  <a:gd name="connsiteX403" fmla="*/ 2885569 w 7153444"/>
                  <a:gd name="connsiteY403" fmla="*/ 244372 h 4756620"/>
                  <a:gd name="connsiteX404" fmla="*/ 2976900 w 7153444"/>
                  <a:gd name="connsiteY404" fmla="*/ 170320 h 4756620"/>
                  <a:gd name="connsiteX405" fmla="*/ 3073167 w 7153444"/>
                  <a:gd name="connsiteY405" fmla="*/ 111078 h 4756620"/>
                  <a:gd name="connsiteX406" fmla="*/ 3179309 w 7153444"/>
                  <a:gd name="connsiteY406" fmla="*/ 61710 h 4756620"/>
                  <a:gd name="connsiteX407" fmla="*/ 3285450 w 7153444"/>
                  <a:gd name="connsiteY407" fmla="*/ 29621 h 4756620"/>
                  <a:gd name="connsiteX408" fmla="*/ 3396529 w 7153444"/>
                  <a:gd name="connsiteY408" fmla="*/ 4937 h 475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7153444" h="4756620">
                    <a:moveTo>
                      <a:pt x="622039" y="594885"/>
                    </a:moveTo>
                    <a:lnTo>
                      <a:pt x="634380" y="594885"/>
                    </a:lnTo>
                    <a:lnTo>
                      <a:pt x="659065" y="597354"/>
                    </a:lnTo>
                    <a:lnTo>
                      <a:pt x="676343" y="609696"/>
                    </a:lnTo>
                    <a:lnTo>
                      <a:pt x="688686" y="626974"/>
                    </a:lnTo>
                    <a:lnTo>
                      <a:pt x="693622" y="651658"/>
                    </a:lnTo>
                    <a:lnTo>
                      <a:pt x="691154" y="673874"/>
                    </a:lnTo>
                    <a:lnTo>
                      <a:pt x="678812" y="693621"/>
                    </a:lnTo>
                    <a:lnTo>
                      <a:pt x="661533" y="705963"/>
                    </a:lnTo>
                    <a:lnTo>
                      <a:pt x="585012" y="747926"/>
                    </a:lnTo>
                    <a:lnTo>
                      <a:pt x="513429" y="804700"/>
                    </a:lnTo>
                    <a:lnTo>
                      <a:pt x="451719" y="871347"/>
                    </a:lnTo>
                    <a:lnTo>
                      <a:pt x="394945" y="945399"/>
                    </a:lnTo>
                    <a:lnTo>
                      <a:pt x="343109" y="1031793"/>
                    </a:lnTo>
                    <a:lnTo>
                      <a:pt x="303614" y="1123124"/>
                    </a:lnTo>
                    <a:lnTo>
                      <a:pt x="273993" y="1221861"/>
                    </a:lnTo>
                    <a:lnTo>
                      <a:pt x="254246" y="1323065"/>
                    </a:lnTo>
                    <a:lnTo>
                      <a:pt x="246841" y="1424270"/>
                    </a:lnTo>
                    <a:lnTo>
                      <a:pt x="254246" y="1520538"/>
                    </a:lnTo>
                    <a:lnTo>
                      <a:pt x="269056" y="1616806"/>
                    </a:lnTo>
                    <a:lnTo>
                      <a:pt x="298677" y="1705669"/>
                    </a:lnTo>
                    <a:lnTo>
                      <a:pt x="338172" y="1789594"/>
                    </a:lnTo>
                    <a:lnTo>
                      <a:pt x="387540" y="1868583"/>
                    </a:lnTo>
                    <a:lnTo>
                      <a:pt x="399882" y="1893268"/>
                    </a:lnTo>
                    <a:lnTo>
                      <a:pt x="399882" y="1920420"/>
                    </a:lnTo>
                    <a:lnTo>
                      <a:pt x="385072" y="1945104"/>
                    </a:lnTo>
                    <a:lnTo>
                      <a:pt x="303614" y="2033967"/>
                    </a:lnTo>
                    <a:lnTo>
                      <a:pt x="239435" y="2127766"/>
                    </a:lnTo>
                    <a:lnTo>
                      <a:pt x="187599" y="2228971"/>
                    </a:lnTo>
                    <a:lnTo>
                      <a:pt x="148105" y="2330176"/>
                    </a:lnTo>
                    <a:lnTo>
                      <a:pt x="125889" y="2438786"/>
                    </a:lnTo>
                    <a:lnTo>
                      <a:pt x="116015" y="2547395"/>
                    </a:lnTo>
                    <a:lnTo>
                      <a:pt x="118483" y="2653537"/>
                    </a:lnTo>
                    <a:lnTo>
                      <a:pt x="138231" y="2762147"/>
                    </a:lnTo>
                    <a:lnTo>
                      <a:pt x="172788" y="2868288"/>
                    </a:lnTo>
                    <a:lnTo>
                      <a:pt x="222156" y="2971962"/>
                    </a:lnTo>
                    <a:lnTo>
                      <a:pt x="266588" y="3046014"/>
                    </a:lnTo>
                    <a:lnTo>
                      <a:pt x="323361" y="3115129"/>
                    </a:lnTo>
                    <a:lnTo>
                      <a:pt x="385072" y="3181776"/>
                    </a:lnTo>
                    <a:lnTo>
                      <a:pt x="456655" y="3241018"/>
                    </a:lnTo>
                    <a:lnTo>
                      <a:pt x="540581" y="3295323"/>
                    </a:lnTo>
                    <a:lnTo>
                      <a:pt x="631912" y="3337286"/>
                    </a:lnTo>
                    <a:lnTo>
                      <a:pt x="733117" y="3369375"/>
                    </a:lnTo>
                    <a:lnTo>
                      <a:pt x="841727" y="3391591"/>
                    </a:lnTo>
                    <a:lnTo>
                      <a:pt x="957742" y="3398996"/>
                    </a:lnTo>
                    <a:lnTo>
                      <a:pt x="1039199" y="3396528"/>
                    </a:lnTo>
                    <a:lnTo>
                      <a:pt x="1123125" y="3384186"/>
                    </a:lnTo>
                    <a:lnTo>
                      <a:pt x="1207051" y="3369375"/>
                    </a:lnTo>
                    <a:lnTo>
                      <a:pt x="1221861" y="3366907"/>
                    </a:lnTo>
                    <a:lnTo>
                      <a:pt x="1231735" y="3369375"/>
                    </a:lnTo>
                    <a:lnTo>
                      <a:pt x="1241609" y="3374312"/>
                    </a:lnTo>
                    <a:lnTo>
                      <a:pt x="1253951" y="3379249"/>
                    </a:lnTo>
                    <a:lnTo>
                      <a:pt x="1263824" y="3384186"/>
                    </a:lnTo>
                    <a:lnTo>
                      <a:pt x="1268761" y="3394059"/>
                    </a:lnTo>
                    <a:lnTo>
                      <a:pt x="1273698" y="3406401"/>
                    </a:lnTo>
                    <a:lnTo>
                      <a:pt x="1278635" y="3418743"/>
                    </a:lnTo>
                    <a:lnTo>
                      <a:pt x="1300850" y="3529822"/>
                    </a:lnTo>
                    <a:lnTo>
                      <a:pt x="1340345" y="3635963"/>
                    </a:lnTo>
                    <a:lnTo>
                      <a:pt x="1392181" y="3734699"/>
                    </a:lnTo>
                    <a:lnTo>
                      <a:pt x="1451423" y="3826031"/>
                    </a:lnTo>
                    <a:lnTo>
                      <a:pt x="1525475" y="3905020"/>
                    </a:lnTo>
                    <a:lnTo>
                      <a:pt x="1609401" y="3976603"/>
                    </a:lnTo>
                    <a:lnTo>
                      <a:pt x="1629148" y="4001287"/>
                    </a:lnTo>
                    <a:lnTo>
                      <a:pt x="1634085" y="4030908"/>
                    </a:lnTo>
                    <a:lnTo>
                      <a:pt x="1624212" y="4058061"/>
                    </a:lnTo>
                    <a:lnTo>
                      <a:pt x="1352687" y="4472753"/>
                    </a:lnTo>
                    <a:lnTo>
                      <a:pt x="1841432" y="4129645"/>
                    </a:lnTo>
                    <a:lnTo>
                      <a:pt x="1848837" y="4124708"/>
                    </a:lnTo>
                    <a:lnTo>
                      <a:pt x="1861179" y="4117303"/>
                    </a:lnTo>
                    <a:lnTo>
                      <a:pt x="1873521" y="4117303"/>
                    </a:lnTo>
                    <a:lnTo>
                      <a:pt x="1883394" y="4117303"/>
                    </a:lnTo>
                    <a:lnTo>
                      <a:pt x="1890800" y="4122239"/>
                    </a:lnTo>
                    <a:lnTo>
                      <a:pt x="1999409" y="4149392"/>
                    </a:lnTo>
                    <a:lnTo>
                      <a:pt x="2108019" y="4166671"/>
                    </a:lnTo>
                    <a:lnTo>
                      <a:pt x="2214161" y="4171608"/>
                    </a:lnTo>
                    <a:lnTo>
                      <a:pt x="2342518" y="4164202"/>
                    </a:lnTo>
                    <a:lnTo>
                      <a:pt x="2473344" y="4139518"/>
                    </a:lnTo>
                    <a:lnTo>
                      <a:pt x="2594296" y="4102492"/>
                    </a:lnTo>
                    <a:lnTo>
                      <a:pt x="2715248" y="4050656"/>
                    </a:lnTo>
                    <a:lnTo>
                      <a:pt x="2828795" y="3984009"/>
                    </a:lnTo>
                    <a:lnTo>
                      <a:pt x="2932468" y="3902551"/>
                    </a:lnTo>
                    <a:lnTo>
                      <a:pt x="2942341" y="3895146"/>
                    </a:lnTo>
                    <a:lnTo>
                      <a:pt x="2957152" y="3890209"/>
                    </a:lnTo>
                    <a:lnTo>
                      <a:pt x="2971962" y="3887741"/>
                    </a:lnTo>
                    <a:lnTo>
                      <a:pt x="2976899" y="3887741"/>
                    </a:lnTo>
                    <a:lnTo>
                      <a:pt x="2989241" y="3890209"/>
                    </a:lnTo>
                    <a:lnTo>
                      <a:pt x="3001583" y="3897614"/>
                    </a:lnTo>
                    <a:lnTo>
                      <a:pt x="3011457" y="3905020"/>
                    </a:lnTo>
                    <a:lnTo>
                      <a:pt x="3018862" y="3914893"/>
                    </a:lnTo>
                    <a:lnTo>
                      <a:pt x="3085509" y="3998819"/>
                    </a:lnTo>
                    <a:lnTo>
                      <a:pt x="3157093" y="4070403"/>
                    </a:lnTo>
                    <a:lnTo>
                      <a:pt x="3241019" y="4134581"/>
                    </a:lnTo>
                    <a:lnTo>
                      <a:pt x="3327413" y="4181481"/>
                    </a:lnTo>
                    <a:lnTo>
                      <a:pt x="3421212" y="4220976"/>
                    </a:lnTo>
                    <a:lnTo>
                      <a:pt x="3519948" y="4240723"/>
                    </a:lnTo>
                    <a:lnTo>
                      <a:pt x="3621153" y="4253065"/>
                    </a:lnTo>
                    <a:lnTo>
                      <a:pt x="3643369" y="4253065"/>
                    </a:lnTo>
                    <a:lnTo>
                      <a:pt x="3749510" y="4243191"/>
                    </a:lnTo>
                    <a:lnTo>
                      <a:pt x="3855652" y="4223444"/>
                    </a:lnTo>
                    <a:lnTo>
                      <a:pt x="3954388" y="4186418"/>
                    </a:lnTo>
                    <a:lnTo>
                      <a:pt x="4050656" y="4139518"/>
                    </a:lnTo>
                    <a:lnTo>
                      <a:pt x="4141987" y="4077808"/>
                    </a:lnTo>
                    <a:lnTo>
                      <a:pt x="4223445" y="4003756"/>
                    </a:lnTo>
                    <a:lnTo>
                      <a:pt x="4297497" y="3919830"/>
                    </a:lnTo>
                    <a:lnTo>
                      <a:pt x="4307370" y="3912425"/>
                    </a:lnTo>
                    <a:lnTo>
                      <a:pt x="4319712" y="3902551"/>
                    </a:lnTo>
                    <a:lnTo>
                      <a:pt x="4332055" y="3900083"/>
                    </a:lnTo>
                    <a:lnTo>
                      <a:pt x="4341928" y="3897614"/>
                    </a:lnTo>
                    <a:lnTo>
                      <a:pt x="4346865" y="3897614"/>
                    </a:lnTo>
                    <a:lnTo>
                      <a:pt x="4359207" y="3897614"/>
                    </a:lnTo>
                    <a:lnTo>
                      <a:pt x="4369081" y="3902551"/>
                    </a:lnTo>
                    <a:lnTo>
                      <a:pt x="4378954" y="3909956"/>
                    </a:lnTo>
                    <a:lnTo>
                      <a:pt x="4388828" y="3914893"/>
                    </a:lnTo>
                    <a:lnTo>
                      <a:pt x="4445601" y="3966730"/>
                    </a:lnTo>
                    <a:lnTo>
                      <a:pt x="4507311" y="4011161"/>
                    </a:lnTo>
                    <a:lnTo>
                      <a:pt x="4578895" y="4043250"/>
                    </a:lnTo>
                    <a:lnTo>
                      <a:pt x="4657884" y="4070403"/>
                    </a:lnTo>
                    <a:lnTo>
                      <a:pt x="4739342" y="4085213"/>
                    </a:lnTo>
                    <a:lnTo>
                      <a:pt x="4818331" y="4092619"/>
                    </a:lnTo>
                    <a:lnTo>
                      <a:pt x="4884978" y="4087682"/>
                    </a:lnTo>
                    <a:lnTo>
                      <a:pt x="4946688" y="4077808"/>
                    </a:lnTo>
                    <a:lnTo>
                      <a:pt x="4959030" y="4077808"/>
                    </a:lnTo>
                    <a:lnTo>
                      <a:pt x="4986182" y="4082745"/>
                    </a:lnTo>
                    <a:lnTo>
                      <a:pt x="5003461" y="4097555"/>
                    </a:lnTo>
                    <a:lnTo>
                      <a:pt x="5015803" y="4122239"/>
                    </a:lnTo>
                    <a:lnTo>
                      <a:pt x="5015803" y="4144455"/>
                    </a:lnTo>
                    <a:lnTo>
                      <a:pt x="5010866" y="4166671"/>
                    </a:lnTo>
                    <a:lnTo>
                      <a:pt x="4993588" y="4181481"/>
                    </a:lnTo>
                    <a:lnTo>
                      <a:pt x="4971372" y="4193823"/>
                    </a:lnTo>
                    <a:lnTo>
                      <a:pt x="4897320" y="4206165"/>
                    </a:lnTo>
                    <a:lnTo>
                      <a:pt x="4820799" y="4208634"/>
                    </a:lnTo>
                    <a:lnTo>
                      <a:pt x="4717126" y="4198760"/>
                    </a:lnTo>
                    <a:lnTo>
                      <a:pt x="4615921" y="4179013"/>
                    </a:lnTo>
                    <a:lnTo>
                      <a:pt x="4519653" y="4144455"/>
                    </a:lnTo>
                    <a:lnTo>
                      <a:pt x="4430791" y="4100024"/>
                    </a:lnTo>
                    <a:lnTo>
                      <a:pt x="4349333" y="4040782"/>
                    </a:lnTo>
                    <a:lnTo>
                      <a:pt x="4267876" y="4124708"/>
                    </a:lnTo>
                    <a:lnTo>
                      <a:pt x="4176545" y="4196292"/>
                    </a:lnTo>
                    <a:lnTo>
                      <a:pt x="4080277" y="4255533"/>
                    </a:lnTo>
                    <a:lnTo>
                      <a:pt x="3974135" y="4307370"/>
                    </a:lnTo>
                    <a:lnTo>
                      <a:pt x="3867994" y="4339459"/>
                    </a:lnTo>
                    <a:lnTo>
                      <a:pt x="3756916" y="4361675"/>
                    </a:lnTo>
                    <a:lnTo>
                      <a:pt x="3645837" y="4369080"/>
                    </a:lnTo>
                    <a:lnTo>
                      <a:pt x="3618685" y="4369080"/>
                    </a:lnTo>
                    <a:lnTo>
                      <a:pt x="3510075" y="4356738"/>
                    </a:lnTo>
                    <a:lnTo>
                      <a:pt x="3403933" y="4334522"/>
                    </a:lnTo>
                    <a:lnTo>
                      <a:pt x="3300260" y="4297496"/>
                    </a:lnTo>
                    <a:lnTo>
                      <a:pt x="3206461" y="4250597"/>
                    </a:lnTo>
                    <a:lnTo>
                      <a:pt x="3115130" y="4186418"/>
                    </a:lnTo>
                    <a:lnTo>
                      <a:pt x="3033672" y="4114834"/>
                    </a:lnTo>
                    <a:lnTo>
                      <a:pt x="2959620" y="4030908"/>
                    </a:lnTo>
                    <a:lnTo>
                      <a:pt x="2848542" y="4109897"/>
                    </a:lnTo>
                    <a:lnTo>
                      <a:pt x="2730058" y="4171608"/>
                    </a:lnTo>
                    <a:lnTo>
                      <a:pt x="2606638" y="4223444"/>
                    </a:lnTo>
                    <a:lnTo>
                      <a:pt x="2478281" y="4258002"/>
                    </a:lnTo>
                    <a:lnTo>
                      <a:pt x="2347455" y="4280217"/>
                    </a:lnTo>
                    <a:lnTo>
                      <a:pt x="2214161" y="4290091"/>
                    </a:lnTo>
                    <a:lnTo>
                      <a:pt x="2103083" y="4282686"/>
                    </a:lnTo>
                    <a:lnTo>
                      <a:pt x="1992004" y="4267875"/>
                    </a:lnTo>
                    <a:lnTo>
                      <a:pt x="1883394" y="4240723"/>
                    </a:lnTo>
                    <a:lnTo>
                      <a:pt x="1170025" y="4744278"/>
                    </a:lnTo>
                    <a:lnTo>
                      <a:pt x="1157683" y="4749215"/>
                    </a:lnTo>
                    <a:lnTo>
                      <a:pt x="1147809" y="4756620"/>
                    </a:lnTo>
                    <a:lnTo>
                      <a:pt x="1137935" y="4756620"/>
                    </a:lnTo>
                    <a:lnTo>
                      <a:pt x="1123125" y="4754152"/>
                    </a:lnTo>
                    <a:lnTo>
                      <a:pt x="1108315" y="4749215"/>
                    </a:lnTo>
                    <a:lnTo>
                      <a:pt x="1095973" y="4741810"/>
                    </a:lnTo>
                    <a:lnTo>
                      <a:pt x="1081162" y="4717126"/>
                    </a:lnTo>
                    <a:lnTo>
                      <a:pt x="1076226" y="4689973"/>
                    </a:lnTo>
                    <a:lnTo>
                      <a:pt x="1086099" y="4665289"/>
                    </a:lnTo>
                    <a:lnTo>
                      <a:pt x="1495855" y="4038314"/>
                    </a:lnTo>
                    <a:lnTo>
                      <a:pt x="1419334" y="3966730"/>
                    </a:lnTo>
                    <a:lnTo>
                      <a:pt x="1350218" y="3885272"/>
                    </a:lnTo>
                    <a:lnTo>
                      <a:pt x="1288508" y="3796410"/>
                    </a:lnTo>
                    <a:lnTo>
                      <a:pt x="1241609" y="3702610"/>
                    </a:lnTo>
                    <a:lnTo>
                      <a:pt x="1202114" y="3601405"/>
                    </a:lnTo>
                    <a:lnTo>
                      <a:pt x="1172493" y="3495264"/>
                    </a:lnTo>
                    <a:lnTo>
                      <a:pt x="1061415" y="3510074"/>
                    </a:lnTo>
                    <a:lnTo>
                      <a:pt x="955273" y="3517480"/>
                    </a:lnTo>
                    <a:lnTo>
                      <a:pt x="834321" y="3510074"/>
                    </a:lnTo>
                    <a:lnTo>
                      <a:pt x="723243" y="3490327"/>
                    </a:lnTo>
                    <a:lnTo>
                      <a:pt x="619570" y="3460706"/>
                    </a:lnTo>
                    <a:lnTo>
                      <a:pt x="523302" y="3418743"/>
                    </a:lnTo>
                    <a:lnTo>
                      <a:pt x="434439" y="3366907"/>
                    </a:lnTo>
                    <a:lnTo>
                      <a:pt x="355450" y="3310133"/>
                    </a:lnTo>
                    <a:lnTo>
                      <a:pt x="283867" y="3248423"/>
                    </a:lnTo>
                    <a:lnTo>
                      <a:pt x="222156" y="3174371"/>
                    </a:lnTo>
                    <a:lnTo>
                      <a:pt x="162915" y="3102787"/>
                    </a:lnTo>
                    <a:lnTo>
                      <a:pt x="118483" y="3028735"/>
                    </a:lnTo>
                    <a:lnTo>
                      <a:pt x="64178" y="2917657"/>
                    </a:lnTo>
                    <a:lnTo>
                      <a:pt x="29621" y="2804110"/>
                    </a:lnTo>
                    <a:lnTo>
                      <a:pt x="7405" y="2688095"/>
                    </a:lnTo>
                    <a:lnTo>
                      <a:pt x="0" y="2569611"/>
                    </a:lnTo>
                    <a:lnTo>
                      <a:pt x="0" y="2567143"/>
                    </a:lnTo>
                    <a:lnTo>
                      <a:pt x="7405" y="2448659"/>
                    </a:lnTo>
                    <a:lnTo>
                      <a:pt x="29621" y="2327707"/>
                    </a:lnTo>
                    <a:lnTo>
                      <a:pt x="69115" y="2214160"/>
                    </a:lnTo>
                    <a:lnTo>
                      <a:pt x="118483" y="2103082"/>
                    </a:lnTo>
                    <a:lnTo>
                      <a:pt x="187599" y="1996941"/>
                    </a:lnTo>
                    <a:lnTo>
                      <a:pt x="269056" y="1898204"/>
                    </a:lnTo>
                    <a:lnTo>
                      <a:pt x="217220" y="1809342"/>
                    </a:lnTo>
                    <a:lnTo>
                      <a:pt x="180194" y="1718011"/>
                    </a:lnTo>
                    <a:lnTo>
                      <a:pt x="148105" y="1619274"/>
                    </a:lnTo>
                    <a:lnTo>
                      <a:pt x="133294" y="1518070"/>
                    </a:lnTo>
                    <a:lnTo>
                      <a:pt x="130825" y="1409460"/>
                    </a:lnTo>
                    <a:lnTo>
                      <a:pt x="140699" y="1300850"/>
                    </a:lnTo>
                    <a:lnTo>
                      <a:pt x="160446" y="1194708"/>
                    </a:lnTo>
                    <a:lnTo>
                      <a:pt x="195004" y="1081161"/>
                    </a:lnTo>
                    <a:lnTo>
                      <a:pt x="241904" y="975020"/>
                    </a:lnTo>
                    <a:lnTo>
                      <a:pt x="298677" y="878752"/>
                    </a:lnTo>
                    <a:lnTo>
                      <a:pt x="365324" y="789889"/>
                    </a:lnTo>
                    <a:lnTo>
                      <a:pt x="439376" y="715837"/>
                    </a:lnTo>
                    <a:lnTo>
                      <a:pt x="523302" y="649190"/>
                    </a:lnTo>
                    <a:lnTo>
                      <a:pt x="609696" y="602290"/>
                    </a:lnTo>
                    <a:close/>
                    <a:moveTo>
                      <a:pt x="3510075" y="0"/>
                    </a:moveTo>
                    <a:lnTo>
                      <a:pt x="3534760" y="0"/>
                    </a:lnTo>
                    <a:lnTo>
                      <a:pt x="3643369" y="7405"/>
                    </a:lnTo>
                    <a:lnTo>
                      <a:pt x="3749511" y="32089"/>
                    </a:lnTo>
                    <a:lnTo>
                      <a:pt x="3853184" y="71584"/>
                    </a:lnTo>
                    <a:lnTo>
                      <a:pt x="3946984" y="118484"/>
                    </a:lnTo>
                    <a:lnTo>
                      <a:pt x="4038315" y="182662"/>
                    </a:lnTo>
                    <a:lnTo>
                      <a:pt x="4119772" y="254246"/>
                    </a:lnTo>
                    <a:lnTo>
                      <a:pt x="4193824" y="338172"/>
                    </a:lnTo>
                    <a:lnTo>
                      <a:pt x="4304902" y="259183"/>
                    </a:lnTo>
                    <a:lnTo>
                      <a:pt x="4423386" y="197473"/>
                    </a:lnTo>
                    <a:lnTo>
                      <a:pt x="4546806" y="145636"/>
                    </a:lnTo>
                    <a:lnTo>
                      <a:pt x="4675164" y="111078"/>
                    </a:lnTo>
                    <a:lnTo>
                      <a:pt x="4805989" y="88863"/>
                    </a:lnTo>
                    <a:lnTo>
                      <a:pt x="4941751" y="83926"/>
                    </a:lnTo>
                    <a:lnTo>
                      <a:pt x="5077514" y="88863"/>
                    </a:lnTo>
                    <a:lnTo>
                      <a:pt x="5210808" y="113547"/>
                    </a:lnTo>
                    <a:lnTo>
                      <a:pt x="5344102" y="153041"/>
                    </a:lnTo>
                    <a:lnTo>
                      <a:pt x="5462585" y="202409"/>
                    </a:lnTo>
                    <a:lnTo>
                      <a:pt x="5573664" y="266588"/>
                    </a:lnTo>
                    <a:lnTo>
                      <a:pt x="5672400" y="343109"/>
                    </a:lnTo>
                    <a:lnTo>
                      <a:pt x="5758794" y="429503"/>
                    </a:lnTo>
                    <a:lnTo>
                      <a:pt x="5832846" y="525771"/>
                    </a:lnTo>
                    <a:lnTo>
                      <a:pt x="5897025" y="634381"/>
                    </a:lnTo>
                    <a:lnTo>
                      <a:pt x="5943925" y="747928"/>
                    </a:lnTo>
                    <a:lnTo>
                      <a:pt x="5980951" y="873816"/>
                    </a:lnTo>
                    <a:lnTo>
                      <a:pt x="6092029" y="856538"/>
                    </a:lnTo>
                    <a:lnTo>
                      <a:pt x="6195702" y="851601"/>
                    </a:lnTo>
                    <a:lnTo>
                      <a:pt x="6316654" y="859006"/>
                    </a:lnTo>
                    <a:lnTo>
                      <a:pt x="6430201" y="878753"/>
                    </a:lnTo>
                    <a:lnTo>
                      <a:pt x="6533874" y="908374"/>
                    </a:lnTo>
                    <a:lnTo>
                      <a:pt x="6630142" y="950337"/>
                    </a:lnTo>
                    <a:lnTo>
                      <a:pt x="6719004" y="1002174"/>
                    </a:lnTo>
                    <a:lnTo>
                      <a:pt x="6797994" y="1058947"/>
                    </a:lnTo>
                    <a:lnTo>
                      <a:pt x="6869577" y="1125594"/>
                    </a:lnTo>
                    <a:lnTo>
                      <a:pt x="6936224" y="1194709"/>
                    </a:lnTo>
                    <a:lnTo>
                      <a:pt x="6990529" y="1266293"/>
                    </a:lnTo>
                    <a:lnTo>
                      <a:pt x="7034960" y="1340345"/>
                    </a:lnTo>
                    <a:lnTo>
                      <a:pt x="7089266" y="1453892"/>
                    </a:lnTo>
                    <a:lnTo>
                      <a:pt x="7123823" y="1569907"/>
                    </a:lnTo>
                    <a:lnTo>
                      <a:pt x="7148507" y="1688391"/>
                    </a:lnTo>
                    <a:lnTo>
                      <a:pt x="7153444" y="1806874"/>
                    </a:lnTo>
                    <a:lnTo>
                      <a:pt x="7146039" y="1927826"/>
                    </a:lnTo>
                    <a:lnTo>
                      <a:pt x="7121354" y="2043842"/>
                    </a:lnTo>
                    <a:lnTo>
                      <a:pt x="7084328" y="2157388"/>
                    </a:lnTo>
                    <a:lnTo>
                      <a:pt x="7030024" y="2268467"/>
                    </a:lnTo>
                    <a:lnTo>
                      <a:pt x="6965845" y="2372140"/>
                    </a:lnTo>
                    <a:lnTo>
                      <a:pt x="6884388" y="2468408"/>
                    </a:lnTo>
                    <a:lnTo>
                      <a:pt x="6936224" y="2559739"/>
                    </a:lnTo>
                    <a:lnTo>
                      <a:pt x="6973250" y="2651070"/>
                    </a:lnTo>
                    <a:lnTo>
                      <a:pt x="7005340" y="2749806"/>
                    </a:lnTo>
                    <a:lnTo>
                      <a:pt x="7020150" y="2855948"/>
                    </a:lnTo>
                    <a:lnTo>
                      <a:pt x="7022618" y="2959621"/>
                    </a:lnTo>
                    <a:lnTo>
                      <a:pt x="7012745" y="3068231"/>
                    </a:lnTo>
                    <a:lnTo>
                      <a:pt x="6992998" y="3174372"/>
                    </a:lnTo>
                    <a:lnTo>
                      <a:pt x="6958440" y="3290387"/>
                    </a:lnTo>
                    <a:lnTo>
                      <a:pt x="6911540" y="3394060"/>
                    </a:lnTo>
                    <a:lnTo>
                      <a:pt x="6854767" y="3492797"/>
                    </a:lnTo>
                    <a:lnTo>
                      <a:pt x="6788120" y="3579191"/>
                    </a:lnTo>
                    <a:lnTo>
                      <a:pt x="6714068" y="3655712"/>
                    </a:lnTo>
                    <a:lnTo>
                      <a:pt x="6632610" y="3719890"/>
                    </a:lnTo>
                    <a:lnTo>
                      <a:pt x="6543748" y="3769258"/>
                    </a:lnTo>
                    <a:lnTo>
                      <a:pt x="6531406" y="3774195"/>
                    </a:lnTo>
                    <a:lnTo>
                      <a:pt x="6519064" y="3774195"/>
                    </a:lnTo>
                    <a:lnTo>
                      <a:pt x="6494380" y="3771727"/>
                    </a:lnTo>
                    <a:lnTo>
                      <a:pt x="6477100" y="3759385"/>
                    </a:lnTo>
                    <a:lnTo>
                      <a:pt x="6464758" y="3742106"/>
                    </a:lnTo>
                    <a:lnTo>
                      <a:pt x="6459822" y="3717422"/>
                    </a:lnTo>
                    <a:lnTo>
                      <a:pt x="6462290" y="3695206"/>
                    </a:lnTo>
                    <a:lnTo>
                      <a:pt x="6474632" y="3675459"/>
                    </a:lnTo>
                    <a:lnTo>
                      <a:pt x="6491911" y="3663117"/>
                    </a:lnTo>
                    <a:lnTo>
                      <a:pt x="6568432" y="3618685"/>
                    </a:lnTo>
                    <a:lnTo>
                      <a:pt x="6640016" y="3564380"/>
                    </a:lnTo>
                    <a:lnTo>
                      <a:pt x="6701726" y="3497733"/>
                    </a:lnTo>
                    <a:lnTo>
                      <a:pt x="6758499" y="3423681"/>
                    </a:lnTo>
                    <a:lnTo>
                      <a:pt x="6810336" y="3337287"/>
                    </a:lnTo>
                    <a:lnTo>
                      <a:pt x="6849830" y="3248424"/>
                    </a:lnTo>
                    <a:lnTo>
                      <a:pt x="6879451" y="3149688"/>
                    </a:lnTo>
                    <a:lnTo>
                      <a:pt x="6899198" y="3046015"/>
                    </a:lnTo>
                    <a:lnTo>
                      <a:pt x="6906604" y="2944810"/>
                    </a:lnTo>
                    <a:lnTo>
                      <a:pt x="6899198" y="2848542"/>
                    </a:lnTo>
                    <a:lnTo>
                      <a:pt x="6884388" y="2752274"/>
                    </a:lnTo>
                    <a:lnTo>
                      <a:pt x="6854767" y="2663412"/>
                    </a:lnTo>
                    <a:lnTo>
                      <a:pt x="6815272" y="2577018"/>
                    </a:lnTo>
                    <a:lnTo>
                      <a:pt x="6760968" y="2498028"/>
                    </a:lnTo>
                    <a:lnTo>
                      <a:pt x="6753562" y="2475813"/>
                    </a:lnTo>
                    <a:lnTo>
                      <a:pt x="6753562" y="2448660"/>
                    </a:lnTo>
                    <a:lnTo>
                      <a:pt x="6768372" y="2421508"/>
                    </a:lnTo>
                    <a:lnTo>
                      <a:pt x="6849830" y="2335114"/>
                    </a:lnTo>
                    <a:lnTo>
                      <a:pt x="6914008" y="2241314"/>
                    </a:lnTo>
                    <a:lnTo>
                      <a:pt x="6965845" y="2142578"/>
                    </a:lnTo>
                    <a:lnTo>
                      <a:pt x="7005340" y="2038905"/>
                    </a:lnTo>
                    <a:lnTo>
                      <a:pt x="7027555" y="1932763"/>
                    </a:lnTo>
                    <a:lnTo>
                      <a:pt x="7037429" y="1826622"/>
                    </a:lnTo>
                    <a:lnTo>
                      <a:pt x="7034960" y="1718012"/>
                    </a:lnTo>
                    <a:lnTo>
                      <a:pt x="7015213" y="1606933"/>
                    </a:lnTo>
                    <a:lnTo>
                      <a:pt x="6980656" y="1503260"/>
                    </a:lnTo>
                    <a:lnTo>
                      <a:pt x="6931288" y="1397119"/>
                    </a:lnTo>
                    <a:lnTo>
                      <a:pt x="6886856" y="1325535"/>
                    </a:lnTo>
                    <a:lnTo>
                      <a:pt x="6832551" y="1253951"/>
                    </a:lnTo>
                    <a:lnTo>
                      <a:pt x="6768372" y="1187304"/>
                    </a:lnTo>
                    <a:lnTo>
                      <a:pt x="6696788" y="1128062"/>
                    </a:lnTo>
                    <a:lnTo>
                      <a:pt x="6612863" y="1073757"/>
                    </a:lnTo>
                    <a:lnTo>
                      <a:pt x="6521532" y="1031794"/>
                    </a:lnTo>
                    <a:lnTo>
                      <a:pt x="6420327" y="999705"/>
                    </a:lnTo>
                    <a:lnTo>
                      <a:pt x="6311717" y="977490"/>
                    </a:lnTo>
                    <a:lnTo>
                      <a:pt x="6193234" y="970084"/>
                    </a:lnTo>
                    <a:lnTo>
                      <a:pt x="6114245" y="972553"/>
                    </a:lnTo>
                    <a:lnTo>
                      <a:pt x="6030319" y="982426"/>
                    </a:lnTo>
                    <a:lnTo>
                      <a:pt x="5946393" y="999705"/>
                    </a:lnTo>
                    <a:lnTo>
                      <a:pt x="5931583" y="1002174"/>
                    </a:lnTo>
                    <a:lnTo>
                      <a:pt x="5921709" y="999705"/>
                    </a:lnTo>
                    <a:lnTo>
                      <a:pt x="5911835" y="997237"/>
                    </a:lnTo>
                    <a:lnTo>
                      <a:pt x="5899493" y="989832"/>
                    </a:lnTo>
                    <a:lnTo>
                      <a:pt x="5889620" y="984895"/>
                    </a:lnTo>
                    <a:lnTo>
                      <a:pt x="5884683" y="972553"/>
                    </a:lnTo>
                    <a:lnTo>
                      <a:pt x="5879746" y="962679"/>
                    </a:lnTo>
                    <a:lnTo>
                      <a:pt x="5874809" y="950337"/>
                    </a:lnTo>
                    <a:lnTo>
                      <a:pt x="5847657" y="831853"/>
                    </a:lnTo>
                    <a:lnTo>
                      <a:pt x="5805694" y="720775"/>
                    </a:lnTo>
                    <a:lnTo>
                      <a:pt x="5753857" y="619570"/>
                    </a:lnTo>
                    <a:lnTo>
                      <a:pt x="5687210" y="525771"/>
                    </a:lnTo>
                    <a:lnTo>
                      <a:pt x="5605753" y="441845"/>
                    </a:lnTo>
                    <a:lnTo>
                      <a:pt x="5516890" y="370261"/>
                    </a:lnTo>
                    <a:lnTo>
                      <a:pt x="5415686" y="311020"/>
                    </a:lnTo>
                    <a:lnTo>
                      <a:pt x="5302139" y="259183"/>
                    </a:lnTo>
                    <a:lnTo>
                      <a:pt x="5183655" y="227094"/>
                    </a:lnTo>
                    <a:lnTo>
                      <a:pt x="5065172" y="204878"/>
                    </a:lnTo>
                    <a:lnTo>
                      <a:pt x="4941751" y="199941"/>
                    </a:lnTo>
                    <a:lnTo>
                      <a:pt x="4810926" y="204878"/>
                    </a:lnTo>
                    <a:lnTo>
                      <a:pt x="4685037" y="229562"/>
                    </a:lnTo>
                    <a:lnTo>
                      <a:pt x="4559148" y="266588"/>
                    </a:lnTo>
                    <a:lnTo>
                      <a:pt x="4438196" y="320893"/>
                    </a:lnTo>
                    <a:lnTo>
                      <a:pt x="4324650" y="385072"/>
                    </a:lnTo>
                    <a:lnTo>
                      <a:pt x="4220977" y="466529"/>
                    </a:lnTo>
                    <a:lnTo>
                      <a:pt x="4211103" y="471466"/>
                    </a:lnTo>
                    <a:lnTo>
                      <a:pt x="4196293" y="478871"/>
                    </a:lnTo>
                    <a:lnTo>
                      <a:pt x="4183951" y="481340"/>
                    </a:lnTo>
                    <a:lnTo>
                      <a:pt x="4176545" y="478871"/>
                    </a:lnTo>
                    <a:lnTo>
                      <a:pt x="4164203" y="478871"/>
                    </a:lnTo>
                    <a:lnTo>
                      <a:pt x="4151861" y="471466"/>
                    </a:lnTo>
                    <a:lnTo>
                      <a:pt x="4141988" y="464061"/>
                    </a:lnTo>
                    <a:lnTo>
                      <a:pt x="4134582" y="454187"/>
                    </a:lnTo>
                    <a:lnTo>
                      <a:pt x="4067935" y="370261"/>
                    </a:lnTo>
                    <a:lnTo>
                      <a:pt x="3996352" y="296209"/>
                    </a:lnTo>
                    <a:lnTo>
                      <a:pt x="3912426" y="236967"/>
                    </a:lnTo>
                    <a:lnTo>
                      <a:pt x="3826032" y="185131"/>
                    </a:lnTo>
                    <a:lnTo>
                      <a:pt x="3732232" y="148105"/>
                    </a:lnTo>
                    <a:lnTo>
                      <a:pt x="3633496" y="125889"/>
                    </a:lnTo>
                    <a:lnTo>
                      <a:pt x="3532291" y="116015"/>
                    </a:lnTo>
                    <a:lnTo>
                      <a:pt x="3507607" y="116015"/>
                    </a:lnTo>
                    <a:lnTo>
                      <a:pt x="3403934" y="125889"/>
                    </a:lnTo>
                    <a:lnTo>
                      <a:pt x="3297792" y="145636"/>
                    </a:lnTo>
                    <a:lnTo>
                      <a:pt x="3196588" y="182662"/>
                    </a:lnTo>
                    <a:lnTo>
                      <a:pt x="3100320" y="229562"/>
                    </a:lnTo>
                    <a:lnTo>
                      <a:pt x="3011457" y="293741"/>
                    </a:lnTo>
                    <a:lnTo>
                      <a:pt x="2930000" y="365324"/>
                    </a:lnTo>
                    <a:lnTo>
                      <a:pt x="2855948" y="449250"/>
                    </a:lnTo>
                    <a:lnTo>
                      <a:pt x="2846074" y="456656"/>
                    </a:lnTo>
                    <a:lnTo>
                      <a:pt x="2833732" y="466529"/>
                    </a:lnTo>
                    <a:lnTo>
                      <a:pt x="2821390" y="468998"/>
                    </a:lnTo>
                    <a:lnTo>
                      <a:pt x="2811516" y="471466"/>
                    </a:lnTo>
                    <a:lnTo>
                      <a:pt x="2806580" y="471466"/>
                    </a:lnTo>
                    <a:lnTo>
                      <a:pt x="2794237" y="468998"/>
                    </a:lnTo>
                    <a:lnTo>
                      <a:pt x="2784364" y="466529"/>
                    </a:lnTo>
                    <a:lnTo>
                      <a:pt x="2774490" y="461592"/>
                    </a:lnTo>
                    <a:lnTo>
                      <a:pt x="2764617" y="451719"/>
                    </a:lnTo>
                    <a:lnTo>
                      <a:pt x="2707843" y="399882"/>
                    </a:lnTo>
                    <a:lnTo>
                      <a:pt x="2646133" y="357919"/>
                    </a:lnTo>
                    <a:lnTo>
                      <a:pt x="2574549" y="325830"/>
                    </a:lnTo>
                    <a:lnTo>
                      <a:pt x="2495560" y="298677"/>
                    </a:lnTo>
                    <a:lnTo>
                      <a:pt x="2414103" y="283867"/>
                    </a:lnTo>
                    <a:lnTo>
                      <a:pt x="2335114" y="278930"/>
                    </a:lnTo>
                    <a:lnTo>
                      <a:pt x="2268467" y="281399"/>
                    </a:lnTo>
                    <a:lnTo>
                      <a:pt x="2209225" y="293741"/>
                    </a:lnTo>
                    <a:lnTo>
                      <a:pt x="2194415" y="293741"/>
                    </a:lnTo>
                    <a:lnTo>
                      <a:pt x="2169731" y="286335"/>
                    </a:lnTo>
                    <a:lnTo>
                      <a:pt x="2149983" y="271525"/>
                    </a:lnTo>
                    <a:lnTo>
                      <a:pt x="2137641" y="244372"/>
                    </a:lnTo>
                    <a:lnTo>
                      <a:pt x="2140110" y="214752"/>
                    </a:lnTo>
                    <a:lnTo>
                      <a:pt x="2154920" y="190067"/>
                    </a:lnTo>
                    <a:lnTo>
                      <a:pt x="2182073" y="175257"/>
                    </a:lnTo>
                    <a:lnTo>
                      <a:pt x="2256125" y="162915"/>
                    </a:lnTo>
                    <a:lnTo>
                      <a:pt x="2332645" y="160447"/>
                    </a:lnTo>
                    <a:lnTo>
                      <a:pt x="2433850" y="170320"/>
                    </a:lnTo>
                    <a:lnTo>
                      <a:pt x="2537523" y="190067"/>
                    </a:lnTo>
                    <a:lnTo>
                      <a:pt x="2633791" y="224625"/>
                    </a:lnTo>
                    <a:lnTo>
                      <a:pt x="2722654" y="269057"/>
                    </a:lnTo>
                    <a:lnTo>
                      <a:pt x="2804111" y="328298"/>
                    </a:lnTo>
                    <a:lnTo>
                      <a:pt x="2885569" y="244372"/>
                    </a:lnTo>
                    <a:lnTo>
                      <a:pt x="2976900" y="170320"/>
                    </a:lnTo>
                    <a:lnTo>
                      <a:pt x="3073167" y="111078"/>
                    </a:lnTo>
                    <a:lnTo>
                      <a:pt x="3179309" y="61710"/>
                    </a:lnTo>
                    <a:lnTo>
                      <a:pt x="3285450" y="29621"/>
                    </a:lnTo>
                    <a:lnTo>
                      <a:pt x="3396529" y="4937"/>
                    </a:lnTo>
                    <a:close/>
                  </a:path>
                </a:pathLst>
              </a:custGeom>
              <a:gradFill flip="none" rotWithShape="1">
                <a:gsLst>
                  <a:gs pos="0">
                    <a:srgbClr val="162259"/>
                  </a:gs>
                  <a:gs pos="48000">
                    <a:srgbClr val="162259"/>
                  </a:gs>
                </a:gsLst>
                <a:lin ang="16200000" scaled="1"/>
                <a:tileRect/>
              </a:gradFill>
              <a:ln>
                <a:noFill/>
              </a:ln>
            </p:spPr>
            <p:txBody>
              <a:bodyPr vert="horz" wrap="square" lIns="68580" tIns="34290" rIns="68580" bIns="3429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8" name="Group 7"/>
              <p:cNvGrpSpPr>
                <a:grpSpLocks noChangeAspect="1"/>
              </p:cNvGrpSpPr>
              <p:nvPr/>
            </p:nvGrpSpPr>
            <p:grpSpPr>
              <a:xfrm>
                <a:off x="2411760" y="2085045"/>
                <a:ext cx="531113" cy="360000"/>
                <a:chOff x="8979756" y="1968667"/>
                <a:chExt cx="745071" cy="486780"/>
              </a:xfrm>
              <a:solidFill>
                <a:srgbClr val="162259"/>
              </a:solidFill>
            </p:grpSpPr>
            <p:sp>
              <p:nvSpPr>
                <p:cNvPr id="14" name="Freeform: Shape 17"/>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5" name="Freeform: Shape 18"/>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6" name="Freeform: Shape 21"/>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7" name="Freeform: Shape 22"/>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nvGrpSpPr>
              <p:cNvPr id="9" name="Group 8"/>
              <p:cNvGrpSpPr>
                <a:grpSpLocks noChangeAspect="1"/>
              </p:cNvGrpSpPr>
              <p:nvPr/>
            </p:nvGrpSpPr>
            <p:grpSpPr>
              <a:xfrm>
                <a:off x="4644008" y="4047214"/>
                <a:ext cx="551019" cy="360000"/>
                <a:chOff x="9806399" y="1968667"/>
                <a:chExt cx="745071" cy="486780"/>
              </a:xfrm>
              <a:solidFill>
                <a:srgbClr val="162259"/>
              </a:solidFill>
            </p:grpSpPr>
            <p:sp>
              <p:nvSpPr>
                <p:cNvPr id="10" name="Freeform: Shape 19"/>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1" name="Freeform: Shape 20"/>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2" name="Freeform: Shape 23"/>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3" name="Freeform: Shape 24"/>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sp>
          <p:nvSpPr>
            <p:cNvPr id="3" name="TextBox 2"/>
            <p:cNvSpPr txBox="1"/>
            <p:nvPr/>
          </p:nvSpPr>
          <p:spPr>
            <a:xfrm>
              <a:off x="1911942" y="2571782"/>
              <a:ext cx="3589945" cy="1548185"/>
            </a:xfrm>
            <a:prstGeom prst="rect">
              <a:avLst/>
            </a:prstGeom>
            <a:noFill/>
          </p:spPr>
          <p:txBody>
            <a:bodyPr wrap="square" rtlCol="0">
              <a:spAutoFit/>
            </a:bodyPr>
            <a:lstStyle/>
            <a:p>
              <a:pPr algn="ctr"/>
              <a:r>
                <a:rPr lang="en-GB" sz="1600" i="1" dirty="0" smtClean="0">
                  <a:latin typeface="Arial" panose="020B0604020202020204" pitchFamily="34" charset="0"/>
                  <a:cs typeface="Arial" panose="020B0604020202020204" pitchFamily="34" charset="0"/>
                </a:rPr>
                <a:t>“Excellent event – great  resource </a:t>
              </a:r>
              <a:r>
                <a:rPr lang="en-GB" sz="1600" b="1" i="1" dirty="0" smtClean="0">
                  <a:solidFill>
                    <a:srgbClr val="0070C0"/>
                  </a:solidFill>
                  <a:latin typeface="Arial" panose="020B0604020202020204" pitchFamily="34" charset="0"/>
                  <a:cs typeface="Arial" panose="020B0604020202020204" pitchFamily="34" charset="0"/>
                </a:rPr>
                <a:t>to learn </a:t>
              </a:r>
              <a:r>
                <a:rPr lang="en-GB" sz="1600" i="1" dirty="0" smtClean="0">
                  <a:latin typeface="Arial" panose="020B0604020202020204" pitchFamily="34" charset="0"/>
                  <a:cs typeface="Arial" panose="020B0604020202020204" pitchFamily="34" charset="0"/>
                </a:rPr>
                <a:t>all about the fantastic things happening in the city to support vulnerable citizens”</a:t>
              </a:r>
              <a:endParaRPr lang="en-GB" sz="1600" i="1" dirty="0">
                <a:latin typeface="Arial" panose="020B0604020202020204" pitchFamily="34" charset="0"/>
                <a:cs typeface="Arial" panose="020B0604020202020204" pitchFamily="34" charset="0"/>
              </a:endParaRPr>
            </a:p>
          </p:txBody>
        </p:sp>
      </p:grpSp>
      <p:grpSp>
        <p:nvGrpSpPr>
          <p:cNvPr id="20" name="Group 19"/>
          <p:cNvGrpSpPr>
            <a:grpSpLocks noChangeAspect="1"/>
          </p:cNvGrpSpPr>
          <p:nvPr/>
        </p:nvGrpSpPr>
        <p:grpSpPr>
          <a:xfrm>
            <a:off x="467544" y="2378318"/>
            <a:ext cx="3993964" cy="2706866"/>
            <a:chOff x="1907704" y="2085045"/>
            <a:chExt cx="3735672" cy="2531811"/>
          </a:xfrm>
        </p:grpSpPr>
        <p:grpSp>
          <p:nvGrpSpPr>
            <p:cNvPr id="21" name="Group 20"/>
            <p:cNvGrpSpPr/>
            <p:nvPr/>
          </p:nvGrpSpPr>
          <p:grpSpPr>
            <a:xfrm>
              <a:off x="1907704" y="2085045"/>
              <a:ext cx="3735672" cy="2531811"/>
              <a:chOff x="1907704" y="2085045"/>
              <a:chExt cx="3735672" cy="2531811"/>
            </a:xfrm>
          </p:grpSpPr>
          <p:sp>
            <p:nvSpPr>
              <p:cNvPr id="23" name="Freeform: Shape 25"/>
              <p:cNvSpPr>
                <a:spLocks noChangeAspect="1"/>
              </p:cNvSpPr>
              <p:nvPr/>
            </p:nvSpPr>
            <p:spPr bwMode="auto">
              <a:xfrm>
                <a:off x="1907704" y="2132856"/>
                <a:ext cx="3735672" cy="2484000"/>
              </a:xfrm>
              <a:custGeom>
                <a:avLst/>
                <a:gdLst>
                  <a:gd name="connsiteX0" fmla="*/ 622039 w 7153444"/>
                  <a:gd name="connsiteY0" fmla="*/ 594885 h 4756620"/>
                  <a:gd name="connsiteX1" fmla="*/ 634380 w 7153444"/>
                  <a:gd name="connsiteY1" fmla="*/ 594885 h 4756620"/>
                  <a:gd name="connsiteX2" fmla="*/ 659065 w 7153444"/>
                  <a:gd name="connsiteY2" fmla="*/ 597354 h 4756620"/>
                  <a:gd name="connsiteX3" fmla="*/ 676343 w 7153444"/>
                  <a:gd name="connsiteY3" fmla="*/ 609696 h 4756620"/>
                  <a:gd name="connsiteX4" fmla="*/ 688686 w 7153444"/>
                  <a:gd name="connsiteY4" fmla="*/ 626974 h 4756620"/>
                  <a:gd name="connsiteX5" fmla="*/ 693622 w 7153444"/>
                  <a:gd name="connsiteY5" fmla="*/ 651658 h 4756620"/>
                  <a:gd name="connsiteX6" fmla="*/ 691154 w 7153444"/>
                  <a:gd name="connsiteY6" fmla="*/ 673874 h 4756620"/>
                  <a:gd name="connsiteX7" fmla="*/ 678812 w 7153444"/>
                  <a:gd name="connsiteY7" fmla="*/ 693621 h 4756620"/>
                  <a:gd name="connsiteX8" fmla="*/ 661533 w 7153444"/>
                  <a:gd name="connsiteY8" fmla="*/ 705963 h 4756620"/>
                  <a:gd name="connsiteX9" fmla="*/ 585012 w 7153444"/>
                  <a:gd name="connsiteY9" fmla="*/ 747926 h 4756620"/>
                  <a:gd name="connsiteX10" fmla="*/ 513429 w 7153444"/>
                  <a:gd name="connsiteY10" fmla="*/ 804700 h 4756620"/>
                  <a:gd name="connsiteX11" fmla="*/ 451719 w 7153444"/>
                  <a:gd name="connsiteY11" fmla="*/ 871347 h 4756620"/>
                  <a:gd name="connsiteX12" fmla="*/ 394945 w 7153444"/>
                  <a:gd name="connsiteY12" fmla="*/ 945399 h 4756620"/>
                  <a:gd name="connsiteX13" fmla="*/ 343109 w 7153444"/>
                  <a:gd name="connsiteY13" fmla="*/ 1031793 h 4756620"/>
                  <a:gd name="connsiteX14" fmla="*/ 303614 w 7153444"/>
                  <a:gd name="connsiteY14" fmla="*/ 1123124 h 4756620"/>
                  <a:gd name="connsiteX15" fmla="*/ 273993 w 7153444"/>
                  <a:gd name="connsiteY15" fmla="*/ 1221861 h 4756620"/>
                  <a:gd name="connsiteX16" fmla="*/ 254246 w 7153444"/>
                  <a:gd name="connsiteY16" fmla="*/ 1323065 h 4756620"/>
                  <a:gd name="connsiteX17" fmla="*/ 246841 w 7153444"/>
                  <a:gd name="connsiteY17" fmla="*/ 1424270 h 4756620"/>
                  <a:gd name="connsiteX18" fmla="*/ 254246 w 7153444"/>
                  <a:gd name="connsiteY18" fmla="*/ 1520538 h 4756620"/>
                  <a:gd name="connsiteX19" fmla="*/ 269056 w 7153444"/>
                  <a:gd name="connsiteY19" fmla="*/ 1616806 h 4756620"/>
                  <a:gd name="connsiteX20" fmla="*/ 298677 w 7153444"/>
                  <a:gd name="connsiteY20" fmla="*/ 1705669 h 4756620"/>
                  <a:gd name="connsiteX21" fmla="*/ 338172 w 7153444"/>
                  <a:gd name="connsiteY21" fmla="*/ 1789594 h 4756620"/>
                  <a:gd name="connsiteX22" fmla="*/ 387540 w 7153444"/>
                  <a:gd name="connsiteY22" fmla="*/ 1868583 h 4756620"/>
                  <a:gd name="connsiteX23" fmla="*/ 399882 w 7153444"/>
                  <a:gd name="connsiteY23" fmla="*/ 1893268 h 4756620"/>
                  <a:gd name="connsiteX24" fmla="*/ 399882 w 7153444"/>
                  <a:gd name="connsiteY24" fmla="*/ 1920420 h 4756620"/>
                  <a:gd name="connsiteX25" fmla="*/ 385072 w 7153444"/>
                  <a:gd name="connsiteY25" fmla="*/ 1945104 h 4756620"/>
                  <a:gd name="connsiteX26" fmla="*/ 303614 w 7153444"/>
                  <a:gd name="connsiteY26" fmla="*/ 2033967 h 4756620"/>
                  <a:gd name="connsiteX27" fmla="*/ 239435 w 7153444"/>
                  <a:gd name="connsiteY27" fmla="*/ 2127766 h 4756620"/>
                  <a:gd name="connsiteX28" fmla="*/ 187599 w 7153444"/>
                  <a:gd name="connsiteY28" fmla="*/ 2228971 h 4756620"/>
                  <a:gd name="connsiteX29" fmla="*/ 148105 w 7153444"/>
                  <a:gd name="connsiteY29" fmla="*/ 2330176 h 4756620"/>
                  <a:gd name="connsiteX30" fmla="*/ 125889 w 7153444"/>
                  <a:gd name="connsiteY30" fmla="*/ 2438786 h 4756620"/>
                  <a:gd name="connsiteX31" fmla="*/ 116015 w 7153444"/>
                  <a:gd name="connsiteY31" fmla="*/ 2547395 h 4756620"/>
                  <a:gd name="connsiteX32" fmla="*/ 118483 w 7153444"/>
                  <a:gd name="connsiteY32" fmla="*/ 2653537 h 4756620"/>
                  <a:gd name="connsiteX33" fmla="*/ 138231 w 7153444"/>
                  <a:gd name="connsiteY33" fmla="*/ 2762147 h 4756620"/>
                  <a:gd name="connsiteX34" fmla="*/ 172788 w 7153444"/>
                  <a:gd name="connsiteY34" fmla="*/ 2868288 h 4756620"/>
                  <a:gd name="connsiteX35" fmla="*/ 222156 w 7153444"/>
                  <a:gd name="connsiteY35" fmla="*/ 2971962 h 4756620"/>
                  <a:gd name="connsiteX36" fmla="*/ 266588 w 7153444"/>
                  <a:gd name="connsiteY36" fmla="*/ 3046014 h 4756620"/>
                  <a:gd name="connsiteX37" fmla="*/ 323361 w 7153444"/>
                  <a:gd name="connsiteY37" fmla="*/ 3115129 h 4756620"/>
                  <a:gd name="connsiteX38" fmla="*/ 385072 w 7153444"/>
                  <a:gd name="connsiteY38" fmla="*/ 3181776 h 4756620"/>
                  <a:gd name="connsiteX39" fmla="*/ 456655 w 7153444"/>
                  <a:gd name="connsiteY39" fmla="*/ 3241018 h 4756620"/>
                  <a:gd name="connsiteX40" fmla="*/ 540581 w 7153444"/>
                  <a:gd name="connsiteY40" fmla="*/ 3295323 h 4756620"/>
                  <a:gd name="connsiteX41" fmla="*/ 631912 w 7153444"/>
                  <a:gd name="connsiteY41" fmla="*/ 3337286 h 4756620"/>
                  <a:gd name="connsiteX42" fmla="*/ 733117 w 7153444"/>
                  <a:gd name="connsiteY42" fmla="*/ 3369375 h 4756620"/>
                  <a:gd name="connsiteX43" fmla="*/ 841727 w 7153444"/>
                  <a:gd name="connsiteY43" fmla="*/ 3391591 h 4756620"/>
                  <a:gd name="connsiteX44" fmla="*/ 957742 w 7153444"/>
                  <a:gd name="connsiteY44" fmla="*/ 3398996 h 4756620"/>
                  <a:gd name="connsiteX45" fmla="*/ 1039199 w 7153444"/>
                  <a:gd name="connsiteY45" fmla="*/ 3396528 h 4756620"/>
                  <a:gd name="connsiteX46" fmla="*/ 1123125 w 7153444"/>
                  <a:gd name="connsiteY46" fmla="*/ 3384186 h 4756620"/>
                  <a:gd name="connsiteX47" fmla="*/ 1207051 w 7153444"/>
                  <a:gd name="connsiteY47" fmla="*/ 3369375 h 4756620"/>
                  <a:gd name="connsiteX48" fmla="*/ 1221861 w 7153444"/>
                  <a:gd name="connsiteY48" fmla="*/ 3366907 h 4756620"/>
                  <a:gd name="connsiteX49" fmla="*/ 1231735 w 7153444"/>
                  <a:gd name="connsiteY49" fmla="*/ 3369375 h 4756620"/>
                  <a:gd name="connsiteX50" fmla="*/ 1241609 w 7153444"/>
                  <a:gd name="connsiteY50" fmla="*/ 3374312 h 4756620"/>
                  <a:gd name="connsiteX51" fmla="*/ 1253951 w 7153444"/>
                  <a:gd name="connsiteY51" fmla="*/ 3379249 h 4756620"/>
                  <a:gd name="connsiteX52" fmla="*/ 1263824 w 7153444"/>
                  <a:gd name="connsiteY52" fmla="*/ 3384186 h 4756620"/>
                  <a:gd name="connsiteX53" fmla="*/ 1268761 w 7153444"/>
                  <a:gd name="connsiteY53" fmla="*/ 3394059 h 4756620"/>
                  <a:gd name="connsiteX54" fmla="*/ 1273698 w 7153444"/>
                  <a:gd name="connsiteY54" fmla="*/ 3406401 h 4756620"/>
                  <a:gd name="connsiteX55" fmla="*/ 1278635 w 7153444"/>
                  <a:gd name="connsiteY55" fmla="*/ 3418743 h 4756620"/>
                  <a:gd name="connsiteX56" fmla="*/ 1300850 w 7153444"/>
                  <a:gd name="connsiteY56" fmla="*/ 3529822 h 4756620"/>
                  <a:gd name="connsiteX57" fmla="*/ 1340345 w 7153444"/>
                  <a:gd name="connsiteY57" fmla="*/ 3635963 h 4756620"/>
                  <a:gd name="connsiteX58" fmla="*/ 1392181 w 7153444"/>
                  <a:gd name="connsiteY58" fmla="*/ 3734699 h 4756620"/>
                  <a:gd name="connsiteX59" fmla="*/ 1451423 w 7153444"/>
                  <a:gd name="connsiteY59" fmla="*/ 3826031 h 4756620"/>
                  <a:gd name="connsiteX60" fmla="*/ 1525475 w 7153444"/>
                  <a:gd name="connsiteY60" fmla="*/ 3905020 h 4756620"/>
                  <a:gd name="connsiteX61" fmla="*/ 1609401 w 7153444"/>
                  <a:gd name="connsiteY61" fmla="*/ 3976603 h 4756620"/>
                  <a:gd name="connsiteX62" fmla="*/ 1629148 w 7153444"/>
                  <a:gd name="connsiteY62" fmla="*/ 4001287 h 4756620"/>
                  <a:gd name="connsiteX63" fmla="*/ 1634085 w 7153444"/>
                  <a:gd name="connsiteY63" fmla="*/ 4030908 h 4756620"/>
                  <a:gd name="connsiteX64" fmla="*/ 1624212 w 7153444"/>
                  <a:gd name="connsiteY64" fmla="*/ 4058061 h 4756620"/>
                  <a:gd name="connsiteX65" fmla="*/ 1352687 w 7153444"/>
                  <a:gd name="connsiteY65" fmla="*/ 4472753 h 4756620"/>
                  <a:gd name="connsiteX66" fmla="*/ 1841432 w 7153444"/>
                  <a:gd name="connsiteY66" fmla="*/ 4129645 h 4756620"/>
                  <a:gd name="connsiteX67" fmla="*/ 1848837 w 7153444"/>
                  <a:gd name="connsiteY67" fmla="*/ 4124708 h 4756620"/>
                  <a:gd name="connsiteX68" fmla="*/ 1861179 w 7153444"/>
                  <a:gd name="connsiteY68" fmla="*/ 4117303 h 4756620"/>
                  <a:gd name="connsiteX69" fmla="*/ 1873521 w 7153444"/>
                  <a:gd name="connsiteY69" fmla="*/ 4117303 h 4756620"/>
                  <a:gd name="connsiteX70" fmla="*/ 1883394 w 7153444"/>
                  <a:gd name="connsiteY70" fmla="*/ 4117303 h 4756620"/>
                  <a:gd name="connsiteX71" fmla="*/ 1890800 w 7153444"/>
                  <a:gd name="connsiteY71" fmla="*/ 4122239 h 4756620"/>
                  <a:gd name="connsiteX72" fmla="*/ 1999409 w 7153444"/>
                  <a:gd name="connsiteY72" fmla="*/ 4149392 h 4756620"/>
                  <a:gd name="connsiteX73" fmla="*/ 2108019 w 7153444"/>
                  <a:gd name="connsiteY73" fmla="*/ 4166671 h 4756620"/>
                  <a:gd name="connsiteX74" fmla="*/ 2214161 w 7153444"/>
                  <a:gd name="connsiteY74" fmla="*/ 4171608 h 4756620"/>
                  <a:gd name="connsiteX75" fmla="*/ 2342518 w 7153444"/>
                  <a:gd name="connsiteY75" fmla="*/ 4164202 h 4756620"/>
                  <a:gd name="connsiteX76" fmla="*/ 2473344 w 7153444"/>
                  <a:gd name="connsiteY76" fmla="*/ 4139518 h 4756620"/>
                  <a:gd name="connsiteX77" fmla="*/ 2594296 w 7153444"/>
                  <a:gd name="connsiteY77" fmla="*/ 4102492 h 4756620"/>
                  <a:gd name="connsiteX78" fmla="*/ 2715248 w 7153444"/>
                  <a:gd name="connsiteY78" fmla="*/ 4050656 h 4756620"/>
                  <a:gd name="connsiteX79" fmla="*/ 2828795 w 7153444"/>
                  <a:gd name="connsiteY79" fmla="*/ 3984009 h 4756620"/>
                  <a:gd name="connsiteX80" fmla="*/ 2932468 w 7153444"/>
                  <a:gd name="connsiteY80" fmla="*/ 3902551 h 4756620"/>
                  <a:gd name="connsiteX81" fmla="*/ 2942341 w 7153444"/>
                  <a:gd name="connsiteY81" fmla="*/ 3895146 h 4756620"/>
                  <a:gd name="connsiteX82" fmla="*/ 2957152 w 7153444"/>
                  <a:gd name="connsiteY82" fmla="*/ 3890209 h 4756620"/>
                  <a:gd name="connsiteX83" fmla="*/ 2971962 w 7153444"/>
                  <a:gd name="connsiteY83" fmla="*/ 3887741 h 4756620"/>
                  <a:gd name="connsiteX84" fmla="*/ 2976899 w 7153444"/>
                  <a:gd name="connsiteY84" fmla="*/ 3887741 h 4756620"/>
                  <a:gd name="connsiteX85" fmla="*/ 2989241 w 7153444"/>
                  <a:gd name="connsiteY85" fmla="*/ 3890209 h 4756620"/>
                  <a:gd name="connsiteX86" fmla="*/ 3001583 w 7153444"/>
                  <a:gd name="connsiteY86" fmla="*/ 3897614 h 4756620"/>
                  <a:gd name="connsiteX87" fmla="*/ 3011457 w 7153444"/>
                  <a:gd name="connsiteY87" fmla="*/ 3905020 h 4756620"/>
                  <a:gd name="connsiteX88" fmla="*/ 3018862 w 7153444"/>
                  <a:gd name="connsiteY88" fmla="*/ 3914893 h 4756620"/>
                  <a:gd name="connsiteX89" fmla="*/ 3085509 w 7153444"/>
                  <a:gd name="connsiteY89" fmla="*/ 3998819 h 4756620"/>
                  <a:gd name="connsiteX90" fmla="*/ 3157093 w 7153444"/>
                  <a:gd name="connsiteY90" fmla="*/ 4070403 h 4756620"/>
                  <a:gd name="connsiteX91" fmla="*/ 3241019 w 7153444"/>
                  <a:gd name="connsiteY91" fmla="*/ 4134581 h 4756620"/>
                  <a:gd name="connsiteX92" fmla="*/ 3327413 w 7153444"/>
                  <a:gd name="connsiteY92" fmla="*/ 4181481 h 4756620"/>
                  <a:gd name="connsiteX93" fmla="*/ 3421212 w 7153444"/>
                  <a:gd name="connsiteY93" fmla="*/ 4220976 h 4756620"/>
                  <a:gd name="connsiteX94" fmla="*/ 3519948 w 7153444"/>
                  <a:gd name="connsiteY94" fmla="*/ 4240723 h 4756620"/>
                  <a:gd name="connsiteX95" fmla="*/ 3621153 w 7153444"/>
                  <a:gd name="connsiteY95" fmla="*/ 4253065 h 4756620"/>
                  <a:gd name="connsiteX96" fmla="*/ 3643369 w 7153444"/>
                  <a:gd name="connsiteY96" fmla="*/ 4253065 h 4756620"/>
                  <a:gd name="connsiteX97" fmla="*/ 3749510 w 7153444"/>
                  <a:gd name="connsiteY97" fmla="*/ 4243191 h 4756620"/>
                  <a:gd name="connsiteX98" fmla="*/ 3855652 w 7153444"/>
                  <a:gd name="connsiteY98" fmla="*/ 4223444 h 4756620"/>
                  <a:gd name="connsiteX99" fmla="*/ 3954388 w 7153444"/>
                  <a:gd name="connsiteY99" fmla="*/ 4186418 h 4756620"/>
                  <a:gd name="connsiteX100" fmla="*/ 4050656 w 7153444"/>
                  <a:gd name="connsiteY100" fmla="*/ 4139518 h 4756620"/>
                  <a:gd name="connsiteX101" fmla="*/ 4141987 w 7153444"/>
                  <a:gd name="connsiteY101" fmla="*/ 4077808 h 4756620"/>
                  <a:gd name="connsiteX102" fmla="*/ 4223445 w 7153444"/>
                  <a:gd name="connsiteY102" fmla="*/ 4003756 h 4756620"/>
                  <a:gd name="connsiteX103" fmla="*/ 4297497 w 7153444"/>
                  <a:gd name="connsiteY103" fmla="*/ 3919830 h 4756620"/>
                  <a:gd name="connsiteX104" fmla="*/ 4307370 w 7153444"/>
                  <a:gd name="connsiteY104" fmla="*/ 3912425 h 4756620"/>
                  <a:gd name="connsiteX105" fmla="*/ 4319712 w 7153444"/>
                  <a:gd name="connsiteY105" fmla="*/ 3902551 h 4756620"/>
                  <a:gd name="connsiteX106" fmla="*/ 4332055 w 7153444"/>
                  <a:gd name="connsiteY106" fmla="*/ 3900083 h 4756620"/>
                  <a:gd name="connsiteX107" fmla="*/ 4341928 w 7153444"/>
                  <a:gd name="connsiteY107" fmla="*/ 3897614 h 4756620"/>
                  <a:gd name="connsiteX108" fmla="*/ 4346865 w 7153444"/>
                  <a:gd name="connsiteY108" fmla="*/ 3897614 h 4756620"/>
                  <a:gd name="connsiteX109" fmla="*/ 4359207 w 7153444"/>
                  <a:gd name="connsiteY109" fmla="*/ 3897614 h 4756620"/>
                  <a:gd name="connsiteX110" fmla="*/ 4369081 w 7153444"/>
                  <a:gd name="connsiteY110" fmla="*/ 3902551 h 4756620"/>
                  <a:gd name="connsiteX111" fmla="*/ 4378954 w 7153444"/>
                  <a:gd name="connsiteY111" fmla="*/ 3909956 h 4756620"/>
                  <a:gd name="connsiteX112" fmla="*/ 4388828 w 7153444"/>
                  <a:gd name="connsiteY112" fmla="*/ 3914893 h 4756620"/>
                  <a:gd name="connsiteX113" fmla="*/ 4445601 w 7153444"/>
                  <a:gd name="connsiteY113" fmla="*/ 3966730 h 4756620"/>
                  <a:gd name="connsiteX114" fmla="*/ 4507311 w 7153444"/>
                  <a:gd name="connsiteY114" fmla="*/ 4011161 h 4756620"/>
                  <a:gd name="connsiteX115" fmla="*/ 4578895 w 7153444"/>
                  <a:gd name="connsiteY115" fmla="*/ 4043250 h 4756620"/>
                  <a:gd name="connsiteX116" fmla="*/ 4657884 w 7153444"/>
                  <a:gd name="connsiteY116" fmla="*/ 4070403 h 4756620"/>
                  <a:gd name="connsiteX117" fmla="*/ 4739342 w 7153444"/>
                  <a:gd name="connsiteY117" fmla="*/ 4085213 h 4756620"/>
                  <a:gd name="connsiteX118" fmla="*/ 4818331 w 7153444"/>
                  <a:gd name="connsiteY118" fmla="*/ 4092619 h 4756620"/>
                  <a:gd name="connsiteX119" fmla="*/ 4884978 w 7153444"/>
                  <a:gd name="connsiteY119" fmla="*/ 4087682 h 4756620"/>
                  <a:gd name="connsiteX120" fmla="*/ 4946688 w 7153444"/>
                  <a:gd name="connsiteY120" fmla="*/ 4077808 h 4756620"/>
                  <a:gd name="connsiteX121" fmla="*/ 4959030 w 7153444"/>
                  <a:gd name="connsiteY121" fmla="*/ 4077808 h 4756620"/>
                  <a:gd name="connsiteX122" fmla="*/ 4986182 w 7153444"/>
                  <a:gd name="connsiteY122" fmla="*/ 4082745 h 4756620"/>
                  <a:gd name="connsiteX123" fmla="*/ 5003461 w 7153444"/>
                  <a:gd name="connsiteY123" fmla="*/ 4097555 h 4756620"/>
                  <a:gd name="connsiteX124" fmla="*/ 5015803 w 7153444"/>
                  <a:gd name="connsiteY124" fmla="*/ 4122239 h 4756620"/>
                  <a:gd name="connsiteX125" fmla="*/ 5015803 w 7153444"/>
                  <a:gd name="connsiteY125" fmla="*/ 4144455 h 4756620"/>
                  <a:gd name="connsiteX126" fmla="*/ 5010866 w 7153444"/>
                  <a:gd name="connsiteY126" fmla="*/ 4166671 h 4756620"/>
                  <a:gd name="connsiteX127" fmla="*/ 4993588 w 7153444"/>
                  <a:gd name="connsiteY127" fmla="*/ 4181481 h 4756620"/>
                  <a:gd name="connsiteX128" fmla="*/ 4971372 w 7153444"/>
                  <a:gd name="connsiteY128" fmla="*/ 4193823 h 4756620"/>
                  <a:gd name="connsiteX129" fmla="*/ 4897320 w 7153444"/>
                  <a:gd name="connsiteY129" fmla="*/ 4206165 h 4756620"/>
                  <a:gd name="connsiteX130" fmla="*/ 4820799 w 7153444"/>
                  <a:gd name="connsiteY130" fmla="*/ 4208634 h 4756620"/>
                  <a:gd name="connsiteX131" fmla="*/ 4717126 w 7153444"/>
                  <a:gd name="connsiteY131" fmla="*/ 4198760 h 4756620"/>
                  <a:gd name="connsiteX132" fmla="*/ 4615921 w 7153444"/>
                  <a:gd name="connsiteY132" fmla="*/ 4179013 h 4756620"/>
                  <a:gd name="connsiteX133" fmla="*/ 4519653 w 7153444"/>
                  <a:gd name="connsiteY133" fmla="*/ 4144455 h 4756620"/>
                  <a:gd name="connsiteX134" fmla="*/ 4430791 w 7153444"/>
                  <a:gd name="connsiteY134" fmla="*/ 4100024 h 4756620"/>
                  <a:gd name="connsiteX135" fmla="*/ 4349333 w 7153444"/>
                  <a:gd name="connsiteY135" fmla="*/ 4040782 h 4756620"/>
                  <a:gd name="connsiteX136" fmla="*/ 4267876 w 7153444"/>
                  <a:gd name="connsiteY136" fmla="*/ 4124708 h 4756620"/>
                  <a:gd name="connsiteX137" fmla="*/ 4176545 w 7153444"/>
                  <a:gd name="connsiteY137" fmla="*/ 4196292 h 4756620"/>
                  <a:gd name="connsiteX138" fmla="*/ 4080277 w 7153444"/>
                  <a:gd name="connsiteY138" fmla="*/ 4255533 h 4756620"/>
                  <a:gd name="connsiteX139" fmla="*/ 3974135 w 7153444"/>
                  <a:gd name="connsiteY139" fmla="*/ 4307370 h 4756620"/>
                  <a:gd name="connsiteX140" fmla="*/ 3867994 w 7153444"/>
                  <a:gd name="connsiteY140" fmla="*/ 4339459 h 4756620"/>
                  <a:gd name="connsiteX141" fmla="*/ 3756916 w 7153444"/>
                  <a:gd name="connsiteY141" fmla="*/ 4361675 h 4756620"/>
                  <a:gd name="connsiteX142" fmla="*/ 3645837 w 7153444"/>
                  <a:gd name="connsiteY142" fmla="*/ 4369080 h 4756620"/>
                  <a:gd name="connsiteX143" fmla="*/ 3618685 w 7153444"/>
                  <a:gd name="connsiteY143" fmla="*/ 4369080 h 4756620"/>
                  <a:gd name="connsiteX144" fmla="*/ 3510075 w 7153444"/>
                  <a:gd name="connsiteY144" fmla="*/ 4356738 h 4756620"/>
                  <a:gd name="connsiteX145" fmla="*/ 3403933 w 7153444"/>
                  <a:gd name="connsiteY145" fmla="*/ 4334522 h 4756620"/>
                  <a:gd name="connsiteX146" fmla="*/ 3300260 w 7153444"/>
                  <a:gd name="connsiteY146" fmla="*/ 4297496 h 4756620"/>
                  <a:gd name="connsiteX147" fmla="*/ 3206461 w 7153444"/>
                  <a:gd name="connsiteY147" fmla="*/ 4250597 h 4756620"/>
                  <a:gd name="connsiteX148" fmla="*/ 3115130 w 7153444"/>
                  <a:gd name="connsiteY148" fmla="*/ 4186418 h 4756620"/>
                  <a:gd name="connsiteX149" fmla="*/ 3033672 w 7153444"/>
                  <a:gd name="connsiteY149" fmla="*/ 4114834 h 4756620"/>
                  <a:gd name="connsiteX150" fmla="*/ 2959620 w 7153444"/>
                  <a:gd name="connsiteY150" fmla="*/ 4030908 h 4756620"/>
                  <a:gd name="connsiteX151" fmla="*/ 2848542 w 7153444"/>
                  <a:gd name="connsiteY151" fmla="*/ 4109897 h 4756620"/>
                  <a:gd name="connsiteX152" fmla="*/ 2730058 w 7153444"/>
                  <a:gd name="connsiteY152" fmla="*/ 4171608 h 4756620"/>
                  <a:gd name="connsiteX153" fmla="*/ 2606638 w 7153444"/>
                  <a:gd name="connsiteY153" fmla="*/ 4223444 h 4756620"/>
                  <a:gd name="connsiteX154" fmla="*/ 2478281 w 7153444"/>
                  <a:gd name="connsiteY154" fmla="*/ 4258002 h 4756620"/>
                  <a:gd name="connsiteX155" fmla="*/ 2347455 w 7153444"/>
                  <a:gd name="connsiteY155" fmla="*/ 4280217 h 4756620"/>
                  <a:gd name="connsiteX156" fmla="*/ 2214161 w 7153444"/>
                  <a:gd name="connsiteY156" fmla="*/ 4290091 h 4756620"/>
                  <a:gd name="connsiteX157" fmla="*/ 2103083 w 7153444"/>
                  <a:gd name="connsiteY157" fmla="*/ 4282686 h 4756620"/>
                  <a:gd name="connsiteX158" fmla="*/ 1992004 w 7153444"/>
                  <a:gd name="connsiteY158" fmla="*/ 4267875 h 4756620"/>
                  <a:gd name="connsiteX159" fmla="*/ 1883394 w 7153444"/>
                  <a:gd name="connsiteY159" fmla="*/ 4240723 h 4756620"/>
                  <a:gd name="connsiteX160" fmla="*/ 1170025 w 7153444"/>
                  <a:gd name="connsiteY160" fmla="*/ 4744278 h 4756620"/>
                  <a:gd name="connsiteX161" fmla="*/ 1157683 w 7153444"/>
                  <a:gd name="connsiteY161" fmla="*/ 4749215 h 4756620"/>
                  <a:gd name="connsiteX162" fmla="*/ 1147809 w 7153444"/>
                  <a:gd name="connsiteY162" fmla="*/ 4756620 h 4756620"/>
                  <a:gd name="connsiteX163" fmla="*/ 1137935 w 7153444"/>
                  <a:gd name="connsiteY163" fmla="*/ 4756620 h 4756620"/>
                  <a:gd name="connsiteX164" fmla="*/ 1123125 w 7153444"/>
                  <a:gd name="connsiteY164" fmla="*/ 4754152 h 4756620"/>
                  <a:gd name="connsiteX165" fmla="*/ 1108315 w 7153444"/>
                  <a:gd name="connsiteY165" fmla="*/ 4749215 h 4756620"/>
                  <a:gd name="connsiteX166" fmla="*/ 1095973 w 7153444"/>
                  <a:gd name="connsiteY166" fmla="*/ 4741810 h 4756620"/>
                  <a:gd name="connsiteX167" fmla="*/ 1081162 w 7153444"/>
                  <a:gd name="connsiteY167" fmla="*/ 4717126 h 4756620"/>
                  <a:gd name="connsiteX168" fmla="*/ 1076226 w 7153444"/>
                  <a:gd name="connsiteY168" fmla="*/ 4689973 h 4756620"/>
                  <a:gd name="connsiteX169" fmla="*/ 1086099 w 7153444"/>
                  <a:gd name="connsiteY169" fmla="*/ 4665289 h 4756620"/>
                  <a:gd name="connsiteX170" fmla="*/ 1495855 w 7153444"/>
                  <a:gd name="connsiteY170" fmla="*/ 4038314 h 4756620"/>
                  <a:gd name="connsiteX171" fmla="*/ 1419334 w 7153444"/>
                  <a:gd name="connsiteY171" fmla="*/ 3966730 h 4756620"/>
                  <a:gd name="connsiteX172" fmla="*/ 1350218 w 7153444"/>
                  <a:gd name="connsiteY172" fmla="*/ 3885272 h 4756620"/>
                  <a:gd name="connsiteX173" fmla="*/ 1288508 w 7153444"/>
                  <a:gd name="connsiteY173" fmla="*/ 3796410 h 4756620"/>
                  <a:gd name="connsiteX174" fmla="*/ 1241609 w 7153444"/>
                  <a:gd name="connsiteY174" fmla="*/ 3702610 h 4756620"/>
                  <a:gd name="connsiteX175" fmla="*/ 1202114 w 7153444"/>
                  <a:gd name="connsiteY175" fmla="*/ 3601405 h 4756620"/>
                  <a:gd name="connsiteX176" fmla="*/ 1172493 w 7153444"/>
                  <a:gd name="connsiteY176" fmla="*/ 3495264 h 4756620"/>
                  <a:gd name="connsiteX177" fmla="*/ 1061415 w 7153444"/>
                  <a:gd name="connsiteY177" fmla="*/ 3510074 h 4756620"/>
                  <a:gd name="connsiteX178" fmla="*/ 955273 w 7153444"/>
                  <a:gd name="connsiteY178" fmla="*/ 3517480 h 4756620"/>
                  <a:gd name="connsiteX179" fmla="*/ 834321 w 7153444"/>
                  <a:gd name="connsiteY179" fmla="*/ 3510074 h 4756620"/>
                  <a:gd name="connsiteX180" fmla="*/ 723243 w 7153444"/>
                  <a:gd name="connsiteY180" fmla="*/ 3490327 h 4756620"/>
                  <a:gd name="connsiteX181" fmla="*/ 619570 w 7153444"/>
                  <a:gd name="connsiteY181" fmla="*/ 3460706 h 4756620"/>
                  <a:gd name="connsiteX182" fmla="*/ 523302 w 7153444"/>
                  <a:gd name="connsiteY182" fmla="*/ 3418743 h 4756620"/>
                  <a:gd name="connsiteX183" fmla="*/ 434439 w 7153444"/>
                  <a:gd name="connsiteY183" fmla="*/ 3366907 h 4756620"/>
                  <a:gd name="connsiteX184" fmla="*/ 355450 w 7153444"/>
                  <a:gd name="connsiteY184" fmla="*/ 3310133 h 4756620"/>
                  <a:gd name="connsiteX185" fmla="*/ 283867 w 7153444"/>
                  <a:gd name="connsiteY185" fmla="*/ 3248423 h 4756620"/>
                  <a:gd name="connsiteX186" fmla="*/ 222156 w 7153444"/>
                  <a:gd name="connsiteY186" fmla="*/ 3174371 h 4756620"/>
                  <a:gd name="connsiteX187" fmla="*/ 162915 w 7153444"/>
                  <a:gd name="connsiteY187" fmla="*/ 3102787 h 4756620"/>
                  <a:gd name="connsiteX188" fmla="*/ 118483 w 7153444"/>
                  <a:gd name="connsiteY188" fmla="*/ 3028735 h 4756620"/>
                  <a:gd name="connsiteX189" fmla="*/ 64178 w 7153444"/>
                  <a:gd name="connsiteY189" fmla="*/ 2917657 h 4756620"/>
                  <a:gd name="connsiteX190" fmla="*/ 29621 w 7153444"/>
                  <a:gd name="connsiteY190" fmla="*/ 2804110 h 4756620"/>
                  <a:gd name="connsiteX191" fmla="*/ 7405 w 7153444"/>
                  <a:gd name="connsiteY191" fmla="*/ 2688095 h 4756620"/>
                  <a:gd name="connsiteX192" fmla="*/ 0 w 7153444"/>
                  <a:gd name="connsiteY192" fmla="*/ 2569611 h 4756620"/>
                  <a:gd name="connsiteX193" fmla="*/ 0 w 7153444"/>
                  <a:gd name="connsiteY193" fmla="*/ 2567143 h 4756620"/>
                  <a:gd name="connsiteX194" fmla="*/ 7405 w 7153444"/>
                  <a:gd name="connsiteY194" fmla="*/ 2448659 h 4756620"/>
                  <a:gd name="connsiteX195" fmla="*/ 29621 w 7153444"/>
                  <a:gd name="connsiteY195" fmla="*/ 2327707 h 4756620"/>
                  <a:gd name="connsiteX196" fmla="*/ 69115 w 7153444"/>
                  <a:gd name="connsiteY196" fmla="*/ 2214160 h 4756620"/>
                  <a:gd name="connsiteX197" fmla="*/ 118483 w 7153444"/>
                  <a:gd name="connsiteY197" fmla="*/ 2103082 h 4756620"/>
                  <a:gd name="connsiteX198" fmla="*/ 187599 w 7153444"/>
                  <a:gd name="connsiteY198" fmla="*/ 1996941 h 4756620"/>
                  <a:gd name="connsiteX199" fmla="*/ 269056 w 7153444"/>
                  <a:gd name="connsiteY199" fmla="*/ 1898204 h 4756620"/>
                  <a:gd name="connsiteX200" fmla="*/ 217220 w 7153444"/>
                  <a:gd name="connsiteY200" fmla="*/ 1809342 h 4756620"/>
                  <a:gd name="connsiteX201" fmla="*/ 180194 w 7153444"/>
                  <a:gd name="connsiteY201" fmla="*/ 1718011 h 4756620"/>
                  <a:gd name="connsiteX202" fmla="*/ 148105 w 7153444"/>
                  <a:gd name="connsiteY202" fmla="*/ 1619274 h 4756620"/>
                  <a:gd name="connsiteX203" fmla="*/ 133294 w 7153444"/>
                  <a:gd name="connsiteY203" fmla="*/ 1518070 h 4756620"/>
                  <a:gd name="connsiteX204" fmla="*/ 130825 w 7153444"/>
                  <a:gd name="connsiteY204" fmla="*/ 1409460 h 4756620"/>
                  <a:gd name="connsiteX205" fmla="*/ 140699 w 7153444"/>
                  <a:gd name="connsiteY205" fmla="*/ 1300850 h 4756620"/>
                  <a:gd name="connsiteX206" fmla="*/ 160446 w 7153444"/>
                  <a:gd name="connsiteY206" fmla="*/ 1194708 h 4756620"/>
                  <a:gd name="connsiteX207" fmla="*/ 195004 w 7153444"/>
                  <a:gd name="connsiteY207" fmla="*/ 1081161 h 4756620"/>
                  <a:gd name="connsiteX208" fmla="*/ 241904 w 7153444"/>
                  <a:gd name="connsiteY208" fmla="*/ 975020 h 4756620"/>
                  <a:gd name="connsiteX209" fmla="*/ 298677 w 7153444"/>
                  <a:gd name="connsiteY209" fmla="*/ 878752 h 4756620"/>
                  <a:gd name="connsiteX210" fmla="*/ 365324 w 7153444"/>
                  <a:gd name="connsiteY210" fmla="*/ 789889 h 4756620"/>
                  <a:gd name="connsiteX211" fmla="*/ 439376 w 7153444"/>
                  <a:gd name="connsiteY211" fmla="*/ 715837 h 4756620"/>
                  <a:gd name="connsiteX212" fmla="*/ 523302 w 7153444"/>
                  <a:gd name="connsiteY212" fmla="*/ 649190 h 4756620"/>
                  <a:gd name="connsiteX213" fmla="*/ 609696 w 7153444"/>
                  <a:gd name="connsiteY213" fmla="*/ 602290 h 4756620"/>
                  <a:gd name="connsiteX214" fmla="*/ 3510075 w 7153444"/>
                  <a:gd name="connsiteY214" fmla="*/ 0 h 4756620"/>
                  <a:gd name="connsiteX215" fmla="*/ 3534760 w 7153444"/>
                  <a:gd name="connsiteY215" fmla="*/ 0 h 4756620"/>
                  <a:gd name="connsiteX216" fmla="*/ 3643369 w 7153444"/>
                  <a:gd name="connsiteY216" fmla="*/ 7405 h 4756620"/>
                  <a:gd name="connsiteX217" fmla="*/ 3749511 w 7153444"/>
                  <a:gd name="connsiteY217" fmla="*/ 32089 h 4756620"/>
                  <a:gd name="connsiteX218" fmla="*/ 3853184 w 7153444"/>
                  <a:gd name="connsiteY218" fmla="*/ 71584 h 4756620"/>
                  <a:gd name="connsiteX219" fmla="*/ 3946984 w 7153444"/>
                  <a:gd name="connsiteY219" fmla="*/ 118484 h 4756620"/>
                  <a:gd name="connsiteX220" fmla="*/ 4038315 w 7153444"/>
                  <a:gd name="connsiteY220" fmla="*/ 182662 h 4756620"/>
                  <a:gd name="connsiteX221" fmla="*/ 4119772 w 7153444"/>
                  <a:gd name="connsiteY221" fmla="*/ 254246 h 4756620"/>
                  <a:gd name="connsiteX222" fmla="*/ 4193824 w 7153444"/>
                  <a:gd name="connsiteY222" fmla="*/ 338172 h 4756620"/>
                  <a:gd name="connsiteX223" fmla="*/ 4304902 w 7153444"/>
                  <a:gd name="connsiteY223" fmla="*/ 259183 h 4756620"/>
                  <a:gd name="connsiteX224" fmla="*/ 4423386 w 7153444"/>
                  <a:gd name="connsiteY224" fmla="*/ 197473 h 4756620"/>
                  <a:gd name="connsiteX225" fmla="*/ 4546806 w 7153444"/>
                  <a:gd name="connsiteY225" fmla="*/ 145636 h 4756620"/>
                  <a:gd name="connsiteX226" fmla="*/ 4675164 w 7153444"/>
                  <a:gd name="connsiteY226" fmla="*/ 111078 h 4756620"/>
                  <a:gd name="connsiteX227" fmla="*/ 4805989 w 7153444"/>
                  <a:gd name="connsiteY227" fmla="*/ 88863 h 4756620"/>
                  <a:gd name="connsiteX228" fmla="*/ 4941751 w 7153444"/>
                  <a:gd name="connsiteY228" fmla="*/ 83926 h 4756620"/>
                  <a:gd name="connsiteX229" fmla="*/ 5077514 w 7153444"/>
                  <a:gd name="connsiteY229" fmla="*/ 88863 h 4756620"/>
                  <a:gd name="connsiteX230" fmla="*/ 5210808 w 7153444"/>
                  <a:gd name="connsiteY230" fmla="*/ 113547 h 4756620"/>
                  <a:gd name="connsiteX231" fmla="*/ 5344102 w 7153444"/>
                  <a:gd name="connsiteY231" fmla="*/ 153041 h 4756620"/>
                  <a:gd name="connsiteX232" fmla="*/ 5462585 w 7153444"/>
                  <a:gd name="connsiteY232" fmla="*/ 202409 h 4756620"/>
                  <a:gd name="connsiteX233" fmla="*/ 5573664 w 7153444"/>
                  <a:gd name="connsiteY233" fmla="*/ 266588 h 4756620"/>
                  <a:gd name="connsiteX234" fmla="*/ 5672400 w 7153444"/>
                  <a:gd name="connsiteY234" fmla="*/ 343109 h 4756620"/>
                  <a:gd name="connsiteX235" fmla="*/ 5758794 w 7153444"/>
                  <a:gd name="connsiteY235" fmla="*/ 429503 h 4756620"/>
                  <a:gd name="connsiteX236" fmla="*/ 5832846 w 7153444"/>
                  <a:gd name="connsiteY236" fmla="*/ 525771 h 4756620"/>
                  <a:gd name="connsiteX237" fmla="*/ 5897025 w 7153444"/>
                  <a:gd name="connsiteY237" fmla="*/ 634381 h 4756620"/>
                  <a:gd name="connsiteX238" fmla="*/ 5943925 w 7153444"/>
                  <a:gd name="connsiteY238" fmla="*/ 747928 h 4756620"/>
                  <a:gd name="connsiteX239" fmla="*/ 5980951 w 7153444"/>
                  <a:gd name="connsiteY239" fmla="*/ 873816 h 4756620"/>
                  <a:gd name="connsiteX240" fmla="*/ 6092029 w 7153444"/>
                  <a:gd name="connsiteY240" fmla="*/ 856538 h 4756620"/>
                  <a:gd name="connsiteX241" fmla="*/ 6195702 w 7153444"/>
                  <a:gd name="connsiteY241" fmla="*/ 851601 h 4756620"/>
                  <a:gd name="connsiteX242" fmla="*/ 6316654 w 7153444"/>
                  <a:gd name="connsiteY242" fmla="*/ 859006 h 4756620"/>
                  <a:gd name="connsiteX243" fmla="*/ 6430201 w 7153444"/>
                  <a:gd name="connsiteY243" fmla="*/ 878753 h 4756620"/>
                  <a:gd name="connsiteX244" fmla="*/ 6533874 w 7153444"/>
                  <a:gd name="connsiteY244" fmla="*/ 908374 h 4756620"/>
                  <a:gd name="connsiteX245" fmla="*/ 6630142 w 7153444"/>
                  <a:gd name="connsiteY245" fmla="*/ 950337 h 4756620"/>
                  <a:gd name="connsiteX246" fmla="*/ 6719004 w 7153444"/>
                  <a:gd name="connsiteY246" fmla="*/ 1002174 h 4756620"/>
                  <a:gd name="connsiteX247" fmla="*/ 6797994 w 7153444"/>
                  <a:gd name="connsiteY247" fmla="*/ 1058947 h 4756620"/>
                  <a:gd name="connsiteX248" fmla="*/ 6869577 w 7153444"/>
                  <a:gd name="connsiteY248" fmla="*/ 1125594 h 4756620"/>
                  <a:gd name="connsiteX249" fmla="*/ 6936224 w 7153444"/>
                  <a:gd name="connsiteY249" fmla="*/ 1194709 h 4756620"/>
                  <a:gd name="connsiteX250" fmla="*/ 6990529 w 7153444"/>
                  <a:gd name="connsiteY250" fmla="*/ 1266293 h 4756620"/>
                  <a:gd name="connsiteX251" fmla="*/ 7034960 w 7153444"/>
                  <a:gd name="connsiteY251" fmla="*/ 1340345 h 4756620"/>
                  <a:gd name="connsiteX252" fmla="*/ 7089266 w 7153444"/>
                  <a:gd name="connsiteY252" fmla="*/ 1453892 h 4756620"/>
                  <a:gd name="connsiteX253" fmla="*/ 7123823 w 7153444"/>
                  <a:gd name="connsiteY253" fmla="*/ 1569907 h 4756620"/>
                  <a:gd name="connsiteX254" fmla="*/ 7148507 w 7153444"/>
                  <a:gd name="connsiteY254" fmla="*/ 1688391 h 4756620"/>
                  <a:gd name="connsiteX255" fmla="*/ 7153444 w 7153444"/>
                  <a:gd name="connsiteY255" fmla="*/ 1806874 h 4756620"/>
                  <a:gd name="connsiteX256" fmla="*/ 7146039 w 7153444"/>
                  <a:gd name="connsiteY256" fmla="*/ 1927826 h 4756620"/>
                  <a:gd name="connsiteX257" fmla="*/ 7121354 w 7153444"/>
                  <a:gd name="connsiteY257" fmla="*/ 2043842 h 4756620"/>
                  <a:gd name="connsiteX258" fmla="*/ 7084328 w 7153444"/>
                  <a:gd name="connsiteY258" fmla="*/ 2157388 h 4756620"/>
                  <a:gd name="connsiteX259" fmla="*/ 7030024 w 7153444"/>
                  <a:gd name="connsiteY259" fmla="*/ 2268467 h 4756620"/>
                  <a:gd name="connsiteX260" fmla="*/ 6965845 w 7153444"/>
                  <a:gd name="connsiteY260" fmla="*/ 2372140 h 4756620"/>
                  <a:gd name="connsiteX261" fmla="*/ 6884388 w 7153444"/>
                  <a:gd name="connsiteY261" fmla="*/ 2468408 h 4756620"/>
                  <a:gd name="connsiteX262" fmla="*/ 6936224 w 7153444"/>
                  <a:gd name="connsiteY262" fmla="*/ 2559739 h 4756620"/>
                  <a:gd name="connsiteX263" fmla="*/ 6973250 w 7153444"/>
                  <a:gd name="connsiteY263" fmla="*/ 2651070 h 4756620"/>
                  <a:gd name="connsiteX264" fmla="*/ 7005340 w 7153444"/>
                  <a:gd name="connsiteY264" fmla="*/ 2749806 h 4756620"/>
                  <a:gd name="connsiteX265" fmla="*/ 7020150 w 7153444"/>
                  <a:gd name="connsiteY265" fmla="*/ 2855948 h 4756620"/>
                  <a:gd name="connsiteX266" fmla="*/ 7022618 w 7153444"/>
                  <a:gd name="connsiteY266" fmla="*/ 2959621 h 4756620"/>
                  <a:gd name="connsiteX267" fmla="*/ 7012745 w 7153444"/>
                  <a:gd name="connsiteY267" fmla="*/ 3068231 h 4756620"/>
                  <a:gd name="connsiteX268" fmla="*/ 6992998 w 7153444"/>
                  <a:gd name="connsiteY268" fmla="*/ 3174372 h 4756620"/>
                  <a:gd name="connsiteX269" fmla="*/ 6958440 w 7153444"/>
                  <a:gd name="connsiteY269" fmla="*/ 3290387 h 4756620"/>
                  <a:gd name="connsiteX270" fmla="*/ 6911540 w 7153444"/>
                  <a:gd name="connsiteY270" fmla="*/ 3394060 h 4756620"/>
                  <a:gd name="connsiteX271" fmla="*/ 6854767 w 7153444"/>
                  <a:gd name="connsiteY271" fmla="*/ 3492797 h 4756620"/>
                  <a:gd name="connsiteX272" fmla="*/ 6788120 w 7153444"/>
                  <a:gd name="connsiteY272" fmla="*/ 3579191 h 4756620"/>
                  <a:gd name="connsiteX273" fmla="*/ 6714068 w 7153444"/>
                  <a:gd name="connsiteY273" fmla="*/ 3655712 h 4756620"/>
                  <a:gd name="connsiteX274" fmla="*/ 6632610 w 7153444"/>
                  <a:gd name="connsiteY274" fmla="*/ 3719890 h 4756620"/>
                  <a:gd name="connsiteX275" fmla="*/ 6543748 w 7153444"/>
                  <a:gd name="connsiteY275" fmla="*/ 3769258 h 4756620"/>
                  <a:gd name="connsiteX276" fmla="*/ 6531406 w 7153444"/>
                  <a:gd name="connsiteY276" fmla="*/ 3774195 h 4756620"/>
                  <a:gd name="connsiteX277" fmla="*/ 6519064 w 7153444"/>
                  <a:gd name="connsiteY277" fmla="*/ 3774195 h 4756620"/>
                  <a:gd name="connsiteX278" fmla="*/ 6494380 w 7153444"/>
                  <a:gd name="connsiteY278" fmla="*/ 3771727 h 4756620"/>
                  <a:gd name="connsiteX279" fmla="*/ 6477100 w 7153444"/>
                  <a:gd name="connsiteY279" fmla="*/ 3759385 h 4756620"/>
                  <a:gd name="connsiteX280" fmla="*/ 6464758 w 7153444"/>
                  <a:gd name="connsiteY280" fmla="*/ 3742106 h 4756620"/>
                  <a:gd name="connsiteX281" fmla="*/ 6459822 w 7153444"/>
                  <a:gd name="connsiteY281" fmla="*/ 3717422 h 4756620"/>
                  <a:gd name="connsiteX282" fmla="*/ 6462290 w 7153444"/>
                  <a:gd name="connsiteY282" fmla="*/ 3695206 h 4756620"/>
                  <a:gd name="connsiteX283" fmla="*/ 6474632 w 7153444"/>
                  <a:gd name="connsiteY283" fmla="*/ 3675459 h 4756620"/>
                  <a:gd name="connsiteX284" fmla="*/ 6491911 w 7153444"/>
                  <a:gd name="connsiteY284" fmla="*/ 3663117 h 4756620"/>
                  <a:gd name="connsiteX285" fmla="*/ 6568432 w 7153444"/>
                  <a:gd name="connsiteY285" fmla="*/ 3618685 h 4756620"/>
                  <a:gd name="connsiteX286" fmla="*/ 6640016 w 7153444"/>
                  <a:gd name="connsiteY286" fmla="*/ 3564380 h 4756620"/>
                  <a:gd name="connsiteX287" fmla="*/ 6701726 w 7153444"/>
                  <a:gd name="connsiteY287" fmla="*/ 3497733 h 4756620"/>
                  <a:gd name="connsiteX288" fmla="*/ 6758499 w 7153444"/>
                  <a:gd name="connsiteY288" fmla="*/ 3423681 h 4756620"/>
                  <a:gd name="connsiteX289" fmla="*/ 6810336 w 7153444"/>
                  <a:gd name="connsiteY289" fmla="*/ 3337287 h 4756620"/>
                  <a:gd name="connsiteX290" fmla="*/ 6849830 w 7153444"/>
                  <a:gd name="connsiteY290" fmla="*/ 3248424 h 4756620"/>
                  <a:gd name="connsiteX291" fmla="*/ 6879451 w 7153444"/>
                  <a:gd name="connsiteY291" fmla="*/ 3149688 h 4756620"/>
                  <a:gd name="connsiteX292" fmla="*/ 6899198 w 7153444"/>
                  <a:gd name="connsiteY292" fmla="*/ 3046015 h 4756620"/>
                  <a:gd name="connsiteX293" fmla="*/ 6906604 w 7153444"/>
                  <a:gd name="connsiteY293" fmla="*/ 2944810 h 4756620"/>
                  <a:gd name="connsiteX294" fmla="*/ 6899198 w 7153444"/>
                  <a:gd name="connsiteY294" fmla="*/ 2848542 h 4756620"/>
                  <a:gd name="connsiteX295" fmla="*/ 6884388 w 7153444"/>
                  <a:gd name="connsiteY295" fmla="*/ 2752274 h 4756620"/>
                  <a:gd name="connsiteX296" fmla="*/ 6854767 w 7153444"/>
                  <a:gd name="connsiteY296" fmla="*/ 2663412 h 4756620"/>
                  <a:gd name="connsiteX297" fmla="*/ 6815272 w 7153444"/>
                  <a:gd name="connsiteY297" fmla="*/ 2577018 h 4756620"/>
                  <a:gd name="connsiteX298" fmla="*/ 6760968 w 7153444"/>
                  <a:gd name="connsiteY298" fmla="*/ 2498028 h 4756620"/>
                  <a:gd name="connsiteX299" fmla="*/ 6753562 w 7153444"/>
                  <a:gd name="connsiteY299" fmla="*/ 2475813 h 4756620"/>
                  <a:gd name="connsiteX300" fmla="*/ 6753562 w 7153444"/>
                  <a:gd name="connsiteY300" fmla="*/ 2448660 h 4756620"/>
                  <a:gd name="connsiteX301" fmla="*/ 6768372 w 7153444"/>
                  <a:gd name="connsiteY301" fmla="*/ 2421508 h 4756620"/>
                  <a:gd name="connsiteX302" fmla="*/ 6849830 w 7153444"/>
                  <a:gd name="connsiteY302" fmla="*/ 2335114 h 4756620"/>
                  <a:gd name="connsiteX303" fmla="*/ 6914008 w 7153444"/>
                  <a:gd name="connsiteY303" fmla="*/ 2241314 h 4756620"/>
                  <a:gd name="connsiteX304" fmla="*/ 6965845 w 7153444"/>
                  <a:gd name="connsiteY304" fmla="*/ 2142578 h 4756620"/>
                  <a:gd name="connsiteX305" fmla="*/ 7005340 w 7153444"/>
                  <a:gd name="connsiteY305" fmla="*/ 2038905 h 4756620"/>
                  <a:gd name="connsiteX306" fmla="*/ 7027555 w 7153444"/>
                  <a:gd name="connsiteY306" fmla="*/ 1932763 h 4756620"/>
                  <a:gd name="connsiteX307" fmla="*/ 7037429 w 7153444"/>
                  <a:gd name="connsiteY307" fmla="*/ 1826622 h 4756620"/>
                  <a:gd name="connsiteX308" fmla="*/ 7034960 w 7153444"/>
                  <a:gd name="connsiteY308" fmla="*/ 1718012 h 4756620"/>
                  <a:gd name="connsiteX309" fmla="*/ 7015213 w 7153444"/>
                  <a:gd name="connsiteY309" fmla="*/ 1606933 h 4756620"/>
                  <a:gd name="connsiteX310" fmla="*/ 6980656 w 7153444"/>
                  <a:gd name="connsiteY310" fmla="*/ 1503260 h 4756620"/>
                  <a:gd name="connsiteX311" fmla="*/ 6931288 w 7153444"/>
                  <a:gd name="connsiteY311" fmla="*/ 1397119 h 4756620"/>
                  <a:gd name="connsiteX312" fmla="*/ 6886856 w 7153444"/>
                  <a:gd name="connsiteY312" fmla="*/ 1325535 h 4756620"/>
                  <a:gd name="connsiteX313" fmla="*/ 6832551 w 7153444"/>
                  <a:gd name="connsiteY313" fmla="*/ 1253951 h 4756620"/>
                  <a:gd name="connsiteX314" fmla="*/ 6768372 w 7153444"/>
                  <a:gd name="connsiteY314" fmla="*/ 1187304 h 4756620"/>
                  <a:gd name="connsiteX315" fmla="*/ 6696788 w 7153444"/>
                  <a:gd name="connsiteY315" fmla="*/ 1128062 h 4756620"/>
                  <a:gd name="connsiteX316" fmla="*/ 6612863 w 7153444"/>
                  <a:gd name="connsiteY316" fmla="*/ 1073757 h 4756620"/>
                  <a:gd name="connsiteX317" fmla="*/ 6521532 w 7153444"/>
                  <a:gd name="connsiteY317" fmla="*/ 1031794 h 4756620"/>
                  <a:gd name="connsiteX318" fmla="*/ 6420327 w 7153444"/>
                  <a:gd name="connsiteY318" fmla="*/ 999705 h 4756620"/>
                  <a:gd name="connsiteX319" fmla="*/ 6311717 w 7153444"/>
                  <a:gd name="connsiteY319" fmla="*/ 977490 h 4756620"/>
                  <a:gd name="connsiteX320" fmla="*/ 6193234 w 7153444"/>
                  <a:gd name="connsiteY320" fmla="*/ 970084 h 4756620"/>
                  <a:gd name="connsiteX321" fmla="*/ 6114245 w 7153444"/>
                  <a:gd name="connsiteY321" fmla="*/ 972553 h 4756620"/>
                  <a:gd name="connsiteX322" fmla="*/ 6030319 w 7153444"/>
                  <a:gd name="connsiteY322" fmla="*/ 982426 h 4756620"/>
                  <a:gd name="connsiteX323" fmla="*/ 5946393 w 7153444"/>
                  <a:gd name="connsiteY323" fmla="*/ 999705 h 4756620"/>
                  <a:gd name="connsiteX324" fmla="*/ 5931583 w 7153444"/>
                  <a:gd name="connsiteY324" fmla="*/ 1002174 h 4756620"/>
                  <a:gd name="connsiteX325" fmla="*/ 5921709 w 7153444"/>
                  <a:gd name="connsiteY325" fmla="*/ 999705 h 4756620"/>
                  <a:gd name="connsiteX326" fmla="*/ 5911835 w 7153444"/>
                  <a:gd name="connsiteY326" fmla="*/ 997237 h 4756620"/>
                  <a:gd name="connsiteX327" fmla="*/ 5899493 w 7153444"/>
                  <a:gd name="connsiteY327" fmla="*/ 989832 h 4756620"/>
                  <a:gd name="connsiteX328" fmla="*/ 5889620 w 7153444"/>
                  <a:gd name="connsiteY328" fmla="*/ 984895 h 4756620"/>
                  <a:gd name="connsiteX329" fmla="*/ 5884683 w 7153444"/>
                  <a:gd name="connsiteY329" fmla="*/ 972553 h 4756620"/>
                  <a:gd name="connsiteX330" fmla="*/ 5879746 w 7153444"/>
                  <a:gd name="connsiteY330" fmla="*/ 962679 h 4756620"/>
                  <a:gd name="connsiteX331" fmla="*/ 5874809 w 7153444"/>
                  <a:gd name="connsiteY331" fmla="*/ 950337 h 4756620"/>
                  <a:gd name="connsiteX332" fmla="*/ 5847657 w 7153444"/>
                  <a:gd name="connsiteY332" fmla="*/ 831853 h 4756620"/>
                  <a:gd name="connsiteX333" fmla="*/ 5805694 w 7153444"/>
                  <a:gd name="connsiteY333" fmla="*/ 720775 h 4756620"/>
                  <a:gd name="connsiteX334" fmla="*/ 5753857 w 7153444"/>
                  <a:gd name="connsiteY334" fmla="*/ 619570 h 4756620"/>
                  <a:gd name="connsiteX335" fmla="*/ 5687210 w 7153444"/>
                  <a:gd name="connsiteY335" fmla="*/ 525771 h 4756620"/>
                  <a:gd name="connsiteX336" fmla="*/ 5605753 w 7153444"/>
                  <a:gd name="connsiteY336" fmla="*/ 441845 h 4756620"/>
                  <a:gd name="connsiteX337" fmla="*/ 5516890 w 7153444"/>
                  <a:gd name="connsiteY337" fmla="*/ 370261 h 4756620"/>
                  <a:gd name="connsiteX338" fmla="*/ 5415686 w 7153444"/>
                  <a:gd name="connsiteY338" fmla="*/ 311020 h 4756620"/>
                  <a:gd name="connsiteX339" fmla="*/ 5302139 w 7153444"/>
                  <a:gd name="connsiteY339" fmla="*/ 259183 h 4756620"/>
                  <a:gd name="connsiteX340" fmla="*/ 5183655 w 7153444"/>
                  <a:gd name="connsiteY340" fmla="*/ 227094 h 4756620"/>
                  <a:gd name="connsiteX341" fmla="*/ 5065172 w 7153444"/>
                  <a:gd name="connsiteY341" fmla="*/ 204878 h 4756620"/>
                  <a:gd name="connsiteX342" fmla="*/ 4941751 w 7153444"/>
                  <a:gd name="connsiteY342" fmla="*/ 199941 h 4756620"/>
                  <a:gd name="connsiteX343" fmla="*/ 4810926 w 7153444"/>
                  <a:gd name="connsiteY343" fmla="*/ 204878 h 4756620"/>
                  <a:gd name="connsiteX344" fmla="*/ 4685037 w 7153444"/>
                  <a:gd name="connsiteY344" fmla="*/ 229562 h 4756620"/>
                  <a:gd name="connsiteX345" fmla="*/ 4559148 w 7153444"/>
                  <a:gd name="connsiteY345" fmla="*/ 266588 h 4756620"/>
                  <a:gd name="connsiteX346" fmla="*/ 4438196 w 7153444"/>
                  <a:gd name="connsiteY346" fmla="*/ 320893 h 4756620"/>
                  <a:gd name="connsiteX347" fmla="*/ 4324650 w 7153444"/>
                  <a:gd name="connsiteY347" fmla="*/ 385072 h 4756620"/>
                  <a:gd name="connsiteX348" fmla="*/ 4220977 w 7153444"/>
                  <a:gd name="connsiteY348" fmla="*/ 466529 h 4756620"/>
                  <a:gd name="connsiteX349" fmla="*/ 4211103 w 7153444"/>
                  <a:gd name="connsiteY349" fmla="*/ 471466 h 4756620"/>
                  <a:gd name="connsiteX350" fmla="*/ 4196293 w 7153444"/>
                  <a:gd name="connsiteY350" fmla="*/ 478871 h 4756620"/>
                  <a:gd name="connsiteX351" fmla="*/ 4183951 w 7153444"/>
                  <a:gd name="connsiteY351" fmla="*/ 481340 h 4756620"/>
                  <a:gd name="connsiteX352" fmla="*/ 4176545 w 7153444"/>
                  <a:gd name="connsiteY352" fmla="*/ 478871 h 4756620"/>
                  <a:gd name="connsiteX353" fmla="*/ 4164203 w 7153444"/>
                  <a:gd name="connsiteY353" fmla="*/ 478871 h 4756620"/>
                  <a:gd name="connsiteX354" fmla="*/ 4151861 w 7153444"/>
                  <a:gd name="connsiteY354" fmla="*/ 471466 h 4756620"/>
                  <a:gd name="connsiteX355" fmla="*/ 4141988 w 7153444"/>
                  <a:gd name="connsiteY355" fmla="*/ 464061 h 4756620"/>
                  <a:gd name="connsiteX356" fmla="*/ 4134582 w 7153444"/>
                  <a:gd name="connsiteY356" fmla="*/ 454187 h 4756620"/>
                  <a:gd name="connsiteX357" fmla="*/ 4067935 w 7153444"/>
                  <a:gd name="connsiteY357" fmla="*/ 370261 h 4756620"/>
                  <a:gd name="connsiteX358" fmla="*/ 3996352 w 7153444"/>
                  <a:gd name="connsiteY358" fmla="*/ 296209 h 4756620"/>
                  <a:gd name="connsiteX359" fmla="*/ 3912426 w 7153444"/>
                  <a:gd name="connsiteY359" fmla="*/ 236967 h 4756620"/>
                  <a:gd name="connsiteX360" fmla="*/ 3826032 w 7153444"/>
                  <a:gd name="connsiteY360" fmla="*/ 185131 h 4756620"/>
                  <a:gd name="connsiteX361" fmla="*/ 3732232 w 7153444"/>
                  <a:gd name="connsiteY361" fmla="*/ 148105 h 4756620"/>
                  <a:gd name="connsiteX362" fmla="*/ 3633496 w 7153444"/>
                  <a:gd name="connsiteY362" fmla="*/ 125889 h 4756620"/>
                  <a:gd name="connsiteX363" fmla="*/ 3532291 w 7153444"/>
                  <a:gd name="connsiteY363" fmla="*/ 116015 h 4756620"/>
                  <a:gd name="connsiteX364" fmla="*/ 3507607 w 7153444"/>
                  <a:gd name="connsiteY364" fmla="*/ 116015 h 4756620"/>
                  <a:gd name="connsiteX365" fmla="*/ 3403934 w 7153444"/>
                  <a:gd name="connsiteY365" fmla="*/ 125889 h 4756620"/>
                  <a:gd name="connsiteX366" fmla="*/ 3297792 w 7153444"/>
                  <a:gd name="connsiteY366" fmla="*/ 145636 h 4756620"/>
                  <a:gd name="connsiteX367" fmla="*/ 3196588 w 7153444"/>
                  <a:gd name="connsiteY367" fmla="*/ 182662 h 4756620"/>
                  <a:gd name="connsiteX368" fmla="*/ 3100320 w 7153444"/>
                  <a:gd name="connsiteY368" fmla="*/ 229562 h 4756620"/>
                  <a:gd name="connsiteX369" fmla="*/ 3011457 w 7153444"/>
                  <a:gd name="connsiteY369" fmla="*/ 293741 h 4756620"/>
                  <a:gd name="connsiteX370" fmla="*/ 2930000 w 7153444"/>
                  <a:gd name="connsiteY370" fmla="*/ 365324 h 4756620"/>
                  <a:gd name="connsiteX371" fmla="*/ 2855948 w 7153444"/>
                  <a:gd name="connsiteY371" fmla="*/ 449250 h 4756620"/>
                  <a:gd name="connsiteX372" fmla="*/ 2846074 w 7153444"/>
                  <a:gd name="connsiteY372" fmla="*/ 456656 h 4756620"/>
                  <a:gd name="connsiteX373" fmla="*/ 2833732 w 7153444"/>
                  <a:gd name="connsiteY373" fmla="*/ 466529 h 4756620"/>
                  <a:gd name="connsiteX374" fmla="*/ 2821390 w 7153444"/>
                  <a:gd name="connsiteY374" fmla="*/ 468998 h 4756620"/>
                  <a:gd name="connsiteX375" fmla="*/ 2811516 w 7153444"/>
                  <a:gd name="connsiteY375" fmla="*/ 471466 h 4756620"/>
                  <a:gd name="connsiteX376" fmla="*/ 2806580 w 7153444"/>
                  <a:gd name="connsiteY376" fmla="*/ 471466 h 4756620"/>
                  <a:gd name="connsiteX377" fmla="*/ 2794237 w 7153444"/>
                  <a:gd name="connsiteY377" fmla="*/ 468998 h 4756620"/>
                  <a:gd name="connsiteX378" fmla="*/ 2784364 w 7153444"/>
                  <a:gd name="connsiteY378" fmla="*/ 466529 h 4756620"/>
                  <a:gd name="connsiteX379" fmla="*/ 2774490 w 7153444"/>
                  <a:gd name="connsiteY379" fmla="*/ 461592 h 4756620"/>
                  <a:gd name="connsiteX380" fmla="*/ 2764617 w 7153444"/>
                  <a:gd name="connsiteY380" fmla="*/ 451719 h 4756620"/>
                  <a:gd name="connsiteX381" fmla="*/ 2707843 w 7153444"/>
                  <a:gd name="connsiteY381" fmla="*/ 399882 h 4756620"/>
                  <a:gd name="connsiteX382" fmla="*/ 2646133 w 7153444"/>
                  <a:gd name="connsiteY382" fmla="*/ 357919 h 4756620"/>
                  <a:gd name="connsiteX383" fmla="*/ 2574549 w 7153444"/>
                  <a:gd name="connsiteY383" fmla="*/ 325830 h 4756620"/>
                  <a:gd name="connsiteX384" fmla="*/ 2495560 w 7153444"/>
                  <a:gd name="connsiteY384" fmla="*/ 298677 h 4756620"/>
                  <a:gd name="connsiteX385" fmla="*/ 2414103 w 7153444"/>
                  <a:gd name="connsiteY385" fmla="*/ 283867 h 4756620"/>
                  <a:gd name="connsiteX386" fmla="*/ 2335114 w 7153444"/>
                  <a:gd name="connsiteY386" fmla="*/ 278930 h 4756620"/>
                  <a:gd name="connsiteX387" fmla="*/ 2268467 w 7153444"/>
                  <a:gd name="connsiteY387" fmla="*/ 281399 h 4756620"/>
                  <a:gd name="connsiteX388" fmla="*/ 2209225 w 7153444"/>
                  <a:gd name="connsiteY388" fmla="*/ 293741 h 4756620"/>
                  <a:gd name="connsiteX389" fmla="*/ 2194415 w 7153444"/>
                  <a:gd name="connsiteY389" fmla="*/ 293741 h 4756620"/>
                  <a:gd name="connsiteX390" fmla="*/ 2169731 w 7153444"/>
                  <a:gd name="connsiteY390" fmla="*/ 286335 h 4756620"/>
                  <a:gd name="connsiteX391" fmla="*/ 2149983 w 7153444"/>
                  <a:gd name="connsiteY391" fmla="*/ 271525 h 4756620"/>
                  <a:gd name="connsiteX392" fmla="*/ 2137641 w 7153444"/>
                  <a:gd name="connsiteY392" fmla="*/ 244372 h 4756620"/>
                  <a:gd name="connsiteX393" fmla="*/ 2140110 w 7153444"/>
                  <a:gd name="connsiteY393" fmla="*/ 214752 h 4756620"/>
                  <a:gd name="connsiteX394" fmla="*/ 2154920 w 7153444"/>
                  <a:gd name="connsiteY394" fmla="*/ 190067 h 4756620"/>
                  <a:gd name="connsiteX395" fmla="*/ 2182073 w 7153444"/>
                  <a:gd name="connsiteY395" fmla="*/ 175257 h 4756620"/>
                  <a:gd name="connsiteX396" fmla="*/ 2256125 w 7153444"/>
                  <a:gd name="connsiteY396" fmla="*/ 162915 h 4756620"/>
                  <a:gd name="connsiteX397" fmla="*/ 2332645 w 7153444"/>
                  <a:gd name="connsiteY397" fmla="*/ 160447 h 4756620"/>
                  <a:gd name="connsiteX398" fmla="*/ 2433850 w 7153444"/>
                  <a:gd name="connsiteY398" fmla="*/ 170320 h 4756620"/>
                  <a:gd name="connsiteX399" fmla="*/ 2537523 w 7153444"/>
                  <a:gd name="connsiteY399" fmla="*/ 190067 h 4756620"/>
                  <a:gd name="connsiteX400" fmla="*/ 2633791 w 7153444"/>
                  <a:gd name="connsiteY400" fmla="*/ 224625 h 4756620"/>
                  <a:gd name="connsiteX401" fmla="*/ 2722654 w 7153444"/>
                  <a:gd name="connsiteY401" fmla="*/ 269057 h 4756620"/>
                  <a:gd name="connsiteX402" fmla="*/ 2804111 w 7153444"/>
                  <a:gd name="connsiteY402" fmla="*/ 328298 h 4756620"/>
                  <a:gd name="connsiteX403" fmla="*/ 2885569 w 7153444"/>
                  <a:gd name="connsiteY403" fmla="*/ 244372 h 4756620"/>
                  <a:gd name="connsiteX404" fmla="*/ 2976900 w 7153444"/>
                  <a:gd name="connsiteY404" fmla="*/ 170320 h 4756620"/>
                  <a:gd name="connsiteX405" fmla="*/ 3073167 w 7153444"/>
                  <a:gd name="connsiteY405" fmla="*/ 111078 h 4756620"/>
                  <a:gd name="connsiteX406" fmla="*/ 3179309 w 7153444"/>
                  <a:gd name="connsiteY406" fmla="*/ 61710 h 4756620"/>
                  <a:gd name="connsiteX407" fmla="*/ 3285450 w 7153444"/>
                  <a:gd name="connsiteY407" fmla="*/ 29621 h 4756620"/>
                  <a:gd name="connsiteX408" fmla="*/ 3396529 w 7153444"/>
                  <a:gd name="connsiteY408" fmla="*/ 4937 h 475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7153444" h="4756620">
                    <a:moveTo>
                      <a:pt x="622039" y="594885"/>
                    </a:moveTo>
                    <a:lnTo>
                      <a:pt x="634380" y="594885"/>
                    </a:lnTo>
                    <a:lnTo>
                      <a:pt x="659065" y="597354"/>
                    </a:lnTo>
                    <a:lnTo>
                      <a:pt x="676343" y="609696"/>
                    </a:lnTo>
                    <a:lnTo>
                      <a:pt x="688686" y="626974"/>
                    </a:lnTo>
                    <a:lnTo>
                      <a:pt x="693622" y="651658"/>
                    </a:lnTo>
                    <a:lnTo>
                      <a:pt x="691154" y="673874"/>
                    </a:lnTo>
                    <a:lnTo>
                      <a:pt x="678812" y="693621"/>
                    </a:lnTo>
                    <a:lnTo>
                      <a:pt x="661533" y="705963"/>
                    </a:lnTo>
                    <a:lnTo>
                      <a:pt x="585012" y="747926"/>
                    </a:lnTo>
                    <a:lnTo>
                      <a:pt x="513429" y="804700"/>
                    </a:lnTo>
                    <a:lnTo>
                      <a:pt x="451719" y="871347"/>
                    </a:lnTo>
                    <a:lnTo>
                      <a:pt x="394945" y="945399"/>
                    </a:lnTo>
                    <a:lnTo>
                      <a:pt x="343109" y="1031793"/>
                    </a:lnTo>
                    <a:lnTo>
                      <a:pt x="303614" y="1123124"/>
                    </a:lnTo>
                    <a:lnTo>
                      <a:pt x="273993" y="1221861"/>
                    </a:lnTo>
                    <a:lnTo>
                      <a:pt x="254246" y="1323065"/>
                    </a:lnTo>
                    <a:lnTo>
                      <a:pt x="246841" y="1424270"/>
                    </a:lnTo>
                    <a:lnTo>
                      <a:pt x="254246" y="1520538"/>
                    </a:lnTo>
                    <a:lnTo>
                      <a:pt x="269056" y="1616806"/>
                    </a:lnTo>
                    <a:lnTo>
                      <a:pt x="298677" y="1705669"/>
                    </a:lnTo>
                    <a:lnTo>
                      <a:pt x="338172" y="1789594"/>
                    </a:lnTo>
                    <a:lnTo>
                      <a:pt x="387540" y="1868583"/>
                    </a:lnTo>
                    <a:lnTo>
                      <a:pt x="399882" y="1893268"/>
                    </a:lnTo>
                    <a:lnTo>
                      <a:pt x="399882" y="1920420"/>
                    </a:lnTo>
                    <a:lnTo>
                      <a:pt x="385072" y="1945104"/>
                    </a:lnTo>
                    <a:lnTo>
                      <a:pt x="303614" y="2033967"/>
                    </a:lnTo>
                    <a:lnTo>
                      <a:pt x="239435" y="2127766"/>
                    </a:lnTo>
                    <a:lnTo>
                      <a:pt x="187599" y="2228971"/>
                    </a:lnTo>
                    <a:lnTo>
                      <a:pt x="148105" y="2330176"/>
                    </a:lnTo>
                    <a:lnTo>
                      <a:pt x="125889" y="2438786"/>
                    </a:lnTo>
                    <a:lnTo>
                      <a:pt x="116015" y="2547395"/>
                    </a:lnTo>
                    <a:lnTo>
                      <a:pt x="118483" y="2653537"/>
                    </a:lnTo>
                    <a:lnTo>
                      <a:pt x="138231" y="2762147"/>
                    </a:lnTo>
                    <a:lnTo>
                      <a:pt x="172788" y="2868288"/>
                    </a:lnTo>
                    <a:lnTo>
                      <a:pt x="222156" y="2971962"/>
                    </a:lnTo>
                    <a:lnTo>
                      <a:pt x="266588" y="3046014"/>
                    </a:lnTo>
                    <a:lnTo>
                      <a:pt x="323361" y="3115129"/>
                    </a:lnTo>
                    <a:lnTo>
                      <a:pt x="385072" y="3181776"/>
                    </a:lnTo>
                    <a:lnTo>
                      <a:pt x="456655" y="3241018"/>
                    </a:lnTo>
                    <a:lnTo>
                      <a:pt x="540581" y="3295323"/>
                    </a:lnTo>
                    <a:lnTo>
                      <a:pt x="631912" y="3337286"/>
                    </a:lnTo>
                    <a:lnTo>
                      <a:pt x="733117" y="3369375"/>
                    </a:lnTo>
                    <a:lnTo>
                      <a:pt x="841727" y="3391591"/>
                    </a:lnTo>
                    <a:lnTo>
                      <a:pt x="957742" y="3398996"/>
                    </a:lnTo>
                    <a:lnTo>
                      <a:pt x="1039199" y="3396528"/>
                    </a:lnTo>
                    <a:lnTo>
                      <a:pt x="1123125" y="3384186"/>
                    </a:lnTo>
                    <a:lnTo>
                      <a:pt x="1207051" y="3369375"/>
                    </a:lnTo>
                    <a:lnTo>
                      <a:pt x="1221861" y="3366907"/>
                    </a:lnTo>
                    <a:lnTo>
                      <a:pt x="1231735" y="3369375"/>
                    </a:lnTo>
                    <a:lnTo>
                      <a:pt x="1241609" y="3374312"/>
                    </a:lnTo>
                    <a:lnTo>
                      <a:pt x="1253951" y="3379249"/>
                    </a:lnTo>
                    <a:lnTo>
                      <a:pt x="1263824" y="3384186"/>
                    </a:lnTo>
                    <a:lnTo>
                      <a:pt x="1268761" y="3394059"/>
                    </a:lnTo>
                    <a:lnTo>
                      <a:pt x="1273698" y="3406401"/>
                    </a:lnTo>
                    <a:lnTo>
                      <a:pt x="1278635" y="3418743"/>
                    </a:lnTo>
                    <a:lnTo>
                      <a:pt x="1300850" y="3529822"/>
                    </a:lnTo>
                    <a:lnTo>
                      <a:pt x="1340345" y="3635963"/>
                    </a:lnTo>
                    <a:lnTo>
                      <a:pt x="1392181" y="3734699"/>
                    </a:lnTo>
                    <a:lnTo>
                      <a:pt x="1451423" y="3826031"/>
                    </a:lnTo>
                    <a:lnTo>
                      <a:pt x="1525475" y="3905020"/>
                    </a:lnTo>
                    <a:lnTo>
                      <a:pt x="1609401" y="3976603"/>
                    </a:lnTo>
                    <a:lnTo>
                      <a:pt x="1629148" y="4001287"/>
                    </a:lnTo>
                    <a:lnTo>
                      <a:pt x="1634085" y="4030908"/>
                    </a:lnTo>
                    <a:lnTo>
                      <a:pt x="1624212" y="4058061"/>
                    </a:lnTo>
                    <a:lnTo>
                      <a:pt x="1352687" y="4472753"/>
                    </a:lnTo>
                    <a:lnTo>
                      <a:pt x="1841432" y="4129645"/>
                    </a:lnTo>
                    <a:lnTo>
                      <a:pt x="1848837" y="4124708"/>
                    </a:lnTo>
                    <a:lnTo>
                      <a:pt x="1861179" y="4117303"/>
                    </a:lnTo>
                    <a:lnTo>
                      <a:pt x="1873521" y="4117303"/>
                    </a:lnTo>
                    <a:lnTo>
                      <a:pt x="1883394" y="4117303"/>
                    </a:lnTo>
                    <a:lnTo>
                      <a:pt x="1890800" y="4122239"/>
                    </a:lnTo>
                    <a:lnTo>
                      <a:pt x="1999409" y="4149392"/>
                    </a:lnTo>
                    <a:lnTo>
                      <a:pt x="2108019" y="4166671"/>
                    </a:lnTo>
                    <a:lnTo>
                      <a:pt x="2214161" y="4171608"/>
                    </a:lnTo>
                    <a:lnTo>
                      <a:pt x="2342518" y="4164202"/>
                    </a:lnTo>
                    <a:lnTo>
                      <a:pt x="2473344" y="4139518"/>
                    </a:lnTo>
                    <a:lnTo>
                      <a:pt x="2594296" y="4102492"/>
                    </a:lnTo>
                    <a:lnTo>
                      <a:pt x="2715248" y="4050656"/>
                    </a:lnTo>
                    <a:lnTo>
                      <a:pt x="2828795" y="3984009"/>
                    </a:lnTo>
                    <a:lnTo>
                      <a:pt x="2932468" y="3902551"/>
                    </a:lnTo>
                    <a:lnTo>
                      <a:pt x="2942341" y="3895146"/>
                    </a:lnTo>
                    <a:lnTo>
                      <a:pt x="2957152" y="3890209"/>
                    </a:lnTo>
                    <a:lnTo>
                      <a:pt x="2971962" y="3887741"/>
                    </a:lnTo>
                    <a:lnTo>
                      <a:pt x="2976899" y="3887741"/>
                    </a:lnTo>
                    <a:lnTo>
                      <a:pt x="2989241" y="3890209"/>
                    </a:lnTo>
                    <a:lnTo>
                      <a:pt x="3001583" y="3897614"/>
                    </a:lnTo>
                    <a:lnTo>
                      <a:pt x="3011457" y="3905020"/>
                    </a:lnTo>
                    <a:lnTo>
                      <a:pt x="3018862" y="3914893"/>
                    </a:lnTo>
                    <a:lnTo>
                      <a:pt x="3085509" y="3998819"/>
                    </a:lnTo>
                    <a:lnTo>
                      <a:pt x="3157093" y="4070403"/>
                    </a:lnTo>
                    <a:lnTo>
                      <a:pt x="3241019" y="4134581"/>
                    </a:lnTo>
                    <a:lnTo>
                      <a:pt x="3327413" y="4181481"/>
                    </a:lnTo>
                    <a:lnTo>
                      <a:pt x="3421212" y="4220976"/>
                    </a:lnTo>
                    <a:lnTo>
                      <a:pt x="3519948" y="4240723"/>
                    </a:lnTo>
                    <a:lnTo>
                      <a:pt x="3621153" y="4253065"/>
                    </a:lnTo>
                    <a:lnTo>
                      <a:pt x="3643369" y="4253065"/>
                    </a:lnTo>
                    <a:lnTo>
                      <a:pt x="3749510" y="4243191"/>
                    </a:lnTo>
                    <a:lnTo>
                      <a:pt x="3855652" y="4223444"/>
                    </a:lnTo>
                    <a:lnTo>
                      <a:pt x="3954388" y="4186418"/>
                    </a:lnTo>
                    <a:lnTo>
                      <a:pt x="4050656" y="4139518"/>
                    </a:lnTo>
                    <a:lnTo>
                      <a:pt x="4141987" y="4077808"/>
                    </a:lnTo>
                    <a:lnTo>
                      <a:pt x="4223445" y="4003756"/>
                    </a:lnTo>
                    <a:lnTo>
                      <a:pt x="4297497" y="3919830"/>
                    </a:lnTo>
                    <a:lnTo>
                      <a:pt x="4307370" y="3912425"/>
                    </a:lnTo>
                    <a:lnTo>
                      <a:pt x="4319712" y="3902551"/>
                    </a:lnTo>
                    <a:lnTo>
                      <a:pt x="4332055" y="3900083"/>
                    </a:lnTo>
                    <a:lnTo>
                      <a:pt x="4341928" y="3897614"/>
                    </a:lnTo>
                    <a:lnTo>
                      <a:pt x="4346865" y="3897614"/>
                    </a:lnTo>
                    <a:lnTo>
                      <a:pt x="4359207" y="3897614"/>
                    </a:lnTo>
                    <a:lnTo>
                      <a:pt x="4369081" y="3902551"/>
                    </a:lnTo>
                    <a:lnTo>
                      <a:pt x="4378954" y="3909956"/>
                    </a:lnTo>
                    <a:lnTo>
                      <a:pt x="4388828" y="3914893"/>
                    </a:lnTo>
                    <a:lnTo>
                      <a:pt x="4445601" y="3966730"/>
                    </a:lnTo>
                    <a:lnTo>
                      <a:pt x="4507311" y="4011161"/>
                    </a:lnTo>
                    <a:lnTo>
                      <a:pt x="4578895" y="4043250"/>
                    </a:lnTo>
                    <a:lnTo>
                      <a:pt x="4657884" y="4070403"/>
                    </a:lnTo>
                    <a:lnTo>
                      <a:pt x="4739342" y="4085213"/>
                    </a:lnTo>
                    <a:lnTo>
                      <a:pt x="4818331" y="4092619"/>
                    </a:lnTo>
                    <a:lnTo>
                      <a:pt x="4884978" y="4087682"/>
                    </a:lnTo>
                    <a:lnTo>
                      <a:pt x="4946688" y="4077808"/>
                    </a:lnTo>
                    <a:lnTo>
                      <a:pt x="4959030" y="4077808"/>
                    </a:lnTo>
                    <a:lnTo>
                      <a:pt x="4986182" y="4082745"/>
                    </a:lnTo>
                    <a:lnTo>
                      <a:pt x="5003461" y="4097555"/>
                    </a:lnTo>
                    <a:lnTo>
                      <a:pt x="5015803" y="4122239"/>
                    </a:lnTo>
                    <a:lnTo>
                      <a:pt x="5015803" y="4144455"/>
                    </a:lnTo>
                    <a:lnTo>
                      <a:pt x="5010866" y="4166671"/>
                    </a:lnTo>
                    <a:lnTo>
                      <a:pt x="4993588" y="4181481"/>
                    </a:lnTo>
                    <a:lnTo>
                      <a:pt x="4971372" y="4193823"/>
                    </a:lnTo>
                    <a:lnTo>
                      <a:pt x="4897320" y="4206165"/>
                    </a:lnTo>
                    <a:lnTo>
                      <a:pt x="4820799" y="4208634"/>
                    </a:lnTo>
                    <a:lnTo>
                      <a:pt x="4717126" y="4198760"/>
                    </a:lnTo>
                    <a:lnTo>
                      <a:pt x="4615921" y="4179013"/>
                    </a:lnTo>
                    <a:lnTo>
                      <a:pt x="4519653" y="4144455"/>
                    </a:lnTo>
                    <a:lnTo>
                      <a:pt x="4430791" y="4100024"/>
                    </a:lnTo>
                    <a:lnTo>
                      <a:pt x="4349333" y="4040782"/>
                    </a:lnTo>
                    <a:lnTo>
                      <a:pt x="4267876" y="4124708"/>
                    </a:lnTo>
                    <a:lnTo>
                      <a:pt x="4176545" y="4196292"/>
                    </a:lnTo>
                    <a:lnTo>
                      <a:pt x="4080277" y="4255533"/>
                    </a:lnTo>
                    <a:lnTo>
                      <a:pt x="3974135" y="4307370"/>
                    </a:lnTo>
                    <a:lnTo>
                      <a:pt x="3867994" y="4339459"/>
                    </a:lnTo>
                    <a:lnTo>
                      <a:pt x="3756916" y="4361675"/>
                    </a:lnTo>
                    <a:lnTo>
                      <a:pt x="3645837" y="4369080"/>
                    </a:lnTo>
                    <a:lnTo>
                      <a:pt x="3618685" y="4369080"/>
                    </a:lnTo>
                    <a:lnTo>
                      <a:pt x="3510075" y="4356738"/>
                    </a:lnTo>
                    <a:lnTo>
                      <a:pt x="3403933" y="4334522"/>
                    </a:lnTo>
                    <a:lnTo>
                      <a:pt x="3300260" y="4297496"/>
                    </a:lnTo>
                    <a:lnTo>
                      <a:pt x="3206461" y="4250597"/>
                    </a:lnTo>
                    <a:lnTo>
                      <a:pt x="3115130" y="4186418"/>
                    </a:lnTo>
                    <a:lnTo>
                      <a:pt x="3033672" y="4114834"/>
                    </a:lnTo>
                    <a:lnTo>
                      <a:pt x="2959620" y="4030908"/>
                    </a:lnTo>
                    <a:lnTo>
                      <a:pt x="2848542" y="4109897"/>
                    </a:lnTo>
                    <a:lnTo>
                      <a:pt x="2730058" y="4171608"/>
                    </a:lnTo>
                    <a:lnTo>
                      <a:pt x="2606638" y="4223444"/>
                    </a:lnTo>
                    <a:lnTo>
                      <a:pt x="2478281" y="4258002"/>
                    </a:lnTo>
                    <a:lnTo>
                      <a:pt x="2347455" y="4280217"/>
                    </a:lnTo>
                    <a:lnTo>
                      <a:pt x="2214161" y="4290091"/>
                    </a:lnTo>
                    <a:lnTo>
                      <a:pt x="2103083" y="4282686"/>
                    </a:lnTo>
                    <a:lnTo>
                      <a:pt x="1992004" y="4267875"/>
                    </a:lnTo>
                    <a:lnTo>
                      <a:pt x="1883394" y="4240723"/>
                    </a:lnTo>
                    <a:lnTo>
                      <a:pt x="1170025" y="4744278"/>
                    </a:lnTo>
                    <a:lnTo>
                      <a:pt x="1157683" y="4749215"/>
                    </a:lnTo>
                    <a:lnTo>
                      <a:pt x="1147809" y="4756620"/>
                    </a:lnTo>
                    <a:lnTo>
                      <a:pt x="1137935" y="4756620"/>
                    </a:lnTo>
                    <a:lnTo>
                      <a:pt x="1123125" y="4754152"/>
                    </a:lnTo>
                    <a:lnTo>
                      <a:pt x="1108315" y="4749215"/>
                    </a:lnTo>
                    <a:lnTo>
                      <a:pt x="1095973" y="4741810"/>
                    </a:lnTo>
                    <a:lnTo>
                      <a:pt x="1081162" y="4717126"/>
                    </a:lnTo>
                    <a:lnTo>
                      <a:pt x="1076226" y="4689973"/>
                    </a:lnTo>
                    <a:lnTo>
                      <a:pt x="1086099" y="4665289"/>
                    </a:lnTo>
                    <a:lnTo>
                      <a:pt x="1495855" y="4038314"/>
                    </a:lnTo>
                    <a:lnTo>
                      <a:pt x="1419334" y="3966730"/>
                    </a:lnTo>
                    <a:lnTo>
                      <a:pt x="1350218" y="3885272"/>
                    </a:lnTo>
                    <a:lnTo>
                      <a:pt x="1288508" y="3796410"/>
                    </a:lnTo>
                    <a:lnTo>
                      <a:pt x="1241609" y="3702610"/>
                    </a:lnTo>
                    <a:lnTo>
                      <a:pt x="1202114" y="3601405"/>
                    </a:lnTo>
                    <a:lnTo>
                      <a:pt x="1172493" y="3495264"/>
                    </a:lnTo>
                    <a:lnTo>
                      <a:pt x="1061415" y="3510074"/>
                    </a:lnTo>
                    <a:lnTo>
                      <a:pt x="955273" y="3517480"/>
                    </a:lnTo>
                    <a:lnTo>
                      <a:pt x="834321" y="3510074"/>
                    </a:lnTo>
                    <a:lnTo>
                      <a:pt x="723243" y="3490327"/>
                    </a:lnTo>
                    <a:lnTo>
                      <a:pt x="619570" y="3460706"/>
                    </a:lnTo>
                    <a:lnTo>
                      <a:pt x="523302" y="3418743"/>
                    </a:lnTo>
                    <a:lnTo>
                      <a:pt x="434439" y="3366907"/>
                    </a:lnTo>
                    <a:lnTo>
                      <a:pt x="355450" y="3310133"/>
                    </a:lnTo>
                    <a:lnTo>
                      <a:pt x="283867" y="3248423"/>
                    </a:lnTo>
                    <a:lnTo>
                      <a:pt x="222156" y="3174371"/>
                    </a:lnTo>
                    <a:lnTo>
                      <a:pt x="162915" y="3102787"/>
                    </a:lnTo>
                    <a:lnTo>
                      <a:pt x="118483" y="3028735"/>
                    </a:lnTo>
                    <a:lnTo>
                      <a:pt x="64178" y="2917657"/>
                    </a:lnTo>
                    <a:lnTo>
                      <a:pt x="29621" y="2804110"/>
                    </a:lnTo>
                    <a:lnTo>
                      <a:pt x="7405" y="2688095"/>
                    </a:lnTo>
                    <a:lnTo>
                      <a:pt x="0" y="2569611"/>
                    </a:lnTo>
                    <a:lnTo>
                      <a:pt x="0" y="2567143"/>
                    </a:lnTo>
                    <a:lnTo>
                      <a:pt x="7405" y="2448659"/>
                    </a:lnTo>
                    <a:lnTo>
                      <a:pt x="29621" y="2327707"/>
                    </a:lnTo>
                    <a:lnTo>
                      <a:pt x="69115" y="2214160"/>
                    </a:lnTo>
                    <a:lnTo>
                      <a:pt x="118483" y="2103082"/>
                    </a:lnTo>
                    <a:lnTo>
                      <a:pt x="187599" y="1996941"/>
                    </a:lnTo>
                    <a:lnTo>
                      <a:pt x="269056" y="1898204"/>
                    </a:lnTo>
                    <a:lnTo>
                      <a:pt x="217220" y="1809342"/>
                    </a:lnTo>
                    <a:lnTo>
                      <a:pt x="180194" y="1718011"/>
                    </a:lnTo>
                    <a:lnTo>
                      <a:pt x="148105" y="1619274"/>
                    </a:lnTo>
                    <a:lnTo>
                      <a:pt x="133294" y="1518070"/>
                    </a:lnTo>
                    <a:lnTo>
                      <a:pt x="130825" y="1409460"/>
                    </a:lnTo>
                    <a:lnTo>
                      <a:pt x="140699" y="1300850"/>
                    </a:lnTo>
                    <a:lnTo>
                      <a:pt x="160446" y="1194708"/>
                    </a:lnTo>
                    <a:lnTo>
                      <a:pt x="195004" y="1081161"/>
                    </a:lnTo>
                    <a:lnTo>
                      <a:pt x="241904" y="975020"/>
                    </a:lnTo>
                    <a:lnTo>
                      <a:pt x="298677" y="878752"/>
                    </a:lnTo>
                    <a:lnTo>
                      <a:pt x="365324" y="789889"/>
                    </a:lnTo>
                    <a:lnTo>
                      <a:pt x="439376" y="715837"/>
                    </a:lnTo>
                    <a:lnTo>
                      <a:pt x="523302" y="649190"/>
                    </a:lnTo>
                    <a:lnTo>
                      <a:pt x="609696" y="602290"/>
                    </a:lnTo>
                    <a:close/>
                    <a:moveTo>
                      <a:pt x="3510075" y="0"/>
                    </a:moveTo>
                    <a:lnTo>
                      <a:pt x="3534760" y="0"/>
                    </a:lnTo>
                    <a:lnTo>
                      <a:pt x="3643369" y="7405"/>
                    </a:lnTo>
                    <a:lnTo>
                      <a:pt x="3749511" y="32089"/>
                    </a:lnTo>
                    <a:lnTo>
                      <a:pt x="3853184" y="71584"/>
                    </a:lnTo>
                    <a:lnTo>
                      <a:pt x="3946984" y="118484"/>
                    </a:lnTo>
                    <a:lnTo>
                      <a:pt x="4038315" y="182662"/>
                    </a:lnTo>
                    <a:lnTo>
                      <a:pt x="4119772" y="254246"/>
                    </a:lnTo>
                    <a:lnTo>
                      <a:pt x="4193824" y="338172"/>
                    </a:lnTo>
                    <a:lnTo>
                      <a:pt x="4304902" y="259183"/>
                    </a:lnTo>
                    <a:lnTo>
                      <a:pt x="4423386" y="197473"/>
                    </a:lnTo>
                    <a:lnTo>
                      <a:pt x="4546806" y="145636"/>
                    </a:lnTo>
                    <a:lnTo>
                      <a:pt x="4675164" y="111078"/>
                    </a:lnTo>
                    <a:lnTo>
                      <a:pt x="4805989" y="88863"/>
                    </a:lnTo>
                    <a:lnTo>
                      <a:pt x="4941751" y="83926"/>
                    </a:lnTo>
                    <a:lnTo>
                      <a:pt x="5077514" y="88863"/>
                    </a:lnTo>
                    <a:lnTo>
                      <a:pt x="5210808" y="113547"/>
                    </a:lnTo>
                    <a:lnTo>
                      <a:pt x="5344102" y="153041"/>
                    </a:lnTo>
                    <a:lnTo>
                      <a:pt x="5462585" y="202409"/>
                    </a:lnTo>
                    <a:lnTo>
                      <a:pt x="5573664" y="266588"/>
                    </a:lnTo>
                    <a:lnTo>
                      <a:pt x="5672400" y="343109"/>
                    </a:lnTo>
                    <a:lnTo>
                      <a:pt x="5758794" y="429503"/>
                    </a:lnTo>
                    <a:lnTo>
                      <a:pt x="5832846" y="525771"/>
                    </a:lnTo>
                    <a:lnTo>
                      <a:pt x="5897025" y="634381"/>
                    </a:lnTo>
                    <a:lnTo>
                      <a:pt x="5943925" y="747928"/>
                    </a:lnTo>
                    <a:lnTo>
                      <a:pt x="5980951" y="873816"/>
                    </a:lnTo>
                    <a:lnTo>
                      <a:pt x="6092029" y="856538"/>
                    </a:lnTo>
                    <a:lnTo>
                      <a:pt x="6195702" y="851601"/>
                    </a:lnTo>
                    <a:lnTo>
                      <a:pt x="6316654" y="859006"/>
                    </a:lnTo>
                    <a:lnTo>
                      <a:pt x="6430201" y="878753"/>
                    </a:lnTo>
                    <a:lnTo>
                      <a:pt x="6533874" y="908374"/>
                    </a:lnTo>
                    <a:lnTo>
                      <a:pt x="6630142" y="950337"/>
                    </a:lnTo>
                    <a:lnTo>
                      <a:pt x="6719004" y="1002174"/>
                    </a:lnTo>
                    <a:lnTo>
                      <a:pt x="6797994" y="1058947"/>
                    </a:lnTo>
                    <a:lnTo>
                      <a:pt x="6869577" y="1125594"/>
                    </a:lnTo>
                    <a:lnTo>
                      <a:pt x="6936224" y="1194709"/>
                    </a:lnTo>
                    <a:lnTo>
                      <a:pt x="6990529" y="1266293"/>
                    </a:lnTo>
                    <a:lnTo>
                      <a:pt x="7034960" y="1340345"/>
                    </a:lnTo>
                    <a:lnTo>
                      <a:pt x="7089266" y="1453892"/>
                    </a:lnTo>
                    <a:lnTo>
                      <a:pt x="7123823" y="1569907"/>
                    </a:lnTo>
                    <a:lnTo>
                      <a:pt x="7148507" y="1688391"/>
                    </a:lnTo>
                    <a:lnTo>
                      <a:pt x="7153444" y="1806874"/>
                    </a:lnTo>
                    <a:lnTo>
                      <a:pt x="7146039" y="1927826"/>
                    </a:lnTo>
                    <a:lnTo>
                      <a:pt x="7121354" y="2043842"/>
                    </a:lnTo>
                    <a:lnTo>
                      <a:pt x="7084328" y="2157388"/>
                    </a:lnTo>
                    <a:lnTo>
                      <a:pt x="7030024" y="2268467"/>
                    </a:lnTo>
                    <a:lnTo>
                      <a:pt x="6965845" y="2372140"/>
                    </a:lnTo>
                    <a:lnTo>
                      <a:pt x="6884388" y="2468408"/>
                    </a:lnTo>
                    <a:lnTo>
                      <a:pt x="6936224" y="2559739"/>
                    </a:lnTo>
                    <a:lnTo>
                      <a:pt x="6973250" y="2651070"/>
                    </a:lnTo>
                    <a:lnTo>
                      <a:pt x="7005340" y="2749806"/>
                    </a:lnTo>
                    <a:lnTo>
                      <a:pt x="7020150" y="2855948"/>
                    </a:lnTo>
                    <a:lnTo>
                      <a:pt x="7022618" y="2959621"/>
                    </a:lnTo>
                    <a:lnTo>
                      <a:pt x="7012745" y="3068231"/>
                    </a:lnTo>
                    <a:lnTo>
                      <a:pt x="6992998" y="3174372"/>
                    </a:lnTo>
                    <a:lnTo>
                      <a:pt x="6958440" y="3290387"/>
                    </a:lnTo>
                    <a:lnTo>
                      <a:pt x="6911540" y="3394060"/>
                    </a:lnTo>
                    <a:lnTo>
                      <a:pt x="6854767" y="3492797"/>
                    </a:lnTo>
                    <a:lnTo>
                      <a:pt x="6788120" y="3579191"/>
                    </a:lnTo>
                    <a:lnTo>
                      <a:pt x="6714068" y="3655712"/>
                    </a:lnTo>
                    <a:lnTo>
                      <a:pt x="6632610" y="3719890"/>
                    </a:lnTo>
                    <a:lnTo>
                      <a:pt x="6543748" y="3769258"/>
                    </a:lnTo>
                    <a:lnTo>
                      <a:pt x="6531406" y="3774195"/>
                    </a:lnTo>
                    <a:lnTo>
                      <a:pt x="6519064" y="3774195"/>
                    </a:lnTo>
                    <a:lnTo>
                      <a:pt x="6494380" y="3771727"/>
                    </a:lnTo>
                    <a:lnTo>
                      <a:pt x="6477100" y="3759385"/>
                    </a:lnTo>
                    <a:lnTo>
                      <a:pt x="6464758" y="3742106"/>
                    </a:lnTo>
                    <a:lnTo>
                      <a:pt x="6459822" y="3717422"/>
                    </a:lnTo>
                    <a:lnTo>
                      <a:pt x="6462290" y="3695206"/>
                    </a:lnTo>
                    <a:lnTo>
                      <a:pt x="6474632" y="3675459"/>
                    </a:lnTo>
                    <a:lnTo>
                      <a:pt x="6491911" y="3663117"/>
                    </a:lnTo>
                    <a:lnTo>
                      <a:pt x="6568432" y="3618685"/>
                    </a:lnTo>
                    <a:lnTo>
                      <a:pt x="6640016" y="3564380"/>
                    </a:lnTo>
                    <a:lnTo>
                      <a:pt x="6701726" y="3497733"/>
                    </a:lnTo>
                    <a:lnTo>
                      <a:pt x="6758499" y="3423681"/>
                    </a:lnTo>
                    <a:lnTo>
                      <a:pt x="6810336" y="3337287"/>
                    </a:lnTo>
                    <a:lnTo>
                      <a:pt x="6849830" y="3248424"/>
                    </a:lnTo>
                    <a:lnTo>
                      <a:pt x="6879451" y="3149688"/>
                    </a:lnTo>
                    <a:lnTo>
                      <a:pt x="6899198" y="3046015"/>
                    </a:lnTo>
                    <a:lnTo>
                      <a:pt x="6906604" y="2944810"/>
                    </a:lnTo>
                    <a:lnTo>
                      <a:pt x="6899198" y="2848542"/>
                    </a:lnTo>
                    <a:lnTo>
                      <a:pt x="6884388" y="2752274"/>
                    </a:lnTo>
                    <a:lnTo>
                      <a:pt x="6854767" y="2663412"/>
                    </a:lnTo>
                    <a:lnTo>
                      <a:pt x="6815272" y="2577018"/>
                    </a:lnTo>
                    <a:lnTo>
                      <a:pt x="6760968" y="2498028"/>
                    </a:lnTo>
                    <a:lnTo>
                      <a:pt x="6753562" y="2475813"/>
                    </a:lnTo>
                    <a:lnTo>
                      <a:pt x="6753562" y="2448660"/>
                    </a:lnTo>
                    <a:lnTo>
                      <a:pt x="6768372" y="2421508"/>
                    </a:lnTo>
                    <a:lnTo>
                      <a:pt x="6849830" y="2335114"/>
                    </a:lnTo>
                    <a:lnTo>
                      <a:pt x="6914008" y="2241314"/>
                    </a:lnTo>
                    <a:lnTo>
                      <a:pt x="6965845" y="2142578"/>
                    </a:lnTo>
                    <a:lnTo>
                      <a:pt x="7005340" y="2038905"/>
                    </a:lnTo>
                    <a:lnTo>
                      <a:pt x="7027555" y="1932763"/>
                    </a:lnTo>
                    <a:lnTo>
                      <a:pt x="7037429" y="1826622"/>
                    </a:lnTo>
                    <a:lnTo>
                      <a:pt x="7034960" y="1718012"/>
                    </a:lnTo>
                    <a:lnTo>
                      <a:pt x="7015213" y="1606933"/>
                    </a:lnTo>
                    <a:lnTo>
                      <a:pt x="6980656" y="1503260"/>
                    </a:lnTo>
                    <a:lnTo>
                      <a:pt x="6931288" y="1397119"/>
                    </a:lnTo>
                    <a:lnTo>
                      <a:pt x="6886856" y="1325535"/>
                    </a:lnTo>
                    <a:lnTo>
                      <a:pt x="6832551" y="1253951"/>
                    </a:lnTo>
                    <a:lnTo>
                      <a:pt x="6768372" y="1187304"/>
                    </a:lnTo>
                    <a:lnTo>
                      <a:pt x="6696788" y="1128062"/>
                    </a:lnTo>
                    <a:lnTo>
                      <a:pt x="6612863" y="1073757"/>
                    </a:lnTo>
                    <a:lnTo>
                      <a:pt x="6521532" y="1031794"/>
                    </a:lnTo>
                    <a:lnTo>
                      <a:pt x="6420327" y="999705"/>
                    </a:lnTo>
                    <a:lnTo>
                      <a:pt x="6311717" y="977490"/>
                    </a:lnTo>
                    <a:lnTo>
                      <a:pt x="6193234" y="970084"/>
                    </a:lnTo>
                    <a:lnTo>
                      <a:pt x="6114245" y="972553"/>
                    </a:lnTo>
                    <a:lnTo>
                      <a:pt x="6030319" y="982426"/>
                    </a:lnTo>
                    <a:lnTo>
                      <a:pt x="5946393" y="999705"/>
                    </a:lnTo>
                    <a:lnTo>
                      <a:pt x="5931583" y="1002174"/>
                    </a:lnTo>
                    <a:lnTo>
                      <a:pt x="5921709" y="999705"/>
                    </a:lnTo>
                    <a:lnTo>
                      <a:pt x="5911835" y="997237"/>
                    </a:lnTo>
                    <a:lnTo>
                      <a:pt x="5899493" y="989832"/>
                    </a:lnTo>
                    <a:lnTo>
                      <a:pt x="5889620" y="984895"/>
                    </a:lnTo>
                    <a:lnTo>
                      <a:pt x="5884683" y="972553"/>
                    </a:lnTo>
                    <a:lnTo>
                      <a:pt x="5879746" y="962679"/>
                    </a:lnTo>
                    <a:lnTo>
                      <a:pt x="5874809" y="950337"/>
                    </a:lnTo>
                    <a:lnTo>
                      <a:pt x="5847657" y="831853"/>
                    </a:lnTo>
                    <a:lnTo>
                      <a:pt x="5805694" y="720775"/>
                    </a:lnTo>
                    <a:lnTo>
                      <a:pt x="5753857" y="619570"/>
                    </a:lnTo>
                    <a:lnTo>
                      <a:pt x="5687210" y="525771"/>
                    </a:lnTo>
                    <a:lnTo>
                      <a:pt x="5605753" y="441845"/>
                    </a:lnTo>
                    <a:lnTo>
                      <a:pt x="5516890" y="370261"/>
                    </a:lnTo>
                    <a:lnTo>
                      <a:pt x="5415686" y="311020"/>
                    </a:lnTo>
                    <a:lnTo>
                      <a:pt x="5302139" y="259183"/>
                    </a:lnTo>
                    <a:lnTo>
                      <a:pt x="5183655" y="227094"/>
                    </a:lnTo>
                    <a:lnTo>
                      <a:pt x="5065172" y="204878"/>
                    </a:lnTo>
                    <a:lnTo>
                      <a:pt x="4941751" y="199941"/>
                    </a:lnTo>
                    <a:lnTo>
                      <a:pt x="4810926" y="204878"/>
                    </a:lnTo>
                    <a:lnTo>
                      <a:pt x="4685037" y="229562"/>
                    </a:lnTo>
                    <a:lnTo>
                      <a:pt x="4559148" y="266588"/>
                    </a:lnTo>
                    <a:lnTo>
                      <a:pt x="4438196" y="320893"/>
                    </a:lnTo>
                    <a:lnTo>
                      <a:pt x="4324650" y="385072"/>
                    </a:lnTo>
                    <a:lnTo>
                      <a:pt x="4220977" y="466529"/>
                    </a:lnTo>
                    <a:lnTo>
                      <a:pt x="4211103" y="471466"/>
                    </a:lnTo>
                    <a:lnTo>
                      <a:pt x="4196293" y="478871"/>
                    </a:lnTo>
                    <a:lnTo>
                      <a:pt x="4183951" y="481340"/>
                    </a:lnTo>
                    <a:lnTo>
                      <a:pt x="4176545" y="478871"/>
                    </a:lnTo>
                    <a:lnTo>
                      <a:pt x="4164203" y="478871"/>
                    </a:lnTo>
                    <a:lnTo>
                      <a:pt x="4151861" y="471466"/>
                    </a:lnTo>
                    <a:lnTo>
                      <a:pt x="4141988" y="464061"/>
                    </a:lnTo>
                    <a:lnTo>
                      <a:pt x="4134582" y="454187"/>
                    </a:lnTo>
                    <a:lnTo>
                      <a:pt x="4067935" y="370261"/>
                    </a:lnTo>
                    <a:lnTo>
                      <a:pt x="3996352" y="296209"/>
                    </a:lnTo>
                    <a:lnTo>
                      <a:pt x="3912426" y="236967"/>
                    </a:lnTo>
                    <a:lnTo>
                      <a:pt x="3826032" y="185131"/>
                    </a:lnTo>
                    <a:lnTo>
                      <a:pt x="3732232" y="148105"/>
                    </a:lnTo>
                    <a:lnTo>
                      <a:pt x="3633496" y="125889"/>
                    </a:lnTo>
                    <a:lnTo>
                      <a:pt x="3532291" y="116015"/>
                    </a:lnTo>
                    <a:lnTo>
                      <a:pt x="3507607" y="116015"/>
                    </a:lnTo>
                    <a:lnTo>
                      <a:pt x="3403934" y="125889"/>
                    </a:lnTo>
                    <a:lnTo>
                      <a:pt x="3297792" y="145636"/>
                    </a:lnTo>
                    <a:lnTo>
                      <a:pt x="3196588" y="182662"/>
                    </a:lnTo>
                    <a:lnTo>
                      <a:pt x="3100320" y="229562"/>
                    </a:lnTo>
                    <a:lnTo>
                      <a:pt x="3011457" y="293741"/>
                    </a:lnTo>
                    <a:lnTo>
                      <a:pt x="2930000" y="365324"/>
                    </a:lnTo>
                    <a:lnTo>
                      <a:pt x="2855948" y="449250"/>
                    </a:lnTo>
                    <a:lnTo>
                      <a:pt x="2846074" y="456656"/>
                    </a:lnTo>
                    <a:lnTo>
                      <a:pt x="2833732" y="466529"/>
                    </a:lnTo>
                    <a:lnTo>
                      <a:pt x="2821390" y="468998"/>
                    </a:lnTo>
                    <a:lnTo>
                      <a:pt x="2811516" y="471466"/>
                    </a:lnTo>
                    <a:lnTo>
                      <a:pt x="2806580" y="471466"/>
                    </a:lnTo>
                    <a:lnTo>
                      <a:pt x="2794237" y="468998"/>
                    </a:lnTo>
                    <a:lnTo>
                      <a:pt x="2784364" y="466529"/>
                    </a:lnTo>
                    <a:lnTo>
                      <a:pt x="2774490" y="461592"/>
                    </a:lnTo>
                    <a:lnTo>
                      <a:pt x="2764617" y="451719"/>
                    </a:lnTo>
                    <a:lnTo>
                      <a:pt x="2707843" y="399882"/>
                    </a:lnTo>
                    <a:lnTo>
                      <a:pt x="2646133" y="357919"/>
                    </a:lnTo>
                    <a:lnTo>
                      <a:pt x="2574549" y="325830"/>
                    </a:lnTo>
                    <a:lnTo>
                      <a:pt x="2495560" y="298677"/>
                    </a:lnTo>
                    <a:lnTo>
                      <a:pt x="2414103" y="283867"/>
                    </a:lnTo>
                    <a:lnTo>
                      <a:pt x="2335114" y="278930"/>
                    </a:lnTo>
                    <a:lnTo>
                      <a:pt x="2268467" y="281399"/>
                    </a:lnTo>
                    <a:lnTo>
                      <a:pt x="2209225" y="293741"/>
                    </a:lnTo>
                    <a:lnTo>
                      <a:pt x="2194415" y="293741"/>
                    </a:lnTo>
                    <a:lnTo>
                      <a:pt x="2169731" y="286335"/>
                    </a:lnTo>
                    <a:lnTo>
                      <a:pt x="2149983" y="271525"/>
                    </a:lnTo>
                    <a:lnTo>
                      <a:pt x="2137641" y="244372"/>
                    </a:lnTo>
                    <a:lnTo>
                      <a:pt x="2140110" y="214752"/>
                    </a:lnTo>
                    <a:lnTo>
                      <a:pt x="2154920" y="190067"/>
                    </a:lnTo>
                    <a:lnTo>
                      <a:pt x="2182073" y="175257"/>
                    </a:lnTo>
                    <a:lnTo>
                      <a:pt x="2256125" y="162915"/>
                    </a:lnTo>
                    <a:lnTo>
                      <a:pt x="2332645" y="160447"/>
                    </a:lnTo>
                    <a:lnTo>
                      <a:pt x="2433850" y="170320"/>
                    </a:lnTo>
                    <a:lnTo>
                      <a:pt x="2537523" y="190067"/>
                    </a:lnTo>
                    <a:lnTo>
                      <a:pt x="2633791" y="224625"/>
                    </a:lnTo>
                    <a:lnTo>
                      <a:pt x="2722654" y="269057"/>
                    </a:lnTo>
                    <a:lnTo>
                      <a:pt x="2804111" y="328298"/>
                    </a:lnTo>
                    <a:lnTo>
                      <a:pt x="2885569" y="244372"/>
                    </a:lnTo>
                    <a:lnTo>
                      <a:pt x="2976900" y="170320"/>
                    </a:lnTo>
                    <a:lnTo>
                      <a:pt x="3073167" y="111078"/>
                    </a:lnTo>
                    <a:lnTo>
                      <a:pt x="3179309" y="61710"/>
                    </a:lnTo>
                    <a:lnTo>
                      <a:pt x="3285450" y="29621"/>
                    </a:lnTo>
                    <a:lnTo>
                      <a:pt x="3396529" y="4937"/>
                    </a:lnTo>
                    <a:close/>
                  </a:path>
                </a:pathLst>
              </a:custGeom>
              <a:gradFill flip="none" rotWithShape="1">
                <a:gsLst>
                  <a:gs pos="0">
                    <a:srgbClr val="162259"/>
                  </a:gs>
                  <a:gs pos="48000">
                    <a:srgbClr val="162259"/>
                  </a:gs>
                </a:gsLst>
                <a:lin ang="16200000" scaled="1"/>
                <a:tileRect/>
              </a:gradFill>
              <a:ln>
                <a:noFill/>
              </a:ln>
            </p:spPr>
            <p:txBody>
              <a:bodyPr vert="horz" wrap="square" lIns="68580" tIns="34290" rIns="68580" bIns="3429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24" name="Group 23"/>
              <p:cNvGrpSpPr>
                <a:grpSpLocks noChangeAspect="1"/>
              </p:cNvGrpSpPr>
              <p:nvPr/>
            </p:nvGrpSpPr>
            <p:grpSpPr>
              <a:xfrm>
                <a:off x="2411760" y="2085045"/>
                <a:ext cx="531113" cy="360000"/>
                <a:chOff x="8979756" y="1968667"/>
                <a:chExt cx="745071" cy="486780"/>
              </a:xfrm>
              <a:solidFill>
                <a:srgbClr val="162259"/>
              </a:solidFill>
            </p:grpSpPr>
            <p:sp>
              <p:nvSpPr>
                <p:cNvPr id="30" name="Freeform: Shape 17"/>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1" name="Freeform: Shape 18"/>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2" name="Freeform: Shape 21"/>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3" name="Freeform: Shape 22"/>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nvGrpSpPr>
              <p:cNvPr id="25" name="Group 24"/>
              <p:cNvGrpSpPr>
                <a:grpSpLocks noChangeAspect="1"/>
              </p:cNvGrpSpPr>
              <p:nvPr/>
            </p:nvGrpSpPr>
            <p:grpSpPr>
              <a:xfrm>
                <a:off x="4644008" y="4047214"/>
                <a:ext cx="551019" cy="360000"/>
                <a:chOff x="9806399" y="1968667"/>
                <a:chExt cx="745071" cy="486780"/>
              </a:xfrm>
              <a:solidFill>
                <a:srgbClr val="162259"/>
              </a:solidFill>
            </p:grpSpPr>
            <p:sp>
              <p:nvSpPr>
                <p:cNvPr id="26" name="Freeform: Shape 19"/>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7" name="Freeform: Shape 20"/>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8" name="Freeform: Shape 23"/>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9" name="Freeform: Shape 24"/>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sp>
          <p:nvSpPr>
            <p:cNvPr id="22" name="TextBox 21"/>
            <p:cNvSpPr txBox="1"/>
            <p:nvPr/>
          </p:nvSpPr>
          <p:spPr>
            <a:xfrm>
              <a:off x="2103261" y="2536156"/>
              <a:ext cx="3246057" cy="1698448"/>
            </a:xfrm>
            <a:prstGeom prst="rect">
              <a:avLst/>
            </a:prstGeom>
            <a:noFill/>
          </p:spPr>
          <p:txBody>
            <a:bodyPr wrap="square" rtlCol="0">
              <a:spAutoFit/>
            </a:bodyPr>
            <a:lstStyle/>
            <a:p>
              <a:pPr algn="ctr"/>
              <a:r>
                <a:rPr lang="en-GB" sz="1600" i="1" dirty="0">
                  <a:latin typeface="Arial" panose="020B0604020202020204" pitchFamily="34" charset="0"/>
                  <a:cs typeface="Arial" panose="020B0604020202020204" pitchFamily="34" charset="0"/>
                </a:rPr>
                <a:t>“Many shouts, well organised </a:t>
              </a:r>
              <a:r>
                <a:rPr lang="en-GB" sz="1600" i="1" dirty="0" smtClean="0">
                  <a:latin typeface="Arial" panose="020B0604020202020204" pitchFamily="34" charset="0"/>
                  <a:cs typeface="Arial" panose="020B0604020202020204" pitchFamily="34" charset="0"/>
                </a:rPr>
                <a:t>       and so </a:t>
              </a:r>
              <a:r>
                <a:rPr lang="en-GB" sz="1600" i="1" dirty="0">
                  <a:latin typeface="Arial" panose="020B0604020202020204" pitchFamily="34" charset="0"/>
                  <a:cs typeface="Arial" panose="020B0604020202020204" pitchFamily="34" charset="0"/>
                </a:rPr>
                <a:t>important to have a chance to talk </a:t>
              </a:r>
              <a:r>
                <a:rPr lang="en-GB" sz="1600" b="1" i="1" dirty="0">
                  <a:solidFill>
                    <a:srgbClr val="0070C0"/>
                  </a:solidFill>
                  <a:latin typeface="Arial" panose="020B0604020202020204" pitchFamily="34" charset="0"/>
                  <a:cs typeface="Arial" panose="020B0604020202020204" pitchFamily="34" charset="0"/>
                </a:rPr>
                <a:t>face-to-face</a:t>
              </a:r>
              <a:r>
                <a:rPr lang="en-GB" sz="1600" i="1" dirty="0">
                  <a:latin typeface="Arial" panose="020B0604020202020204" pitchFamily="34" charset="0"/>
                  <a:cs typeface="Arial" panose="020B0604020202020204" pitchFamily="34" charset="0"/>
                </a:rPr>
                <a:t> with other providers/organisations and to see </a:t>
              </a:r>
              <a:r>
                <a:rPr lang="en-GB" sz="1600" b="1" i="1" dirty="0">
                  <a:solidFill>
                    <a:srgbClr val="0070C0"/>
                  </a:solidFill>
                  <a:latin typeface="Arial" panose="020B0604020202020204" pitchFamily="34" charset="0"/>
                  <a:cs typeface="Arial" panose="020B0604020202020204" pitchFamily="34" charset="0"/>
                </a:rPr>
                <a:t>what’s new and learn more </a:t>
              </a:r>
              <a:r>
                <a:rPr lang="en-GB" sz="1600" i="1" dirty="0">
                  <a:latin typeface="Arial" panose="020B0604020202020204" pitchFamily="34" charset="0"/>
                  <a:cs typeface="Arial" panose="020B0604020202020204" pitchFamily="34" charset="0"/>
                </a:rPr>
                <a:t>about what’s going on in the city for </a:t>
              </a:r>
              <a:endParaRPr lang="en-GB" sz="1600" i="1" dirty="0" smtClean="0">
                <a:latin typeface="Arial" panose="020B0604020202020204" pitchFamily="34" charset="0"/>
                <a:cs typeface="Arial" panose="020B0604020202020204" pitchFamily="34" charset="0"/>
              </a:endParaRPr>
            </a:p>
            <a:p>
              <a:pPr algn="ctr"/>
              <a:r>
                <a:rPr lang="en-GB" sz="1600" i="1" dirty="0" smtClean="0">
                  <a:latin typeface="Arial" panose="020B0604020202020204" pitchFamily="34" charset="0"/>
                  <a:cs typeface="Arial" panose="020B0604020202020204" pitchFamily="34" charset="0"/>
                </a:rPr>
                <a:t>older </a:t>
              </a:r>
              <a:r>
                <a:rPr lang="en-GB" sz="1600" i="1" dirty="0">
                  <a:latin typeface="Arial" panose="020B0604020202020204" pitchFamily="34" charset="0"/>
                  <a:cs typeface="Arial" panose="020B0604020202020204" pitchFamily="34" charset="0"/>
                </a:rPr>
                <a:t>people” </a:t>
              </a:r>
              <a:endParaRPr lang="en-GB" sz="1600" dirty="0">
                <a:latin typeface="Arial" panose="020B0604020202020204" pitchFamily="34" charset="0"/>
                <a:cs typeface="Arial" panose="020B0604020202020204" pitchFamily="34" charset="0"/>
              </a:endParaRPr>
            </a:p>
          </p:txBody>
        </p:sp>
      </p:grpSp>
      <p:grpSp>
        <p:nvGrpSpPr>
          <p:cNvPr id="62" name="Group 61"/>
          <p:cNvGrpSpPr>
            <a:grpSpLocks noChangeAspect="1"/>
          </p:cNvGrpSpPr>
          <p:nvPr/>
        </p:nvGrpSpPr>
        <p:grpSpPr>
          <a:xfrm>
            <a:off x="4612148" y="44625"/>
            <a:ext cx="3935223" cy="2667056"/>
            <a:chOff x="1907704" y="2085045"/>
            <a:chExt cx="3735672" cy="2531811"/>
          </a:xfrm>
        </p:grpSpPr>
        <p:grpSp>
          <p:nvGrpSpPr>
            <p:cNvPr id="63" name="Group 62"/>
            <p:cNvGrpSpPr/>
            <p:nvPr/>
          </p:nvGrpSpPr>
          <p:grpSpPr>
            <a:xfrm>
              <a:off x="1907704" y="2085045"/>
              <a:ext cx="3735672" cy="2531811"/>
              <a:chOff x="1907704" y="2085045"/>
              <a:chExt cx="3735672" cy="2531811"/>
            </a:xfrm>
          </p:grpSpPr>
          <p:sp>
            <p:nvSpPr>
              <p:cNvPr id="65" name="Freeform: Shape 25"/>
              <p:cNvSpPr>
                <a:spLocks noChangeAspect="1"/>
              </p:cNvSpPr>
              <p:nvPr/>
            </p:nvSpPr>
            <p:spPr bwMode="auto">
              <a:xfrm>
                <a:off x="1907704" y="2132856"/>
                <a:ext cx="3735672" cy="2484000"/>
              </a:xfrm>
              <a:custGeom>
                <a:avLst/>
                <a:gdLst>
                  <a:gd name="connsiteX0" fmla="*/ 622039 w 7153444"/>
                  <a:gd name="connsiteY0" fmla="*/ 594885 h 4756620"/>
                  <a:gd name="connsiteX1" fmla="*/ 634380 w 7153444"/>
                  <a:gd name="connsiteY1" fmla="*/ 594885 h 4756620"/>
                  <a:gd name="connsiteX2" fmla="*/ 659065 w 7153444"/>
                  <a:gd name="connsiteY2" fmla="*/ 597354 h 4756620"/>
                  <a:gd name="connsiteX3" fmla="*/ 676343 w 7153444"/>
                  <a:gd name="connsiteY3" fmla="*/ 609696 h 4756620"/>
                  <a:gd name="connsiteX4" fmla="*/ 688686 w 7153444"/>
                  <a:gd name="connsiteY4" fmla="*/ 626974 h 4756620"/>
                  <a:gd name="connsiteX5" fmla="*/ 693622 w 7153444"/>
                  <a:gd name="connsiteY5" fmla="*/ 651658 h 4756620"/>
                  <a:gd name="connsiteX6" fmla="*/ 691154 w 7153444"/>
                  <a:gd name="connsiteY6" fmla="*/ 673874 h 4756620"/>
                  <a:gd name="connsiteX7" fmla="*/ 678812 w 7153444"/>
                  <a:gd name="connsiteY7" fmla="*/ 693621 h 4756620"/>
                  <a:gd name="connsiteX8" fmla="*/ 661533 w 7153444"/>
                  <a:gd name="connsiteY8" fmla="*/ 705963 h 4756620"/>
                  <a:gd name="connsiteX9" fmla="*/ 585012 w 7153444"/>
                  <a:gd name="connsiteY9" fmla="*/ 747926 h 4756620"/>
                  <a:gd name="connsiteX10" fmla="*/ 513429 w 7153444"/>
                  <a:gd name="connsiteY10" fmla="*/ 804700 h 4756620"/>
                  <a:gd name="connsiteX11" fmla="*/ 451719 w 7153444"/>
                  <a:gd name="connsiteY11" fmla="*/ 871347 h 4756620"/>
                  <a:gd name="connsiteX12" fmla="*/ 394945 w 7153444"/>
                  <a:gd name="connsiteY12" fmla="*/ 945399 h 4756620"/>
                  <a:gd name="connsiteX13" fmla="*/ 343109 w 7153444"/>
                  <a:gd name="connsiteY13" fmla="*/ 1031793 h 4756620"/>
                  <a:gd name="connsiteX14" fmla="*/ 303614 w 7153444"/>
                  <a:gd name="connsiteY14" fmla="*/ 1123124 h 4756620"/>
                  <a:gd name="connsiteX15" fmla="*/ 273993 w 7153444"/>
                  <a:gd name="connsiteY15" fmla="*/ 1221861 h 4756620"/>
                  <a:gd name="connsiteX16" fmla="*/ 254246 w 7153444"/>
                  <a:gd name="connsiteY16" fmla="*/ 1323065 h 4756620"/>
                  <a:gd name="connsiteX17" fmla="*/ 246841 w 7153444"/>
                  <a:gd name="connsiteY17" fmla="*/ 1424270 h 4756620"/>
                  <a:gd name="connsiteX18" fmla="*/ 254246 w 7153444"/>
                  <a:gd name="connsiteY18" fmla="*/ 1520538 h 4756620"/>
                  <a:gd name="connsiteX19" fmla="*/ 269056 w 7153444"/>
                  <a:gd name="connsiteY19" fmla="*/ 1616806 h 4756620"/>
                  <a:gd name="connsiteX20" fmla="*/ 298677 w 7153444"/>
                  <a:gd name="connsiteY20" fmla="*/ 1705669 h 4756620"/>
                  <a:gd name="connsiteX21" fmla="*/ 338172 w 7153444"/>
                  <a:gd name="connsiteY21" fmla="*/ 1789594 h 4756620"/>
                  <a:gd name="connsiteX22" fmla="*/ 387540 w 7153444"/>
                  <a:gd name="connsiteY22" fmla="*/ 1868583 h 4756620"/>
                  <a:gd name="connsiteX23" fmla="*/ 399882 w 7153444"/>
                  <a:gd name="connsiteY23" fmla="*/ 1893268 h 4756620"/>
                  <a:gd name="connsiteX24" fmla="*/ 399882 w 7153444"/>
                  <a:gd name="connsiteY24" fmla="*/ 1920420 h 4756620"/>
                  <a:gd name="connsiteX25" fmla="*/ 385072 w 7153444"/>
                  <a:gd name="connsiteY25" fmla="*/ 1945104 h 4756620"/>
                  <a:gd name="connsiteX26" fmla="*/ 303614 w 7153444"/>
                  <a:gd name="connsiteY26" fmla="*/ 2033967 h 4756620"/>
                  <a:gd name="connsiteX27" fmla="*/ 239435 w 7153444"/>
                  <a:gd name="connsiteY27" fmla="*/ 2127766 h 4756620"/>
                  <a:gd name="connsiteX28" fmla="*/ 187599 w 7153444"/>
                  <a:gd name="connsiteY28" fmla="*/ 2228971 h 4756620"/>
                  <a:gd name="connsiteX29" fmla="*/ 148105 w 7153444"/>
                  <a:gd name="connsiteY29" fmla="*/ 2330176 h 4756620"/>
                  <a:gd name="connsiteX30" fmla="*/ 125889 w 7153444"/>
                  <a:gd name="connsiteY30" fmla="*/ 2438786 h 4756620"/>
                  <a:gd name="connsiteX31" fmla="*/ 116015 w 7153444"/>
                  <a:gd name="connsiteY31" fmla="*/ 2547395 h 4756620"/>
                  <a:gd name="connsiteX32" fmla="*/ 118483 w 7153444"/>
                  <a:gd name="connsiteY32" fmla="*/ 2653537 h 4756620"/>
                  <a:gd name="connsiteX33" fmla="*/ 138231 w 7153444"/>
                  <a:gd name="connsiteY33" fmla="*/ 2762147 h 4756620"/>
                  <a:gd name="connsiteX34" fmla="*/ 172788 w 7153444"/>
                  <a:gd name="connsiteY34" fmla="*/ 2868288 h 4756620"/>
                  <a:gd name="connsiteX35" fmla="*/ 222156 w 7153444"/>
                  <a:gd name="connsiteY35" fmla="*/ 2971962 h 4756620"/>
                  <a:gd name="connsiteX36" fmla="*/ 266588 w 7153444"/>
                  <a:gd name="connsiteY36" fmla="*/ 3046014 h 4756620"/>
                  <a:gd name="connsiteX37" fmla="*/ 323361 w 7153444"/>
                  <a:gd name="connsiteY37" fmla="*/ 3115129 h 4756620"/>
                  <a:gd name="connsiteX38" fmla="*/ 385072 w 7153444"/>
                  <a:gd name="connsiteY38" fmla="*/ 3181776 h 4756620"/>
                  <a:gd name="connsiteX39" fmla="*/ 456655 w 7153444"/>
                  <a:gd name="connsiteY39" fmla="*/ 3241018 h 4756620"/>
                  <a:gd name="connsiteX40" fmla="*/ 540581 w 7153444"/>
                  <a:gd name="connsiteY40" fmla="*/ 3295323 h 4756620"/>
                  <a:gd name="connsiteX41" fmla="*/ 631912 w 7153444"/>
                  <a:gd name="connsiteY41" fmla="*/ 3337286 h 4756620"/>
                  <a:gd name="connsiteX42" fmla="*/ 733117 w 7153444"/>
                  <a:gd name="connsiteY42" fmla="*/ 3369375 h 4756620"/>
                  <a:gd name="connsiteX43" fmla="*/ 841727 w 7153444"/>
                  <a:gd name="connsiteY43" fmla="*/ 3391591 h 4756620"/>
                  <a:gd name="connsiteX44" fmla="*/ 957742 w 7153444"/>
                  <a:gd name="connsiteY44" fmla="*/ 3398996 h 4756620"/>
                  <a:gd name="connsiteX45" fmla="*/ 1039199 w 7153444"/>
                  <a:gd name="connsiteY45" fmla="*/ 3396528 h 4756620"/>
                  <a:gd name="connsiteX46" fmla="*/ 1123125 w 7153444"/>
                  <a:gd name="connsiteY46" fmla="*/ 3384186 h 4756620"/>
                  <a:gd name="connsiteX47" fmla="*/ 1207051 w 7153444"/>
                  <a:gd name="connsiteY47" fmla="*/ 3369375 h 4756620"/>
                  <a:gd name="connsiteX48" fmla="*/ 1221861 w 7153444"/>
                  <a:gd name="connsiteY48" fmla="*/ 3366907 h 4756620"/>
                  <a:gd name="connsiteX49" fmla="*/ 1231735 w 7153444"/>
                  <a:gd name="connsiteY49" fmla="*/ 3369375 h 4756620"/>
                  <a:gd name="connsiteX50" fmla="*/ 1241609 w 7153444"/>
                  <a:gd name="connsiteY50" fmla="*/ 3374312 h 4756620"/>
                  <a:gd name="connsiteX51" fmla="*/ 1253951 w 7153444"/>
                  <a:gd name="connsiteY51" fmla="*/ 3379249 h 4756620"/>
                  <a:gd name="connsiteX52" fmla="*/ 1263824 w 7153444"/>
                  <a:gd name="connsiteY52" fmla="*/ 3384186 h 4756620"/>
                  <a:gd name="connsiteX53" fmla="*/ 1268761 w 7153444"/>
                  <a:gd name="connsiteY53" fmla="*/ 3394059 h 4756620"/>
                  <a:gd name="connsiteX54" fmla="*/ 1273698 w 7153444"/>
                  <a:gd name="connsiteY54" fmla="*/ 3406401 h 4756620"/>
                  <a:gd name="connsiteX55" fmla="*/ 1278635 w 7153444"/>
                  <a:gd name="connsiteY55" fmla="*/ 3418743 h 4756620"/>
                  <a:gd name="connsiteX56" fmla="*/ 1300850 w 7153444"/>
                  <a:gd name="connsiteY56" fmla="*/ 3529822 h 4756620"/>
                  <a:gd name="connsiteX57" fmla="*/ 1340345 w 7153444"/>
                  <a:gd name="connsiteY57" fmla="*/ 3635963 h 4756620"/>
                  <a:gd name="connsiteX58" fmla="*/ 1392181 w 7153444"/>
                  <a:gd name="connsiteY58" fmla="*/ 3734699 h 4756620"/>
                  <a:gd name="connsiteX59" fmla="*/ 1451423 w 7153444"/>
                  <a:gd name="connsiteY59" fmla="*/ 3826031 h 4756620"/>
                  <a:gd name="connsiteX60" fmla="*/ 1525475 w 7153444"/>
                  <a:gd name="connsiteY60" fmla="*/ 3905020 h 4756620"/>
                  <a:gd name="connsiteX61" fmla="*/ 1609401 w 7153444"/>
                  <a:gd name="connsiteY61" fmla="*/ 3976603 h 4756620"/>
                  <a:gd name="connsiteX62" fmla="*/ 1629148 w 7153444"/>
                  <a:gd name="connsiteY62" fmla="*/ 4001287 h 4756620"/>
                  <a:gd name="connsiteX63" fmla="*/ 1634085 w 7153444"/>
                  <a:gd name="connsiteY63" fmla="*/ 4030908 h 4756620"/>
                  <a:gd name="connsiteX64" fmla="*/ 1624212 w 7153444"/>
                  <a:gd name="connsiteY64" fmla="*/ 4058061 h 4756620"/>
                  <a:gd name="connsiteX65" fmla="*/ 1352687 w 7153444"/>
                  <a:gd name="connsiteY65" fmla="*/ 4472753 h 4756620"/>
                  <a:gd name="connsiteX66" fmla="*/ 1841432 w 7153444"/>
                  <a:gd name="connsiteY66" fmla="*/ 4129645 h 4756620"/>
                  <a:gd name="connsiteX67" fmla="*/ 1848837 w 7153444"/>
                  <a:gd name="connsiteY67" fmla="*/ 4124708 h 4756620"/>
                  <a:gd name="connsiteX68" fmla="*/ 1861179 w 7153444"/>
                  <a:gd name="connsiteY68" fmla="*/ 4117303 h 4756620"/>
                  <a:gd name="connsiteX69" fmla="*/ 1873521 w 7153444"/>
                  <a:gd name="connsiteY69" fmla="*/ 4117303 h 4756620"/>
                  <a:gd name="connsiteX70" fmla="*/ 1883394 w 7153444"/>
                  <a:gd name="connsiteY70" fmla="*/ 4117303 h 4756620"/>
                  <a:gd name="connsiteX71" fmla="*/ 1890800 w 7153444"/>
                  <a:gd name="connsiteY71" fmla="*/ 4122239 h 4756620"/>
                  <a:gd name="connsiteX72" fmla="*/ 1999409 w 7153444"/>
                  <a:gd name="connsiteY72" fmla="*/ 4149392 h 4756620"/>
                  <a:gd name="connsiteX73" fmla="*/ 2108019 w 7153444"/>
                  <a:gd name="connsiteY73" fmla="*/ 4166671 h 4756620"/>
                  <a:gd name="connsiteX74" fmla="*/ 2214161 w 7153444"/>
                  <a:gd name="connsiteY74" fmla="*/ 4171608 h 4756620"/>
                  <a:gd name="connsiteX75" fmla="*/ 2342518 w 7153444"/>
                  <a:gd name="connsiteY75" fmla="*/ 4164202 h 4756620"/>
                  <a:gd name="connsiteX76" fmla="*/ 2473344 w 7153444"/>
                  <a:gd name="connsiteY76" fmla="*/ 4139518 h 4756620"/>
                  <a:gd name="connsiteX77" fmla="*/ 2594296 w 7153444"/>
                  <a:gd name="connsiteY77" fmla="*/ 4102492 h 4756620"/>
                  <a:gd name="connsiteX78" fmla="*/ 2715248 w 7153444"/>
                  <a:gd name="connsiteY78" fmla="*/ 4050656 h 4756620"/>
                  <a:gd name="connsiteX79" fmla="*/ 2828795 w 7153444"/>
                  <a:gd name="connsiteY79" fmla="*/ 3984009 h 4756620"/>
                  <a:gd name="connsiteX80" fmla="*/ 2932468 w 7153444"/>
                  <a:gd name="connsiteY80" fmla="*/ 3902551 h 4756620"/>
                  <a:gd name="connsiteX81" fmla="*/ 2942341 w 7153444"/>
                  <a:gd name="connsiteY81" fmla="*/ 3895146 h 4756620"/>
                  <a:gd name="connsiteX82" fmla="*/ 2957152 w 7153444"/>
                  <a:gd name="connsiteY82" fmla="*/ 3890209 h 4756620"/>
                  <a:gd name="connsiteX83" fmla="*/ 2971962 w 7153444"/>
                  <a:gd name="connsiteY83" fmla="*/ 3887741 h 4756620"/>
                  <a:gd name="connsiteX84" fmla="*/ 2976899 w 7153444"/>
                  <a:gd name="connsiteY84" fmla="*/ 3887741 h 4756620"/>
                  <a:gd name="connsiteX85" fmla="*/ 2989241 w 7153444"/>
                  <a:gd name="connsiteY85" fmla="*/ 3890209 h 4756620"/>
                  <a:gd name="connsiteX86" fmla="*/ 3001583 w 7153444"/>
                  <a:gd name="connsiteY86" fmla="*/ 3897614 h 4756620"/>
                  <a:gd name="connsiteX87" fmla="*/ 3011457 w 7153444"/>
                  <a:gd name="connsiteY87" fmla="*/ 3905020 h 4756620"/>
                  <a:gd name="connsiteX88" fmla="*/ 3018862 w 7153444"/>
                  <a:gd name="connsiteY88" fmla="*/ 3914893 h 4756620"/>
                  <a:gd name="connsiteX89" fmla="*/ 3085509 w 7153444"/>
                  <a:gd name="connsiteY89" fmla="*/ 3998819 h 4756620"/>
                  <a:gd name="connsiteX90" fmla="*/ 3157093 w 7153444"/>
                  <a:gd name="connsiteY90" fmla="*/ 4070403 h 4756620"/>
                  <a:gd name="connsiteX91" fmla="*/ 3241019 w 7153444"/>
                  <a:gd name="connsiteY91" fmla="*/ 4134581 h 4756620"/>
                  <a:gd name="connsiteX92" fmla="*/ 3327413 w 7153444"/>
                  <a:gd name="connsiteY92" fmla="*/ 4181481 h 4756620"/>
                  <a:gd name="connsiteX93" fmla="*/ 3421212 w 7153444"/>
                  <a:gd name="connsiteY93" fmla="*/ 4220976 h 4756620"/>
                  <a:gd name="connsiteX94" fmla="*/ 3519948 w 7153444"/>
                  <a:gd name="connsiteY94" fmla="*/ 4240723 h 4756620"/>
                  <a:gd name="connsiteX95" fmla="*/ 3621153 w 7153444"/>
                  <a:gd name="connsiteY95" fmla="*/ 4253065 h 4756620"/>
                  <a:gd name="connsiteX96" fmla="*/ 3643369 w 7153444"/>
                  <a:gd name="connsiteY96" fmla="*/ 4253065 h 4756620"/>
                  <a:gd name="connsiteX97" fmla="*/ 3749510 w 7153444"/>
                  <a:gd name="connsiteY97" fmla="*/ 4243191 h 4756620"/>
                  <a:gd name="connsiteX98" fmla="*/ 3855652 w 7153444"/>
                  <a:gd name="connsiteY98" fmla="*/ 4223444 h 4756620"/>
                  <a:gd name="connsiteX99" fmla="*/ 3954388 w 7153444"/>
                  <a:gd name="connsiteY99" fmla="*/ 4186418 h 4756620"/>
                  <a:gd name="connsiteX100" fmla="*/ 4050656 w 7153444"/>
                  <a:gd name="connsiteY100" fmla="*/ 4139518 h 4756620"/>
                  <a:gd name="connsiteX101" fmla="*/ 4141987 w 7153444"/>
                  <a:gd name="connsiteY101" fmla="*/ 4077808 h 4756620"/>
                  <a:gd name="connsiteX102" fmla="*/ 4223445 w 7153444"/>
                  <a:gd name="connsiteY102" fmla="*/ 4003756 h 4756620"/>
                  <a:gd name="connsiteX103" fmla="*/ 4297497 w 7153444"/>
                  <a:gd name="connsiteY103" fmla="*/ 3919830 h 4756620"/>
                  <a:gd name="connsiteX104" fmla="*/ 4307370 w 7153444"/>
                  <a:gd name="connsiteY104" fmla="*/ 3912425 h 4756620"/>
                  <a:gd name="connsiteX105" fmla="*/ 4319712 w 7153444"/>
                  <a:gd name="connsiteY105" fmla="*/ 3902551 h 4756620"/>
                  <a:gd name="connsiteX106" fmla="*/ 4332055 w 7153444"/>
                  <a:gd name="connsiteY106" fmla="*/ 3900083 h 4756620"/>
                  <a:gd name="connsiteX107" fmla="*/ 4341928 w 7153444"/>
                  <a:gd name="connsiteY107" fmla="*/ 3897614 h 4756620"/>
                  <a:gd name="connsiteX108" fmla="*/ 4346865 w 7153444"/>
                  <a:gd name="connsiteY108" fmla="*/ 3897614 h 4756620"/>
                  <a:gd name="connsiteX109" fmla="*/ 4359207 w 7153444"/>
                  <a:gd name="connsiteY109" fmla="*/ 3897614 h 4756620"/>
                  <a:gd name="connsiteX110" fmla="*/ 4369081 w 7153444"/>
                  <a:gd name="connsiteY110" fmla="*/ 3902551 h 4756620"/>
                  <a:gd name="connsiteX111" fmla="*/ 4378954 w 7153444"/>
                  <a:gd name="connsiteY111" fmla="*/ 3909956 h 4756620"/>
                  <a:gd name="connsiteX112" fmla="*/ 4388828 w 7153444"/>
                  <a:gd name="connsiteY112" fmla="*/ 3914893 h 4756620"/>
                  <a:gd name="connsiteX113" fmla="*/ 4445601 w 7153444"/>
                  <a:gd name="connsiteY113" fmla="*/ 3966730 h 4756620"/>
                  <a:gd name="connsiteX114" fmla="*/ 4507311 w 7153444"/>
                  <a:gd name="connsiteY114" fmla="*/ 4011161 h 4756620"/>
                  <a:gd name="connsiteX115" fmla="*/ 4578895 w 7153444"/>
                  <a:gd name="connsiteY115" fmla="*/ 4043250 h 4756620"/>
                  <a:gd name="connsiteX116" fmla="*/ 4657884 w 7153444"/>
                  <a:gd name="connsiteY116" fmla="*/ 4070403 h 4756620"/>
                  <a:gd name="connsiteX117" fmla="*/ 4739342 w 7153444"/>
                  <a:gd name="connsiteY117" fmla="*/ 4085213 h 4756620"/>
                  <a:gd name="connsiteX118" fmla="*/ 4818331 w 7153444"/>
                  <a:gd name="connsiteY118" fmla="*/ 4092619 h 4756620"/>
                  <a:gd name="connsiteX119" fmla="*/ 4884978 w 7153444"/>
                  <a:gd name="connsiteY119" fmla="*/ 4087682 h 4756620"/>
                  <a:gd name="connsiteX120" fmla="*/ 4946688 w 7153444"/>
                  <a:gd name="connsiteY120" fmla="*/ 4077808 h 4756620"/>
                  <a:gd name="connsiteX121" fmla="*/ 4959030 w 7153444"/>
                  <a:gd name="connsiteY121" fmla="*/ 4077808 h 4756620"/>
                  <a:gd name="connsiteX122" fmla="*/ 4986182 w 7153444"/>
                  <a:gd name="connsiteY122" fmla="*/ 4082745 h 4756620"/>
                  <a:gd name="connsiteX123" fmla="*/ 5003461 w 7153444"/>
                  <a:gd name="connsiteY123" fmla="*/ 4097555 h 4756620"/>
                  <a:gd name="connsiteX124" fmla="*/ 5015803 w 7153444"/>
                  <a:gd name="connsiteY124" fmla="*/ 4122239 h 4756620"/>
                  <a:gd name="connsiteX125" fmla="*/ 5015803 w 7153444"/>
                  <a:gd name="connsiteY125" fmla="*/ 4144455 h 4756620"/>
                  <a:gd name="connsiteX126" fmla="*/ 5010866 w 7153444"/>
                  <a:gd name="connsiteY126" fmla="*/ 4166671 h 4756620"/>
                  <a:gd name="connsiteX127" fmla="*/ 4993588 w 7153444"/>
                  <a:gd name="connsiteY127" fmla="*/ 4181481 h 4756620"/>
                  <a:gd name="connsiteX128" fmla="*/ 4971372 w 7153444"/>
                  <a:gd name="connsiteY128" fmla="*/ 4193823 h 4756620"/>
                  <a:gd name="connsiteX129" fmla="*/ 4897320 w 7153444"/>
                  <a:gd name="connsiteY129" fmla="*/ 4206165 h 4756620"/>
                  <a:gd name="connsiteX130" fmla="*/ 4820799 w 7153444"/>
                  <a:gd name="connsiteY130" fmla="*/ 4208634 h 4756620"/>
                  <a:gd name="connsiteX131" fmla="*/ 4717126 w 7153444"/>
                  <a:gd name="connsiteY131" fmla="*/ 4198760 h 4756620"/>
                  <a:gd name="connsiteX132" fmla="*/ 4615921 w 7153444"/>
                  <a:gd name="connsiteY132" fmla="*/ 4179013 h 4756620"/>
                  <a:gd name="connsiteX133" fmla="*/ 4519653 w 7153444"/>
                  <a:gd name="connsiteY133" fmla="*/ 4144455 h 4756620"/>
                  <a:gd name="connsiteX134" fmla="*/ 4430791 w 7153444"/>
                  <a:gd name="connsiteY134" fmla="*/ 4100024 h 4756620"/>
                  <a:gd name="connsiteX135" fmla="*/ 4349333 w 7153444"/>
                  <a:gd name="connsiteY135" fmla="*/ 4040782 h 4756620"/>
                  <a:gd name="connsiteX136" fmla="*/ 4267876 w 7153444"/>
                  <a:gd name="connsiteY136" fmla="*/ 4124708 h 4756620"/>
                  <a:gd name="connsiteX137" fmla="*/ 4176545 w 7153444"/>
                  <a:gd name="connsiteY137" fmla="*/ 4196292 h 4756620"/>
                  <a:gd name="connsiteX138" fmla="*/ 4080277 w 7153444"/>
                  <a:gd name="connsiteY138" fmla="*/ 4255533 h 4756620"/>
                  <a:gd name="connsiteX139" fmla="*/ 3974135 w 7153444"/>
                  <a:gd name="connsiteY139" fmla="*/ 4307370 h 4756620"/>
                  <a:gd name="connsiteX140" fmla="*/ 3867994 w 7153444"/>
                  <a:gd name="connsiteY140" fmla="*/ 4339459 h 4756620"/>
                  <a:gd name="connsiteX141" fmla="*/ 3756916 w 7153444"/>
                  <a:gd name="connsiteY141" fmla="*/ 4361675 h 4756620"/>
                  <a:gd name="connsiteX142" fmla="*/ 3645837 w 7153444"/>
                  <a:gd name="connsiteY142" fmla="*/ 4369080 h 4756620"/>
                  <a:gd name="connsiteX143" fmla="*/ 3618685 w 7153444"/>
                  <a:gd name="connsiteY143" fmla="*/ 4369080 h 4756620"/>
                  <a:gd name="connsiteX144" fmla="*/ 3510075 w 7153444"/>
                  <a:gd name="connsiteY144" fmla="*/ 4356738 h 4756620"/>
                  <a:gd name="connsiteX145" fmla="*/ 3403933 w 7153444"/>
                  <a:gd name="connsiteY145" fmla="*/ 4334522 h 4756620"/>
                  <a:gd name="connsiteX146" fmla="*/ 3300260 w 7153444"/>
                  <a:gd name="connsiteY146" fmla="*/ 4297496 h 4756620"/>
                  <a:gd name="connsiteX147" fmla="*/ 3206461 w 7153444"/>
                  <a:gd name="connsiteY147" fmla="*/ 4250597 h 4756620"/>
                  <a:gd name="connsiteX148" fmla="*/ 3115130 w 7153444"/>
                  <a:gd name="connsiteY148" fmla="*/ 4186418 h 4756620"/>
                  <a:gd name="connsiteX149" fmla="*/ 3033672 w 7153444"/>
                  <a:gd name="connsiteY149" fmla="*/ 4114834 h 4756620"/>
                  <a:gd name="connsiteX150" fmla="*/ 2959620 w 7153444"/>
                  <a:gd name="connsiteY150" fmla="*/ 4030908 h 4756620"/>
                  <a:gd name="connsiteX151" fmla="*/ 2848542 w 7153444"/>
                  <a:gd name="connsiteY151" fmla="*/ 4109897 h 4756620"/>
                  <a:gd name="connsiteX152" fmla="*/ 2730058 w 7153444"/>
                  <a:gd name="connsiteY152" fmla="*/ 4171608 h 4756620"/>
                  <a:gd name="connsiteX153" fmla="*/ 2606638 w 7153444"/>
                  <a:gd name="connsiteY153" fmla="*/ 4223444 h 4756620"/>
                  <a:gd name="connsiteX154" fmla="*/ 2478281 w 7153444"/>
                  <a:gd name="connsiteY154" fmla="*/ 4258002 h 4756620"/>
                  <a:gd name="connsiteX155" fmla="*/ 2347455 w 7153444"/>
                  <a:gd name="connsiteY155" fmla="*/ 4280217 h 4756620"/>
                  <a:gd name="connsiteX156" fmla="*/ 2214161 w 7153444"/>
                  <a:gd name="connsiteY156" fmla="*/ 4290091 h 4756620"/>
                  <a:gd name="connsiteX157" fmla="*/ 2103083 w 7153444"/>
                  <a:gd name="connsiteY157" fmla="*/ 4282686 h 4756620"/>
                  <a:gd name="connsiteX158" fmla="*/ 1992004 w 7153444"/>
                  <a:gd name="connsiteY158" fmla="*/ 4267875 h 4756620"/>
                  <a:gd name="connsiteX159" fmla="*/ 1883394 w 7153444"/>
                  <a:gd name="connsiteY159" fmla="*/ 4240723 h 4756620"/>
                  <a:gd name="connsiteX160" fmla="*/ 1170025 w 7153444"/>
                  <a:gd name="connsiteY160" fmla="*/ 4744278 h 4756620"/>
                  <a:gd name="connsiteX161" fmla="*/ 1157683 w 7153444"/>
                  <a:gd name="connsiteY161" fmla="*/ 4749215 h 4756620"/>
                  <a:gd name="connsiteX162" fmla="*/ 1147809 w 7153444"/>
                  <a:gd name="connsiteY162" fmla="*/ 4756620 h 4756620"/>
                  <a:gd name="connsiteX163" fmla="*/ 1137935 w 7153444"/>
                  <a:gd name="connsiteY163" fmla="*/ 4756620 h 4756620"/>
                  <a:gd name="connsiteX164" fmla="*/ 1123125 w 7153444"/>
                  <a:gd name="connsiteY164" fmla="*/ 4754152 h 4756620"/>
                  <a:gd name="connsiteX165" fmla="*/ 1108315 w 7153444"/>
                  <a:gd name="connsiteY165" fmla="*/ 4749215 h 4756620"/>
                  <a:gd name="connsiteX166" fmla="*/ 1095973 w 7153444"/>
                  <a:gd name="connsiteY166" fmla="*/ 4741810 h 4756620"/>
                  <a:gd name="connsiteX167" fmla="*/ 1081162 w 7153444"/>
                  <a:gd name="connsiteY167" fmla="*/ 4717126 h 4756620"/>
                  <a:gd name="connsiteX168" fmla="*/ 1076226 w 7153444"/>
                  <a:gd name="connsiteY168" fmla="*/ 4689973 h 4756620"/>
                  <a:gd name="connsiteX169" fmla="*/ 1086099 w 7153444"/>
                  <a:gd name="connsiteY169" fmla="*/ 4665289 h 4756620"/>
                  <a:gd name="connsiteX170" fmla="*/ 1495855 w 7153444"/>
                  <a:gd name="connsiteY170" fmla="*/ 4038314 h 4756620"/>
                  <a:gd name="connsiteX171" fmla="*/ 1419334 w 7153444"/>
                  <a:gd name="connsiteY171" fmla="*/ 3966730 h 4756620"/>
                  <a:gd name="connsiteX172" fmla="*/ 1350218 w 7153444"/>
                  <a:gd name="connsiteY172" fmla="*/ 3885272 h 4756620"/>
                  <a:gd name="connsiteX173" fmla="*/ 1288508 w 7153444"/>
                  <a:gd name="connsiteY173" fmla="*/ 3796410 h 4756620"/>
                  <a:gd name="connsiteX174" fmla="*/ 1241609 w 7153444"/>
                  <a:gd name="connsiteY174" fmla="*/ 3702610 h 4756620"/>
                  <a:gd name="connsiteX175" fmla="*/ 1202114 w 7153444"/>
                  <a:gd name="connsiteY175" fmla="*/ 3601405 h 4756620"/>
                  <a:gd name="connsiteX176" fmla="*/ 1172493 w 7153444"/>
                  <a:gd name="connsiteY176" fmla="*/ 3495264 h 4756620"/>
                  <a:gd name="connsiteX177" fmla="*/ 1061415 w 7153444"/>
                  <a:gd name="connsiteY177" fmla="*/ 3510074 h 4756620"/>
                  <a:gd name="connsiteX178" fmla="*/ 955273 w 7153444"/>
                  <a:gd name="connsiteY178" fmla="*/ 3517480 h 4756620"/>
                  <a:gd name="connsiteX179" fmla="*/ 834321 w 7153444"/>
                  <a:gd name="connsiteY179" fmla="*/ 3510074 h 4756620"/>
                  <a:gd name="connsiteX180" fmla="*/ 723243 w 7153444"/>
                  <a:gd name="connsiteY180" fmla="*/ 3490327 h 4756620"/>
                  <a:gd name="connsiteX181" fmla="*/ 619570 w 7153444"/>
                  <a:gd name="connsiteY181" fmla="*/ 3460706 h 4756620"/>
                  <a:gd name="connsiteX182" fmla="*/ 523302 w 7153444"/>
                  <a:gd name="connsiteY182" fmla="*/ 3418743 h 4756620"/>
                  <a:gd name="connsiteX183" fmla="*/ 434439 w 7153444"/>
                  <a:gd name="connsiteY183" fmla="*/ 3366907 h 4756620"/>
                  <a:gd name="connsiteX184" fmla="*/ 355450 w 7153444"/>
                  <a:gd name="connsiteY184" fmla="*/ 3310133 h 4756620"/>
                  <a:gd name="connsiteX185" fmla="*/ 283867 w 7153444"/>
                  <a:gd name="connsiteY185" fmla="*/ 3248423 h 4756620"/>
                  <a:gd name="connsiteX186" fmla="*/ 222156 w 7153444"/>
                  <a:gd name="connsiteY186" fmla="*/ 3174371 h 4756620"/>
                  <a:gd name="connsiteX187" fmla="*/ 162915 w 7153444"/>
                  <a:gd name="connsiteY187" fmla="*/ 3102787 h 4756620"/>
                  <a:gd name="connsiteX188" fmla="*/ 118483 w 7153444"/>
                  <a:gd name="connsiteY188" fmla="*/ 3028735 h 4756620"/>
                  <a:gd name="connsiteX189" fmla="*/ 64178 w 7153444"/>
                  <a:gd name="connsiteY189" fmla="*/ 2917657 h 4756620"/>
                  <a:gd name="connsiteX190" fmla="*/ 29621 w 7153444"/>
                  <a:gd name="connsiteY190" fmla="*/ 2804110 h 4756620"/>
                  <a:gd name="connsiteX191" fmla="*/ 7405 w 7153444"/>
                  <a:gd name="connsiteY191" fmla="*/ 2688095 h 4756620"/>
                  <a:gd name="connsiteX192" fmla="*/ 0 w 7153444"/>
                  <a:gd name="connsiteY192" fmla="*/ 2569611 h 4756620"/>
                  <a:gd name="connsiteX193" fmla="*/ 0 w 7153444"/>
                  <a:gd name="connsiteY193" fmla="*/ 2567143 h 4756620"/>
                  <a:gd name="connsiteX194" fmla="*/ 7405 w 7153444"/>
                  <a:gd name="connsiteY194" fmla="*/ 2448659 h 4756620"/>
                  <a:gd name="connsiteX195" fmla="*/ 29621 w 7153444"/>
                  <a:gd name="connsiteY195" fmla="*/ 2327707 h 4756620"/>
                  <a:gd name="connsiteX196" fmla="*/ 69115 w 7153444"/>
                  <a:gd name="connsiteY196" fmla="*/ 2214160 h 4756620"/>
                  <a:gd name="connsiteX197" fmla="*/ 118483 w 7153444"/>
                  <a:gd name="connsiteY197" fmla="*/ 2103082 h 4756620"/>
                  <a:gd name="connsiteX198" fmla="*/ 187599 w 7153444"/>
                  <a:gd name="connsiteY198" fmla="*/ 1996941 h 4756620"/>
                  <a:gd name="connsiteX199" fmla="*/ 269056 w 7153444"/>
                  <a:gd name="connsiteY199" fmla="*/ 1898204 h 4756620"/>
                  <a:gd name="connsiteX200" fmla="*/ 217220 w 7153444"/>
                  <a:gd name="connsiteY200" fmla="*/ 1809342 h 4756620"/>
                  <a:gd name="connsiteX201" fmla="*/ 180194 w 7153444"/>
                  <a:gd name="connsiteY201" fmla="*/ 1718011 h 4756620"/>
                  <a:gd name="connsiteX202" fmla="*/ 148105 w 7153444"/>
                  <a:gd name="connsiteY202" fmla="*/ 1619274 h 4756620"/>
                  <a:gd name="connsiteX203" fmla="*/ 133294 w 7153444"/>
                  <a:gd name="connsiteY203" fmla="*/ 1518070 h 4756620"/>
                  <a:gd name="connsiteX204" fmla="*/ 130825 w 7153444"/>
                  <a:gd name="connsiteY204" fmla="*/ 1409460 h 4756620"/>
                  <a:gd name="connsiteX205" fmla="*/ 140699 w 7153444"/>
                  <a:gd name="connsiteY205" fmla="*/ 1300850 h 4756620"/>
                  <a:gd name="connsiteX206" fmla="*/ 160446 w 7153444"/>
                  <a:gd name="connsiteY206" fmla="*/ 1194708 h 4756620"/>
                  <a:gd name="connsiteX207" fmla="*/ 195004 w 7153444"/>
                  <a:gd name="connsiteY207" fmla="*/ 1081161 h 4756620"/>
                  <a:gd name="connsiteX208" fmla="*/ 241904 w 7153444"/>
                  <a:gd name="connsiteY208" fmla="*/ 975020 h 4756620"/>
                  <a:gd name="connsiteX209" fmla="*/ 298677 w 7153444"/>
                  <a:gd name="connsiteY209" fmla="*/ 878752 h 4756620"/>
                  <a:gd name="connsiteX210" fmla="*/ 365324 w 7153444"/>
                  <a:gd name="connsiteY210" fmla="*/ 789889 h 4756620"/>
                  <a:gd name="connsiteX211" fmla="*/ 439376 w 7153444"/>
                  <a:gd name="connsiteY211" fmla="*/ 715837 h 4756620"/>
                  <a:gd name="connsiteX212" fmla="*/ 523302 w 7153444"/>
                  <a:gd name="connsiteY212" fmla="*/ 649190 h 4756620"/>
                  <a:gd name="connsiteX213" fmla="*/ 609696 w 7153444"/>
                  <a:gd name="connsiteY213" fmla="*/ 602290 h 4756620"/>
                  <a:gd name="connsiteX214" fmla="*/ 3510075 w 7153444"/>
                  <a:gd name="connsiteY214" fmla="*/ 0 h 4756620"/>
                  <a:gd name="connsiteX215" fmla="*/ 3534760 w 7153444"/>
                  <a:gd name="connsiteY215" fmla="*/ 0 h 4756620"/>
                  <a:gd name="connsiteX216" fmla="*/ 3643369 w 7153444"/>
                  <a:gd name="connsiteY216" fmla="*/ 7405 h 4756620"/>
                  <a:gd name="connsiteX217" fmla="*/ 3749511 w 7153444"/>
                  <a:gd name="connsiteY217" fmla="*/ 32089 h 4756620"/>
                  <a:gd name="connsiteX218" fmla="*/ 3853184 w 7153444"/>
                  <a:gd name="connsiteY218" fmla="*/ 71584 h 4756620"/>
                  <a:gd name="connsiteX219" fmla="*/ 3946984 w 7153444"/>
                  <a:gd name="connsiteY219" fmla="*/ 118484 h 4756620"/>
                  <a:gd name="connsiteX220" fmla="*/ 4038315 w 7153444"/>
                  <a:gd name="connsiteY220" fmla="*/ 182662 h 4756620"/>
                  <a:gd name="connsiteX221" fmla="*/ 4119772 w 7153444"/>
                  <a:gd name="connsiteY221" fmla="*/ 254246 h 4756620"/>
                  <a:gd name="connsiteX222" fmla="*/ 4193824 w 7153444"/>
                  <a:gd name="connsiteY222" fmla="*/ 338172 h 4756620"/>
                  <a:gd name="connsiteX223" fmla="*/ 4304902 w 7153444"/>
                  <a:gd name="connsiteY223" fmla="*/ 259183 h 4756620"/>
                  <a:gd name="connsiteX224" fmla="*/ 4423386 w 7153444"/>
                  <a:gd name="connsiteY224" fmla="*/ 197473 h 4756620"/>
                  <a:gd name="connsiteX225" fmla="*/ 4546806 w 7153444"/>
                  <a:gd name="connsiteY225" fmla="*/ 145636 h 4756620"/>
                  <a:gd name="connsiteX226" fmla="*/ 4675164 w 7153444"/>
                  <a:gd name="connsiteY226" fmla="*/ 111078 h 4756620"/>
                  <a:gd name="connsiteX227" fmla="*/ 4805989 w 7153444"/>
                  <a:gd name="connsiteY227" fmla="*/ 88863 h 4756620"/>
                  <a:gd name="connsiteX228" fmla="*/ 4941751 w 7153444"/>
                  <a:gd name="connsiteY228" fmla="*/ 83926 h 4756620"/>
                  <a:gd name="connsiteX229" fmla="*/ 5077514 w 7153444"/>
                  <a:gd name="connsiteY229" fmla="*/ 88863 h 4756620"/>
                  <a:gd name="connsiteX230" fmla="*/ 5210808 w 7153444"/>
                  <a:gd name="connsiteY230" fmla="*/ 113547 h 4756620"/>
                  <a:gd name="connsiteX231" fmla="*/ 5344102 w 7153444"/>
                  <a:gd name="connsiteY231" fmla="*/ 153041 h 4756620"/>
                  <a:gd name="connsiteX232" fmla="*/ 5462585 w 7153444"/>
                  <a:gd name="connsiteY232" fmla="*/ 202409 h 4756620"/>
                  <a:gd name="connsiteX233" fmla="*/ 5573664 w 7153444"/>
                  <a:gd name="connsiteY233" fmla="*/ 266588 h 4756620"/>
                  <a:gd name="connsiteX234" fmla="*/ 5672400 w 7153444"/>
                  <a:gd name="connsiteY234" fmla="*/ 343109 h 4756620"/>
                  <a:gd name="connsiteX235" fmla="*/ 5758794 w 7153444"/>
                  <a:gd name="connsiteY235" fmla="*/ 429503 h 4756620"/>
                  <a:gd name="connsiteX236" fmla="*/ 5832846 w 7153444"/>
                  <a:gd name="connsiteY236" fmla="*/ 525771 h 4756620"/>
                  <a:gd name="connsiteX237" fmla="*/ 5897025 w 7153444"/>
                  <a:gd name="connsiteY237" fmla="*/ 634381 h 4756620"/>
                  <a:gd name="connsiteX238" fmla="*/ 5943925 w 7153444"/>
                  <a:gd name="connsiteY238" fmla="*/ 747928 h 4756620"/>
                  <a:gd name="connsiteX239" fmla="*/ 5980951 w 7153444"/>
                  <a:gd name="connsiteY239" fmla="*/ 873816 h 4756620"/>
                  <a:gd name="connsiteX240" fmla="*/ 6092029 w 7153444"/>
                  <a:gd name="connsiteY240" fmla="*/ 856538 h 4756620"/>
                  <a:gd name="connsiteX241" fmla="*/ 6195702 w 7153444"/>
                  <a:gd name="connsiteY241" fmla="*/ 851601 h 4756620"/>
                  <a:gd name="connsiteX242" fmla="*/ 6316654 w 7153444"/>
                  <a:gd name="connsiteY242" fmla="*/ 859006 h 4756620"/>
                  <a:gd name="connsiteX243" fmla="*/ 6430201 w 7153444"/>
                  <a:gd name="connsiteY243" fmla="*/ 878753 h 4756620"/>
                  <a:gd name="connsiteX244" fmla="*/ 6533874 w 7153444"/>
                  <a:gd name="connsiteY244" fmla="*/ 908374 h 4756620"/>
                  <a:gd name="connsiteX245" fmla="*/ 6630142 w 7153444"/>
                  <a:gd name="connsiteY245" fmla="*/ 950337 h 4756620"/>
                  <a:gd name="connsiteX246" fmla="*/ 6719004 w 7153444"/>
                  <a:gd name="connsiteY246" fmla="*/ 1002174 h 4756620"/>
                  <a:gd name="connsiteX247" fmla="*/ 6797994 w 7153444"/>
                  <a:gd name="connsiteY247" fmla="*/ 1058947 h 4756620"/>
                  <a:gd name="connsiteX248" fmla="*/ 6869577 w 7153444"/>
                  <a:gd name="connsiteY248" fmla="*/ 1125594 h 4756620"/>
                  <a:gd name="connsiteX249" fmla="*/ 6936224 w 7153444"/>
                  <a:gd name="connsiteY249" fmla="*/ 1194709 h 4756620"/>
                  <a:gd name="connsiteX250" fmla="*/ 6990529 w 7153444"/>
                  <a:gd name="connsiteY250" fmla="*/ 1266293 h 4756620"/>
                  <a:gd name="connsiteX251" fmla="*/ 7034960 w 7153444"/>
                  <a:gd name="connsiteY251" fmla="*/ 1340345 h 4756620"/>
                  <a:gd name="connsiteX252" fmla="*/ 7089266 w 7153444"/>
                  <a:gd name="connsiteY252" fmla="*/ 1453892 h 4756620"/>
                  <a:gd name="connsiteX253" fmla="*/ 7123823 w 7153444"/>
                  <a:gd name="connsiteY253" fmla="*/ 1569907 h 4756620"/>
                  <a:gd name="connsiteX254" fmla="*/ 7148507 w 7153444"/>
                  <a:gd name="connsiteY254" fmla="*/ 1688391 h 4756620"/>
                  <a:gd name="connsiteX255" fmla="*/ 7153444 w 7153444"/>
                  <a:gd name="connsiteY255" fmla="*/ 1806874 h 4756620"/>
                  <a:gd name="connsiteX256" fmla="*/ 7146039 w 7153444"/>
                  <a:gd name="connsiteY256" fmla="*/ 1927826 h 4756620"/>
                  <a:gd name="connsiteX257" fmla="*/ 7121354 w 7153444"/>
                  <a:gd name="connsiteY257" fmla="*/ 2043842 h 4756620"/>
                  <a:gd name="connsiteX258" fmla="*/ 7084328 w 7153444"/>
                  <a:gd name="connsiteY258" fmla="*/ 2157388 h 4756620"/>
                  <a:gd name="connsiteX259" fmla="*/ 7030024 w 7153444"/>
                  <a:gd name="connsiteY259" fmla="*/ 2268467 h 4756620"/>
                  <a:gd name="connsiteX260" fmla="*/ 6965845 w 7153444"/>
                  <a:gd name="connsiteY260" fmla="*/ 2372140 h 4756620"/>
                  <a:gd name="connsiteX261" fmla="*/ 6884388 w 7153444"/>
                  <a:gd name="connsiteY261" fmla="*/ 2468408 h 4756620"/>
                  <a:gd name="connsiteX262" fmla="*/ 6936224 w 7153444"/>
                  <a:gd name="connsiteY262" fmla="*/ 2559739 h 4756620"/>
                  <a:gd name="connsiteX263" fmla="*/ 6973250 w 7153444"/>
                  <a:gd name="connsiteY263" fmla="*/ 2651070 h 4756620"/>
                  <a:gd name="connsiteX264" fmla="*/ 7005340 w 7153444"/>
                  <a:gd name="connsiteY264" fmla="*/ 2749806 h 4756620"/>
                  <a:gd name="connsiteX265" fmla="*/ 7020150 w 7153444"/>
                  <a:gd name="connsiteY265" fmla="*/ 2855948 h 4756620"/>
                  <a:gd name="connsiteX266" fmla="*/ 7022618 w 7153444"/>
                  <a:gd name="connsiteY266" fmla="*/ 2959621 h 4756620"/>
                  <a:gd name="connsiteX267" fmla="*/ 7012745 w 7153444"/>
                  <a:gd name="connsiteY267" fmla="*/ 3068231 h 4756620"/>
                  <a:gd name="connsiteX268" fmla="*/ 6992998 w 7153444"/>
                  <a:gd name="connsiteY268" fmla="*/ 3174372 h 4756620"/>
                  <a:gd name="connsiteX269" fmla="*/ 6958440 w 7153444"/>
                  <a:gd name="connsiteY269" fmla="*/ 3290387 h 4756620"/>
                  <a:gd name="connsiteX270" fmla="*/ 6911540 w 7153444"/>
                  <a:gd name="connsiteY270" fmla="*/ 3394060 h 4756620"/>
                  <a:gd name="connsiteX271" fmla="*/ 6854767 w 7153444"/>
                  <a:gd name="connsiteY271" fmla="*/ 3492797 h 4756620"/>
                  <a:gd name="connsiteX272" fmla="*/ 6788120 w 7153444"/>
                  <a:gd name="connsiteY272" fmla="*/ 3579191 h 4756620"/>
                  <a:gd name="connsiteX273" fmla="*/ 6714068 w 7153444"/>
                  <a:gd name="connsiteY273" fmla="*/ 3655712 h 4756620"/>
                  <a:gd name="connsiteX274" fmla="*/ 6632610 w 7153444"/>
                  <a:gd name="connsiteY274" fmla="*/ 3719890 h 4756620"/>
                  <a:gd name="connsiteX275" fmla="*/ 6543748 w 7153444"/>
                  <a:gd name="connsiteY275" fmla="*/ 3769258 h 4756620"/>
                  <a:gd name="connsiteX276" fmla="*/ 6531406 w 7153444"/>
                  <a:gd name="connsiteY276" fmla="*/ 3774195 h 4756620"/>
                  <a:gd name="connsiteX277" fmla="*/ 6519064 w 7153444"/>
                  <a:gd name="connsiteY277" fmla="*/ 3774195 h 4756620"/>
                  <a:gd name="connsiteX278" fmla="*/ 6494380 w 7153444"/>
                  <a:gd name="connsiteY278" fmla="*/ 3771727 h 4756620"/>
                  <a:gd name="connsiteX279" fmla="*/ 6477100 w 7153444"/>
                  <a:gd name="connsiteY279" fmla="*/ 3759385 h 4756620"/>
                  <a:gd name="connsiteX280" fmla="*/ 6464758 w 7153444"/>
                  <a:gd name="connsiteY280" fmla="*/ 3742106 h 4756620"/>
                  <a:gd name="connsiteX281" fmla="*/ 6459822 w 7153444"/>
                  <a:gd name="connsiteY281" fmla="*/ 3717422 h 4756620"/>
                  <a:gd name="connsiteX282" fmla="*/ 6462290 w 7153444"/>
                  <a:gd name="connsiteY282" fmla="*/ 3695206 h 4756620"/>
                  <a:gd name="connsiteX283" fmla="*/ 6474632 w 7153444"/>
                  <a:gd name="connsiteY283" fmla="*/ 3675459 h 4756620"/>
                  <a:gd name="connsiteX284" fmla="*/ 6491911 w 7153444"/>
                  <a:gd name="connsiteY284" fmla="*/ 3663117 h 4756620"/>
                  <a:gd name="connsiteX285" fmla="*/ 6568432 w 7153444"/>
                  <a:gd name="connsiteY285" fmla="*/ 3618685 h 4756620"/>
                  <a:gd name="connsiteX286" fmla="*/ 6640016 w 7153444"/>
                  <a:gd name="connsiteY286" fmla="*/ 3564380 h 4756620"/>
                  <a:gd name="connsiteX287" fmla="*/ 6701726 w 7153444"/>
                  <a:gd name="connsiteY287" fmla="*/ 3497733 h 4756620"/>
                  <a:gd name="connsiteX288" fmla="*/ 6758499 w 7153444"/>
                  <a:gd name="connsiteY288" fmla="*/ 3423681 h 4756620"/>
                  <a:gd name="connsiteX289" fmla="*/ 6810336 w 7153444"/>
                  <a:gd name="connsiteY289" fmla="*/ 3337287 h 4756620"/>
                  <a:gd name="connsiteX290" fmla="*/ 6849830 w 7153444"/>
                  <a:gd name="connsiteY290" fmla="*/ 3248424 h 4756620"/>
                  <a:gd name="connsiteX291" fmla="*/ 6879451 w 7153444"/>
                  <a:gd name="connsiteY291" fmla="*/ 3149688 h 4756620"/>
                  <a:gd name="connsiteX292" fmla="*/ 6899198 w 7153444"/>
                  <a:gd name="connsiteY292" fmla="*/ 3046015 h 4756620"/>
                  <a:gd name="connsiteX293" fmla="*/ 6906604 w 7153444"/>
                  <a:gd name="connsiteY293" fmla="*/ 2944810 h 4756620"/>
                  <a:gd name="connsiteX294" fmla="*/ 6899198 w 7153444"/>
                  <a:gd name="connsiteY294" fmla="*/ 2848542 h 4756620"/>
                  <a:gd name="connsiteX295" fmla="*/ 6884388 w 7153444"/>
                  <a:gd name="connsiteY295" fmla="*/ 2752274 h 4756620"/>
                  <a:gd name="connsiteX296" fmla="*/ 6854767 w 7153444"/>
                  <a:gd name="connsiteY296" fmla="*/ 2663412 h 4756620"/>
                  <a:gd name="connsiteX297" fmla="*/ 6815272 w 7153444"/>
                  <a:gd name="connsiteY297" fmla="*/ 2577018 h 4756620"/>
                  <a:gd name="connsiteX298" fmla="*/ 6760968 w 7153444"/>
                  <a:gd name="connsiteY298" fmla="*/ 2498028 h 4756620"/>
                  <a:gd name="connsiteX299" fmla="*/ 6753562 w 7153444"/>
                  <a:gd name="connsiteY299" fmla="*/ 2475813 h 4756620"/>
                  <a:gd name="connsiteX300" fmla="*/ 6753562 w 7153444"/>
                  <a:gd name="connsiteY300" fmla="*/ 2448660 h 4756620"/>
                  <a:gd name="connsiteX301" fmla="*/ 6768372 w 7153444"/>
                  <a:gd name="connsiteY301" fmla="*/ 2421508 h 4756620"/>
                  <a:gd name="connsiteX302" fmla="*/ 6849830 w 7153444"/>
                  <a:gd name="connsiteY302" fmla="*/ 2335114 h 4756620"/>
                  <a:gd name="connsiteX303" fmla="*/ 6914008 w 7153444"/>
                  <a:gd name="connsiteY303" fmla="*/ 2241314 h 4756620"/>
                  <a:gd name="connsiteX304" fmla="*/ 6965845 w 7153444"/>
                  <a:gd name="connsiteY304" fmla="*/ 2142578 h 4756620"/>
                  <a:gd name="connsiteX305" fmla="*/ 7005340 w 7153444"/>
                  <a:gd name="connsiteY305" fmla="*/ 2038905 h 4756620"/>
                  <a:gd name="connsiteX306" fmla="*/ 7027555 w 7153444"/>
                  <a:gd name="connsiteY306" fmla="*/ 1932763 h 4756620"/>
                  <a:gd name="connsiteX307" fmla="*/ 7037429 w 7153444"/>
                  <a:gd name="connsiteY307" fmla="*/ 1826622 h 4756620"/>
                  <a:gd name="connsiteX308" fmla="*/ 7034960 w 7153444"/>
                  <a:gd name="connsiteY308" fmla="*/ 1718012 h 4756620"/>
                  <a:gd name="connsiteX309" fmla="*/ 7015213 w 7153444"/>
                  <a:gd name="connsiteY309" fmla="*/ 1606933 h 4756620"/>
                  <a:gd name="connsiteX310" fmla="*/ 6980656 w 7153444"/>
                  <a:gd name="connsiteY310" fmla="*/ 1503260 h 4756620"/>
                  <a:gd name="connsiteX311" fmla="*/ 6931288 w 7153444"/>
                  <a:gd name="connsiteY311" fmla="*/ 1397119 h 4756620"/>
                  <a:gd name="connsiteX312" fmla="*/ 6886856 w 7153444"/>
                  <a:gd name="connsiteY312" fmla="*/ 1325535 h 4756620"/>
                  <a:gd name="connsiteX313" fmla="*/ 6832551 w 7153444"/>
                  <a:gd name="connsiteY313" fmla="*/ 1253951 h 4756620"/>
                  <a:gd name="connsiteX314" fmla="*/ 6768372 w 7153444"/>
                  <a:gd name="connsiteY314" fmla="*/ 1187304 h 4756620"/>
                  <a:gd name="connsiteX315" fmla="*/ 6696788 w 7153444"/>
                  <a:gd name="connsiteY315" fmla="*/ 1128062 h 4756620"/>
                  <a:gd name="connsiteX316" fmla="*/ 6612863 w 7153444"/>
                  <a:gd name="connsiteY316" fmla="*/ 1073757 h 4756620"/>
                  <a:gd name="connsiteX317" fmla="*/ 6521532 w 7153444"/>
                  <a:gd name="connsiteY317" fmla="*/ 1031794 h 4756620"/>
                  <a:gd name="connsiteX318" fmla="*/ 6420327 w 7153444"/>
                  <a:gd name="connsiteY318" fmla="*/ 999705 h 4756620"/>
                  <a:gd name="connsiteX319" fmla="*/ 6311717 w 7153444"/>
                  <a:gd name="connsiteY319" fmla="*/ 977490 h 4756620"/>
                  <a:gd name="connsiteX320" fmla="*/ 6193234 w 7153444"/>
                  <a:gd name="connsiteY320" fmla="*/ 970084 h 4756620"/>
                  <a:gd name="connsiteX321" fmla="*/ 6114245 w 7153444"/>
                  <a:gd name="connsiteY321" fmla="*/ 972553 h 4756620"/>
                  <a:gd name="connsiteX322" fmla="*/ 6030319 w 7153444"/>
                  <a:gd name="connsiteY322" fmla="*/ 982426 h 4756620"/>
                  <a:gd name="connsiteX323" fmla="*/ 5946393 w 7153444"/>
                  <a:gd name="connsiteY323" fmla="*/ 999705 h 4756620"/>
                  <a:gd name="connsiteX324" fmla="*/ 5931583 w 7153444"/>
                  <a:gd name="connsiteY324" fmla="*/ 1002174 h 4756620"/>
                  <a:gd name="connsiteX325" fmla="*/ 5921709 w 7153444"/>
                  <a:gd name="connsiteY325" fmla="*/ 999705 h 4756620"/>
                  <a:gd name="connsiteX326" fmla="*/ 5911835 w 7153444"/>
                  <a:gd name="connsiteY326" fmla="*/ 997237 h 4756620"/>
                  <a:gd name="connsiteX327" fmla="*/ 5899493 w 7153444"/>
                  <a:gd name="connsiteY327" fmla="*/ 989832 h 4756620"/>
                  <a:gd name="connsiteX328" fmla="*/ 5889620 w 7153444"/>
                  <a:gd name="connsiteY328" fmla="*/ 984895 h 4756620"/>
                  <a:gd name="connsiteX329" fmla="*/ 5884683 w 7153444"/>
                  <a:gd name="connsiteY329" fmla="*/ 972553 h 4756620"/>
                  <a:gd name="connsiteX330" fmla="*/ 5879746 w 7153444"/>
                  <a:gd name="connsiteY330" fmla="*/ 962679 h 4756620"/>
                  <a:gd name="connsiteX331" fmla="*/ 5874809 w 7153444"/>
                  <a:gd name="connsiteY331" fmla="*/ 950337 h 4756620"/>
                  <a:gd name="connsiteX332" fmla="*/ 5847657 w 7153444"/>
                  <a:gd name="connsiteY332" fmla="*/ 831853 h 4756620"/>
                  <a:gd name="connsiteX333" fmla="*/ 5805694 w 7153444"/>
                  <a:gd name="connsiteY333" fmla="*/ 720775 h 4756620"/>
                  <a:gd name="connsiteX334" fmla="*/ 5753857 w 7153444"/>
                  <a:gd name="connsiteY334" fmla="*/ 619570 h 4756620"/>
                  <a:gd name="connsiteX335" fmla="*/ 5687210 w 7153444"/>
                  <a:gd name="connsiteY335" fmla="*/ 525771 h 4756620"/>
                  <a:gd name="connsiteX336" fmla="*/ 5605753 w 7153444"/>
                  <a:gd name="connsiteY336" fmla="*/ 441845 h 4756620"/>
                  <a:gd name="connsiteX337" fmla="*/ 5516890 w 7153444"/>
                  <a:gd name="connsiteY337" fmla="*/ 370261 h 4756620"/>
                  <a:gd name="connsiteX338" fmla="*/ 5415686 w 7153444"/>
                  <a:gd name="connsiteY338" fmla="*/ 311020 h 4756620"/>
                  <a:gd name="connsiteX339" fmla="*/ 5302139 w 7153444"/>
                  <a:gd name="connsiteY339" fmla="*/ 259183 h 4756620"/>
                  <a:gd name="connsiteX340" fmla="*/ 5183655 w 7153444"/>
                  <a:gd name="connsiteY340" fmla="*/ 227094 h 4756620"/>
                  <a:gd name="connsiteX341" fmla="*/ 5065172 w 7153444"/>
                  <a:gd name="connsiteY341" fmla="*/ 204878 h 4756620"/>
                  <a:gd name="connsiteX342" fmla="*/ 4941751 w 7153444"/>
                  <a:gd name="connsiteY342" fmla="*/ 199941 h 4756620"/>
                  <a:gd name="connsiteX343" fmla="*/ 4810926 w 7153444"/>
                  <a:gd name="connsiteY343" fmla="*/ 204878 h 4756620"/>
                  <a:gd name="connsiteX344" fmla="*/ 4685037 w 7153444"/>
                  <a:gd name="connsiteY344" fmla="*/ 229562 h 4756620"/>
                  <a:gd name="connsiteX345" fmla="*/ 4559148 w 7153444"/>
                  <a:gd name="connsiteY345" fmla="*/ 266588 h 4756620"/>
                  <a:gd name="connsiteX346" fmla="*/ 4438196 w 7153444"/>
                  <a:gd name="connsiteY346" fmla="*/ 320893 h 4756620"/>
                  <a:gd name="connsiteX347" fmla="*/ 4324650 w 7153444"/>
                  <a:gd name="connsiteY347" fmla="*/ 385072 h 4756620"/>
                  <a:gd name="connsiteX348" fmla="*/ 4220977 w 7153444"/>
                  <a:gd name="connsiteY348" fmla="*/ 466529 h 4756620"/>
                  <a:gd name="connsiteX349" fmla="*/ 4211103 w 7153444"/>
                  <a:gd name="connsiteY349" fmla="*/ 471466 h 4756620"/>
                  <a:gd name="connsiteX350" fmla="*/ 4196293 w 7153444"/>
                  <a:gd name="connsiteY350" fmla="*/ 478871 h 4756620"/>
                  <a:gd name="connsiteX351" fmla="*/ 4183951 w 7153444"/>
                  <a:gd name="connsiteY351" fmla="*/ 481340 h 4756620"/>
                  <a:gd name="connsiteX352" fmla="*/ 4176545 w 7153444"/>
                  <a:gd name="connsiteY352" fmla="*/ 478871 h 4756620"/>
                  <a:gd name="connsiteX353" fmla="*/ 4164203 w 7153444"/>
                  <a:gd name="connsiteY353" fmla="*/ 478871 h 4756620"/>
                  <a:gd name="connsiteX354" fmla="*/ 4151861 w 7153444"/>
                  <a:gd name="connsiteY354" fmla="*/ 471466 h 4756620"/>
                  <a:gd name="connsiteX355" fmla="*/ 4141988 w 7153444"/>
                  <a:gd name="connsiteY355" fmla="*/ 464061 h 4756620"/>
                  <a:gd name="connsiteX356" fmla="*/ 4134582 w 7153444"/>
                  <a:gd name="connsiteY356" fmla="*/ 454187 h 4756620"/>
                  <a:gd name="connsiteX357" fmla="*/ 4067935 w 7153444"/>
                  <a:gd name="connsiteY357" fmla="*/ 370261 h 4756620"/>
                  <a:gd name="connsiteX358" fmla="*/ 3996352 w 7153444"/>
                  <a:gd name="connsiteY358" fmla="*/ 296209 h 4756620"/>
                  <a:gd name="connsiteX359" fmla="*/ 3912426 w 7153444"/>
                  <a:gd name="connsiteY359" fmla="*/ 236967 h 4756620"/>
                  <a:gd name="connsiteX360" fmla="*/ 3826032 w 7153444"/>
                  <a:gd name="connsiteY360" fmla="*/ 185131 h 4756620"/>
                  <a:gd name="connsiteX361" fmla="*/ 3732232 w 7153444"/>
                  <a:gd name="connsiteY361" fmla="*/ 148105 h 4756620"/>
                  <a:gd name="connsiteX362" fmla="*/ 3633496 w 7153444"/>
                  <a:gd name="connsiteY362" fmla="*/ 125889 h 4756620"/>
                  <a:gd name="connsiteX363" fmla="*/ 3532291 w 7153444"/>
                  <a:gd name="connsiteY363" fmla="*/ 116015 h 4756620"/>
                  <a:gd name="connsiteX364" fmla="*/ 3507607 w 7153444"/>
                  <a:gd name="connsiteY364" fmla="*/ 116015 h 4756620"/>
                  <a:gd name="connsiteX365" fmla="*/ 3403934 w 7153444"/>
                  <a:gd name="connsiteY365" fmla="*/ 125889 h 4756620"/>
                  <a:gd name="connsiteX366" fmla="*/ 3297792 w 7153444"/>
                  <a:gd name="connsiteY366" fmla="*/ 145636 h 4756620"/>
                  <a:gd name="connsiteX367" fmla="*/ 3196588 w 7153444"/>
                  <a:gd name="connsiteY367" fmla="*/ 182662 h 4756620"/>
                  <a:gd name="connsiteX368" fmla="*/ 3100320 w 7153444"/>
                  <a:gd name="connsiteY368" fmla="*/ 229562 h 4756620"/>
                  <a:gd name="connsiteX369" fmla="*/ 3011457 w 7153444"/>
                  <a:gd name="connsiteY369" fmla="*/ 293741 h 4756620"/>
                  <a:gd name="connsiteX370" fmla="*/ 2930000 w 7153444"/>
                  <a:gd name="connsiteY370" fmla="*/ 365324 h 4756620"/>
                  <a:gd name="connsiteX371" fmla="*/ 2855948 w 7153444"/>
                  <a:gd name="connsiteY371" fmla="*/ 449250 h 4756620"/>
                  <a:gd name="connsiteX372" fmla="*/ 2846074 w 7153444"/>
                  <a:gd name="connsiteY372" fmla="*/ 456656 h 4756620"/>
                  <a:gd name="connsiteX373" fmla="*/ 2833732 w 7153444"/>
                  <a:gd name="connsiteY373" fmla="*/ 466529 h 4756620"/>
                  <a:gd name="connsiteX374" fmla="*/ 2821390 w 7153444"/>
                  <a:gd name="connsiteY374" fmla="*/ 468998 h 4756620"/>
                  <a:gd name="connsiteX375" fmla="*/ 2811516 w 7153444"/>
                  <a:gd name="connsiteY375" fmla="*/ 471466 h 4756620"/>
                  <a:gd name="connsiteX376" fmla="*/ 2806580 w 7153444"/>
                  <a:gd name="connsiteY376" fmla="*/ 471466 h 4756620"/>
                  <a:gd name="connsiteX377" fmla="*/ 2794237 w 7153444"/>
                  <a:gd name="connsiteY377" fmla="*/ 468998 h 4756620"/>
                  <a:gd name="connsiteX378" fmla="*/ 2784364 w 7153444"/>
                  <a:gd name="connsiteY378" fmla="*/ 466529 h 4756620"/>
                  <a:gd name="connsiteX379" fmla="*/ 2774490 w 7153444"/>
                  <a:gd name="connsiteY379" fmla="*/ 461592 h 4756620"/>
                  <a:gd name="connsiteX380" fmla="*/ 2764617 w 7153444"/>
                  <a:gd name="connsiteY380" fmla="*/ 451719 h 4756620"/>
                  <a:gd name="connsiteX381" fmla="*/ 2707843 w 7153444"/>
                  <a:gd name="connsiteY381" fmla="*/ 399882 h 4756620"/>
                  <a:gd name="connsiteX382" fmla="*/ 2646133 w 7153444"/>
                  <a:gd name="connsiteY382" fmla="*/ 357919 h 4756620"/>
                  <a:gd name="connsiteX383" fmla="*/ 2574549 w 7153444"/>
                  <a:gd name="connsiteY383" fmla="*/ 325830 h 4756620"/>
                  <a:gd name="connsiteX384" fmla="*/ 2495560 w 7153444"/>
                  <a:gd name="connsiteY384" fmla="*/ 298677 h 4756620"/>
                  <a:gd name="connsiteX385" fmla="*/ 2414103 w 7153444"/>
                  <a:gd name="connsiteY385" fmla="*/ 283867 h 4756620"/>
                  <a:gd name="connsiteX386" fmla="*/ 2335114 w 7153444"/>
                  <a:gd name="connsiteY386" fmla="*/ 278930 h 4756620"/>
                  <a:gd name="connsiteX387" fmla="*/ 2268467 w 7153444"/>
                  <a:gd name="connsiteY387" fmla="*/ 281399 h 4756620"/>
                  <a:gd name="connsiteX388" fmla="*/ 2209225 w 7153444"/>
                  <a:gd name="connsiteY388" fmla="*/ 293741 h 4756620"/>
                  <a:gd name="connsiteX389" fmla="*/ 2194415 w 7153444"/>
                  <a:gd name="connsiteY389" fmla="*/ 293741 h 4756620"/>
                  <a:gd name="connsiteX390" fmla="*/ 2169731 w 7153444"/>
                  <a:gd name="connsiteY390" fmla="*/ 286335 h 4756620"/>
                  <a:gd name="connsiteX391" fmla="*/ 2149983 w 7153444"/>
                  <a:gd name="connsiteY391" fmla="*/ 271525 h 4756620"/>
                  <a:gd name="connsiteX392" fmla="*/ 2137641 w 7153444"/>
                  <a:gd name="connsiteY392" fmla="*/ 244372 h 4756620"/>
                  <a:gd name="connsiteX393" fmla="*/ 2140110 w 7153444"/>
                  <a:gd name="connsiteY393" fmla="*/ 214752 h 4756620"/>
                  <a:gd name="connsiteX394" fmla="*/ 2154920 w 7153444"/>
                  <a:gd name="connsiteY394" fmla="*/ 190067 h 4756620"/>
                  <a:gd name="connsiteX395" fmla="*/ 2182073 w 7153444"/>
                  <a:gd name="connsiteY395" fmla="*/ 175257 h 4756620"/>
                  <a:gd name="connsiteX396" fmla="*/ 2256125 w 7153444"/>
                  <a:gd name="connsiteY396" fmla="*/ 162915 h 4756620"/>
                  <a:gd name="connsiteX397" fmla="*/ 2332645 w 7153444"/>
                  <a:gd name="connsiteY397" fmla="*/ 160447 h 4756620"/>
                  <a:gd name="connsiteX398" fmla="*/ 2433850 w 7153444"/>
                  <a:gd name="connsiteY398" fmla="*/ 170320 h 4756620"/>
                  <a:gd name="connsiteX399" fmla="*/ 2537523 w 7153444"/>
                  <a:gd name="connsiteY399" fmla="*/ 190067 h 4756620"/>
                  <a:gd name="connsiteX400" fmla="*/ 2633791 w 7153444"/>
                  <a:gd name="connsiteY400" fmla="*/ 224625 h 4756620"/>
                  <a:gd name="connsiteX401" fmla="*/ 2722654 w 7153444"/>
                  <a:gd name="connsiteY401" fmla="*/ 269057 h 4756620"/>
                  <a:gd name="connsiteX402" fmla="*/ 2804111 w 7153444"/>
                  <a:gd name="connsiteY402" fmla="*/ 328298 h 4756620"/>
                  <a:gd name="connsiteX403" fmla="*/ 2885569 w 7153444"/>
                  <a:gd name="connsiteY403" fmla="*/ 244372 h 4756620"/>
                  <a:gd name="connsiteX404" fmla="*/ 2976900 w 7153444"/>
                  <a:gd name="connsiteY404" fmla="*/ 170320 h 4756620"/>
                  <a:gd name="connsiteX405" fmla="*/ 3073167 w 7153444"/>
                  <a:gd name="connsiteY405" fmla="*/ 111078 h 4756620"/>
                  <a:gd name="connsiteX406" fmla="*/ 3179309 w 7153444"/>
                  <a:gd name="connsiteY406" fmla="*/ 61710 h 4756620"/>
                  <a:gd name="connsiteX407" fmla="*/ 3285450 w 7153444"/>
                  <a:gd name="connsiteY407" fmla="*/ 29621 h 4756620"/>
                  <a:gd name="connsiteX408" fmla="*/ 3396529 w 7153444"/>
                  <a:gd name="connsiteY408" fmla="*/ 4937 h 475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7153444" h="4756620">
                    <a:moveTo>
                      <a:pt x="622039" y="594885"/>
                    </a:moveTo>
                    <a:lnTo>
                      <a:pt x="634380" y="594885"/>
                    </a:lnTo>
                    <a:lnTo>
                      <a:pt x="659065" y="597354"/>
                    </a:lnTo>
                    <a:lnTo>
                      <a:pt x="676343" y="609696"/>
                    </a:lnTo>
                    <a:lnTo>
                      <a:pt x="688686" y="626974"/>
                    </a:lnTo>
                    <a:lnTo>
                      <a:pt x="693622" y="651658"/>
                    </a:lnTo>
                    <a:lnTo>
                      <a:pt x="691154" y="673874"/>
                    </a:lnTo>
                    <a:lnTo>
                      <a:pt x="678812" y="693621"/>
                    </a:lnTo>
                    <a:lnTo>
                      <a:pt x="661533" y="705963"/>
                    </a:lnTo>
                    <a:lnTo>
                      <a:pt x="585012" y="747926"/>
                    </a:lnTo>
                    <a:lnTo>
                      <a:pt x="513429" y="804700"/>
                    </a:lnTo>
                    <a:lnTo>
                      <a:pt x="451719" y="871347"/>
                    </a:lnTo>
                    <a:lnTo>
                      <a:pt x="394945" y="945399"/>
                    </a:lnTo>
                    <a:lnTo>
                      <a:pt x="343109" y="1031793"/>
                    </a:lnTo>
                    <a:lnTo>
                      <a:pt x="303614" y="1123124"/>
                    </a:lnTo>
                    <a:lnTo>
                      <a:pt x="273993" y="1221861"/>
                    </a:lnTo>
                    <a:lnTo>
                      <a:pt x="254246" y="1323065"/>
                    </a:lnTo>
                    <a:lnTo>
                      <a:pt x="246841" y="1424270"/>
                    </a:lnTo>
                    <a:lnTo>
                      <a:pt x="254246" y="1520538"/>
                    </a:lnTo>
                    <a:lnTo>
                      <a:pt x="269056" y="1616806"/>
                    </a:lnTo>
                    <a:lnTo>
                      <a:pt x="298677" y="1705669"/>
                    </a:lnTo>
                    <a:lnTo>
                      <a:pt x="338172" y="1789594"/>
                    </a:lnTo>
                    <a:lnTo>
                      <a:pt x="387540" y="1868583"/>
                    </a:lnTo>
                    <a:lnTo>
                      <a:pt x="399882" y="1893268"/>
                    </a:lnTo>
                    <a:lnTo>
                      <a:pt x="399882" y="1920420"/>
                    </a:lnTo>
                    <a:lnTo>
                      <a:pt x="385072" y="1945104"/>
                    </a:lnTo>
                    <a:lnTo>
                      <a:pt x="303614" y="2033967"/>
                    </a:lnTo>
                    <a:lnTo>
                      <a:pt x="239435" y="2127766"/>
                    </a:lnTo>
                    <a:lnTo>
                      <a:pt x="187599" y="2228971"/>
                    </a:lnTo>
                    <a:lnTo>
                      <a:pt x="148105" y="2330176"/>
                    </a:lnTo>
                    <a:lnTo>
                      <a:pt x="125889" y="2438786"/>
                    </a:lnTo>
                    <a:lnTo>
                      <a:pt x="116015" y="2547395"/>
                    </a:lnTo>
                    <a:lnTo>
                      <a:pt x="118483" y="2653537"/>
                    </a:lnTo>
                    <a:lnTo>
                      <a:pt x="138231" y="2762147"/>
                    </a:lnTo>
                    <a:lnTo>
                      <a:pt x="172788" y="2868288"/>
                    </a:lnTo>
                    <a:lnTo>
                      <a:pt x="222156" y="2971962"/>
                    </a:lnTo>
                    <a:lnTo>
                      <a:pt x="266588" y="3046014"/>
                    </a:lnTo>
                    <a:lnTo>
                      <a:pt x="323361" y="3115129"/>
                    </a:lnTo>
                    <a:lnTo>
                      <a:pt x="385072" y="3181776"/>
                    </a:lnTo>
                    <a:lnTo>
                      <a:pt x="456655" y="3241018"/>
                    </a:lnTo>
                    <a:lnTo>
                      <a:pt x="540581" y="3295323"/>
                    </a:lnTo>
                    <a:lnTo>
                      <a:pt x="631912" y="3337286"/>
                    </a:lnTo>
                    <a:lnTo>
                      <a:pt x="733117" y="3369375"/>
                    </a:lnTo>
                    <a:lnTo>
                      <a:pt x="841727" y="3391591"/>
                    </a:lnTo>
                    <a:lnTo>
                      <a:pt x="957742" y="3398996"/>
                    </a:lnTo>
                    <a:lnTo>
                      <a:pt x="1039199" y="3396528"/>
                    </a:lnTo>
                    <a:lnTo>
                      <a:pt x="1123125" y="3384186"/>
                    </a:lnTo>
                    <a:lnTo>
                      <a:pt x="1207051" y="3369375"/>
                    </a:lnTo>
                    <a:lnTo>
                      <a:pt x="1221861" y="3366907"/>
                    </a:lnTo>
                    <a:lnTo>
                      <a:pt x="1231735" y="3369375"/>
                    </a:lnTo>
                    <a:lnTo>
                      <a:pt x="1241609" y="3374312"/>
                    </a:lnTo>
                    <a:lnTo>
                      <a:pt x="1253951" y="3379249"/>
                    </a:lnTo>
                    <a:lnTo>
                      <a:pt x="1263824" y="3384186"/>
                    </a:lnTo>
                    <a:lnTo>
                      <a:pt x="1268761" y="3394059"/>
                    </a:lnTo>
                    <a:lnTo>
                      <a:pt x="1273698" y="3406401"/>
                    </a:lnTo>
                    <a:lnTo>
                      <a:pt x="1278635" y="3418743"/>
                    </a:lnTo>
                    <a:lnTo>
                      <a:pt x="1300850" y="3529822"/>
                    </a:lnTo>
                    <a:lnTo>
                      <a:pt x="1340345" y="3635963"/>
                    </a:lnTo>
                    <a:lnTo>
                      <a:pt x="1392181" y="3734699"/>
                    </a:lnTo>
                    <a:lnTo>
                      <a:pt x="1451423" y="3826031"/>
                    </a:lnTo>
                    <a:lnTo>
                      <a:pt x="1525475" y="3905020"/>
                    </a:lnTo>
                    <a:lnTo>
                      <a:pt x="1609401" y="3976603"/>
                    </a:lnTo>
                    <a:lnTo>
                      <a:pt x="1629148" y="4001287"/>
                    </a:lnTo>
                    <a:lnTo>
                      <a:pt x="1634085" y="4030908"/>
                    </a:lnTo>
                    <a:lnTo>
                      <a:pt x="1624212" y="4058061"/>
                    </a:lnTo>
                    <a:lnTo>
                      <a:pt x="1352687" y="4472753"/>
                    </a:lnTo>
                    <a:lnTo>
                      <a:pt x="1841432" y="4129645"/>
                    </a:lnTo>
                    <a:lnTo>
                      <a:pt x="1848837" y="4124708"/>
                    </a:lnTo>
                    <a:lnTo>
                      <a:pt x="1861179" y="4117303"/>
                    </a:lnTo>
                    <a:lnTo>
                      <a:pt x="1873521" y="4117303"/>
                    </a:lnTo>
                    <a:lnTo>
                      <a:pt x="1883394" y="4117303"/>
                    </a:lnTo>
                    <a:lnTo>
                      <a:pt x="1890800" y="4122239"/>
                    </a:lnTo>
                    <a:lnTo>
                      <a:pt x="1999409" y="4149392"/>
                    </a:lnTo>
                    <a:lnTo>
                      <a:pt x="2108019" y="4166671"/>
                    </a:lnTo>
                    <a:lnTo>
                      <a:pt x="2214161" y="4171608"/>
                    </a:lnTo>
                    <a:lnTo>
                      <a:pt x="2342518" y="4164202"/>
                    </a:lnTo>
                    <a:lnTo>
                      <a:pt x="2473344" y="4139518"/>
                    </a:lnTo>
                    <a:lnTo>
                      <a:pt x="2594296" y="4102492"/>
                    </a:lnTo>
                    <a:lnTo>
                      <a:pt x="2715248" y="4050656"/>
                    </a:lnTo>
                    <a:lnTo>
                      <a:pt x="2828795" y="3984009"/>
                    </a:lnTo>
                    <a:lnTo>
                      <a:pt x="2932468" y="3902551"/>
                    </a:lnTo>
                    <a:lnTo>
                      <a:pt x="2942341" y="3895146"/>
                    </a:lnTo>
                    <a:lnTo>
                      <a:pt x="2957152" y="3890209"/>
                    </a:lnTo>
                    <a:lnTo>
                      <a:pt x="2971962" y="3887741"/>
                    </a:lnTo>
                    <a:lnTo>
                      <a:pt x="2976899" y="3887741"/>
                    </a:lnTo>
                    <a:lnTo>
                      <a:pt x="2989241" y="3890209"/>
                    </a:lnTo>
                    <a:lnTo>
                      <a:pt x="3001583" y="3897614"/>
                    </a:lnTo>
                    <a:lnTo>
                      <a:pt x="3011457" y="3905020"/>
                    </a:lnTo>
                    <a:lnTo>
                      <a:pt x="3018862" y="3914893"/>
                    </a:lnTo>
                    <a:lnTo>
                      <a:pt x="3085509" y="3998819"/>
                    </a:lnTo>
                    <a:lnTo>
                      <a:pt x="3157093" y="4070403"/>
                    </a:lnTo>
                    <a:lnTo>
                      <a:pt x="3241019" y="4134581"/>
                    </a:lnTo>
                    <a:lnTo>
                      <a:pt x="3327413" y="4181481"/>
                    </a:lnTo>
                    <a:lnTo>
                      <a:pt x="3421212" y="4220976"/>
                    </a:lnTo>
                    <a:lnTo>
                      <a:pt x="3519948" y="4240723"/>
                    </a:lnTo>
                    <a:lnTo>
                      <a:pt x="3621153" y="4253065"/>
                    </a:lnTo>
                    <a:lnTo>
                      <a:pt x="3643369" y="4253065"/>
                    </a:lnTo>
                    <a:lnTo>
                      <a:pt x="3749510" y="4243191"/>
                    </a:lnTo>
                    <a:lnTo>
                      <a:pt x="3855652" y="4223444"/>
                    </a:lnTo>
                    <a:lnTo>
                      <a:pt x="3954388" y="4186418"/>
                    </a:lnTo>
                    <a:lnTo>
                      <a:pt x="4050656" y="4139518"/>
                    </a:lnTo>
                    <a:lnTo>
                      <a:pt x="4141987" y="4077808"/>
                    </a:lnTo>
                    <a:lnTo>
                      <a:pt x="4223445" y="4003756"/>
                    </a:lnTo>
                    <a:lnTo>
                      <a:pt x="4297497" y="3919830"/>
                    </a:lnTo>
                    <a:lnTo>
                      <a:pt x="4307370" y="3912425"/>
                    </a:lnTo>
                    <a:lnTo>
                      <a:pt x="4319712" y="3902551"/>
                    </a:lnTo>
                    <a:lnTo>
                      <a:pt x="4332055" y="3900083"/>
                    </a:lnTo>
                    <a:lnTo>
                      <a:pt x="4341928" y="3897614"/>
                    </a:lnTo>
                    <a:lnTo>
                      <a:pt x="4346865" y="3897614"/>
                    </a:lnTo>
                    <a:lnTo>
                      <a:pt x="4359207" y="3897614"/>
                    </a:lnTo>
                    <a:lnTo>
                      <a:pt x="4369081" y="3902551"/>
                    </a:lnTo>
                    <a:lnTo>
                      <a:pt x="4378954" y="3909956"/>
                    </a:lnTo>
                    <a:lnTo>
                      <a:pt x="4388828" y="3914893"/>
                    </a:lnTo>
                    <a:lnTo>
                      <a:pt x="4445601" y="3966730"/>
                    </a:lnTo>
                    <a:lnTo>
                      <a:pt x="4507311" y="4011161"/>
                    </a:lnTo>
                    <a:lnTo>
                      <a:pt x="4578895" y="4043250"/>
                    </a:lnTo>
                    <a:lnTo>
                      <a:pt x="4657884" y="4070403"/>
                    </a:lnTo>
                    <a:lnTo>
                      <a:pt x="4739342" y="4085213"/>
                    </a:lnTo>
                    <a:lnTo>
                      <a:pt x="4818331" y="4092619"/>
                    </a:lnTo>
                    <a:lnTo>
                      <a:pt x="4884978" y="4087682"/>
                    </a:lnTo>
                    <a:lnTo>
                      <a:pt x="4946688" y="4077808"/>
                    </a:lnTo>
                    <a:lnTo>
                      <a:pt x="4959030" y="4077808"/>
                    </a:lnTo>
                    <a:lnTo>
                      <a:pt x="4986182" y="4082745"/>
                    </a:lnTo>
                    <a:lnTo>
                      <a:pt x="5003461" y="4097555"/>
                    </a:lnTo>
                    <a:lnTo>
                      <a:pt x="5015803" y="4122239"/>
                    </a:lnTo>
                    <a:lnTo>
                      <a:pt x="5015803" y="4144455"/>
                    </a:lnTo>
                    <a:lnTo>
                      <a:pt x="5010866" y="4166671"/>
                    </a:lnTo>
                    <a:lnTo>
                      <a:pt x="4993588" y="4181481"/>
                    </a:lnTo>
                    <a:lnTo>
                      <a:pt x="4971372" y="4193823"/>
                    </a:lnTo>
                    <a:lnTo>
                      <a:pt x="4897320" y="4206165"/>
                    </a:lnTo>
                    <a:lnTo>
                      <a:pt x="4820799" y="4208634"/>
                    </a:lnTo>
                    <a:lnTo>
                      <a:pt x="4717126" y="4198760"/>
                    </a:lnTo>
                    <a:lnTo>
                      <a:pt x="4615921" y="4179013"/>
                    </a:lnTo>
                    <a:lnTo>
                      <a:pt x="4519653" y="4144455"/>
                    </a:lnTo>
                    <a:lnTo>
                      <a:pt x="4430791" y="4100024"/>
                    </a:lnTo>
                    <a:lnTo>
                      <a:pt x="4349333" y="4040782"/>
                    </a:lnTo>
                    <a:lnTo>
                      <a:pt x="4267876" y="4124708"/>
                    </a:lnTo>
                    <a:lnTo>
                      <a:pt x="4176545" y="4196292"/>
                    </a:lnTo>
                    <a:lnTo>
                      <a:pt x="4080277" y="4255533"/>
                    </a:lnTo>
                    <a:lnTo>
                      <a:pt x="3974135" y="4307370"/>
                    </a:lnTo>
                    <a:lnTo>
                      <a:pt x="3867994" y="4339459"/>
                    </a:lnTo>
                    <a:lnTo>
                      <a:pt x="3756916" y="4361675"/>
                    </a:lnTo>
                    <a:lnTo>
                      <a:pt x="3645837" y="4369080"/>
                    </a:lnTo>
                    <a:lnTo>
                      <a:pt x="3618685" y="4369080"/>
                    </a:lnTo>
                    <a:lnTo>
                      <a:pt x="3510075" y="4356738"/>
                    </a:lnTo>
                    <a:lnTo>
                      <a:pt x="3403933" y="4334522"/>
                    </a:lnTo>
                    <a:lnTo>
                      <a:pt x="3300260" y="4297496"/>
                    </a:lnTo>
                    <a:lnTo>
                      <a:pt x="3206461" y="4250597"/>
                    </a:lnTo>
                    <a:lnTo>
                      <a:pt x="3115130" y="4186418"/>
                    </a:lnTo>
                    <a:lnTo>
                      <a:pt x="3033672" y="4114834"/>
                    </a:lnTo>
                    <a:lnTo>
                      <a:pt x="2959620" y="4030908"/>
                    </a:lnTo>
                    <a:lnTo>
                      <a:pt x="2848542" y="4109897"/>
                    </a:lnTo>
                    <a:lnTo>
                      <a:pt x="2730058" y="4171608"/>
                    </a:lnTo>
                    <a:lnTo>
                      <a:pt x="2606638" y="4223444"/>
                    </a:lnTo>
                    <a:lnTo>
                      <a:pt x="2478281" y="4258002"/>
                    </a:lnTo>
                    <a:lnTo>
                      <a:pt x="2347455" y="4280217"/>
                    </a:lnTo>
                    <a:lnTo>
                      <a:pt x="2214161" y="4290091"/>
                    </a:lnTo>
                    <a:lnTo>
                      <a:pt x="2103083" y="4282686"/>
                    </a:lnTo>
                    <a:lnTo>
                      <a:pt x="1992004" y="4267875"/>
                    </a:lnTo>
                    <a:lnTo>
                      <a:pt x="1883394" y="4240723"/>
                    </a:lnTo>
                    <a:lnTo>
                      <a:pt x="1170025" y="4744278"/>
                    </a:lnTo>
                    <a:lnTo>
                      <a:pt x="1157683" y="4749215"/>
                    </a:lnTo>
                    <a:lnTo>
                      <a:pt x="1147809" y="4756620"/>
                    </a:lnTo>
                    <a:lnTo>
                      <a:pt x="1137935" y="4756620"/>
                    </a:lnTo>
                    <a:lnTo>
                      <a:pt x="1123125" y="4754152"/>
                    </a:lnTo>
                    <a:lnTo>
                      <a:pt x="1108315" y="4749215"/>
                    </a:lnTo>
                    <a:lnTo>
                      <a:pt x="1095973" y="4741810"/>
                    </a:lnTo>
                    <a:lnTo>
                      <a:pt x="1081162" y="4717126"/>
                    </a:lnTo>
                    <a:lnTo>
                      <a:pt x="1076226" y="4689973"/>
                    </a:lnTo>
                    <a:lnTo>
                      <a:pt x="1086099" y="4665289"/>
                    </a:lnTo>
                    <a:lnTo>
                      <a:pt x="1495855" y="4038314"/>
                    </a:lnTo>
                    <a:lnTo>
                      <a:pt x="1419334" y="3966730"/>
                    </a:lnTo>
                    <a:lnTo>
                      <a:pt x="1350218" y="3885272"/>
                    </a:lnTo>
                    <a:lnTo>
                      <a:pt x="1288508" y="3796410"/>
                    </a:lnTo>
                    <a:lnTo>
                      <a:pt x="1241609" y="3702610"/>
                    </a:lnTo>
                    <a:lnTo>
                      <a:pt x="1202114" y="3601405"/>
                    </a:lnTo>
                    <a:lnTo>
                      <a:pt x="1172493" y="3495264"/>
                    </a:lnTo>
                    <a:lnTo>
                      <a:pt x="1061415" y="3510074"/>
                    </a:lnTo>
                    <a:lnTo>
                      <a:pt x="955273" y="3517480"/>
                    </a:lnTo>
                    <a:lnTo>
                      <a:pt x="834321" y="3510074"/>
                    </a:lnTo>
                    <a:lnTo>
                      <a:pt x="723243" y="3490327"/>
                    </a:lnTo>
                    <a:lnTo>
                      <a:pt x="619570" y="3460706"/>
                    </a:lnTo>
                    <a:lnTo>
                      <a:pt x="523302" y="3418743"/>
                    </a:lnTo>
                    <a:lnTo>
                      <a:pt x="434439" y="3366907"/>
                    </a:lnTo>
                    <a:lnTo>
                      <a:pt x="355450" y="3310133"/>
                    </a:lnTo>
                    <a:lnTo>
                      <a:pt x="283867" y="3248423"/>
                    </a:lnTo>
                    <a:lnTo>
                      <a:pt x="222156" y="3174371"/>
                    </a:lnTo>
                    <a:lnTo>
                      <a:pt x="162915" y="3102787"/>
                    </a:lnTo>
                    <a:lnTo>
                      <a:pt x="118483" y="3028735"/>
                    </a:lnTo>
                    <a:lnTo>
                      <a:pt x="64178" y="2917657"/>
                    </a:lnTo>
                    <a:lnTo>
                      <a:pt x="29621" y="2804110"/>
                    </a:lnTo>
                    <a:lnTo>
                      <a:pt x="7405" y="2688095"/>
                    </a:lnTo>
                    <a:lnTo>
                      <a:pt x="0" y="2569611"/>
                    </a:lnTo>
                    <a:lnTo>
                      <a:pt x="0" y="2567143"/>
                    </a:lnTo>
                    <a:lnTo>
                      <a:pt x="7405" y="2448659"/>
                    </a:lnTo>
                    <a:lnTo>
                      <a:pt x="29621" y="2327707"/>
                    </a:lnTo>
                    <a:lnTo>
                      <a:pt x="69115" y="2214160"/>
                    </a:lnTo>
                    <a:lnTo>
                      <a:pt x="118483" y="2103082"/>
                    </a:lnTo>
                    <a:lnTo>
                      <a:pt x="187599" y="1996941"/>
                    </a:lnTo>
                    <a:lnTo>
                      <a:pt x="269056" y="1898204"/>
                    </a:lnTo>
                    <a:lnTo>
                      <a:pt x="217220" y="1809342"/>
                    </a:lnTo>
                    <a:lnTo>
                      <a:pt x="180194" y="1718011"/>
                    </a:lnTo>
                    <a:lnTo>
                      <a:pt x="148105" y="1619274"/>
                    </a:lnTo>
                    <a:lnTo>
                      <a:pt x="133294" y="1518070"/>
                    </a:lnTo>
                    <a:lnTo>
                      <a:pt x="130825" y="1409460"/>
                    </a:lnTo>
                    <a:lnTo>
                      <a:pt x="140699" y="1300850"/>
                    </a:lnTo>
                    <a:lnTo>
                      <a:pt x="160446" y="1194708"/>
                    </a:lnTo>
                    <a:lnTo>
                      <a:pt x="195004" y="1081161"/>
                    </a:lnTo>
                    <a:lnTo>
                      <a:pt x="241904" y="975020"/>
                    </a:lnTo>
                    <a:lnTo>
                      <a:pt x="298677" y="878752"/>
                    </a:lnTo>
                    <a:lnTo>
                      <a:pt x="365324" y="789889"/>
                    </a:lnTo>
                    <a:lnTo>
                      <a:pt x="439376" y="715837"/>
                    </a:lnTo>
                    <a:lnTo>
                      <a:pt x="523302" y="649190"/>
                    </a:lnTo>
                    <a:lnTo>
                      <a:pt x="609696" y="602290"/>
                    </a:lnTo>
                    <a:close/>
                    <a:moveTo>
                      <a:pt x="3510075" y="0"/>
                    </a:moveTo>
                    <a:lnTo>
                      <a:pt x="3534760" y="0"/>
                    </a:lnTo>
                    <a:lnTo>
                      <a:pt x="3643369" y="7405"/>
                    </a:lnTo>
                    <a:lnTo>
                      <a:pt x="3749511" y="32089"/>
                    </a:lnTo>
                    <a:lnTo>
                      <a:pt x="3853184" y="71584"/>
                    </a:lnTo>
                    <a:lnTo>
                      <a:pt x="3946984" y="118484"/>
                    </a:lnTo>
                    <a:lnTo>
                      <a:pt x="4038315" y="182662"/>
                    </a:lnTo>
                    <a:lnTo>
                      <a:pt x="4119772" y="254246"/>
                    </a:lnTo>
                    <a:lnTo>
                      <a:pt x="4193824" y="338172"/>
                    </a:lnTo>
                    <a:lnTo>
                      <a:pt x="4304902" y="259183"/>
                    </a:lnTo>
                    <a:lnTo>
                      <a:pt x="4423386" y="197473"/>
                    </a:lnTo>
                    <a:lnTo>
                      <a:pt x="4546806" y="145636"/>
                    </a:lnTo>
                    <a:lnTo>
                      <a:pt x="4675164" y="111078"/>
                    </a:lnTo>
                    <a:lnTo>
                      <a:pt x="4805989" y="88863"/>
                    </a:lnTo>
                    <a:lnTo>
                      <a:pt x="4941751" y="83926"/>
                    </a:lnTo>
                    <a:lnTo>
                      <a:pt x="5077514" y="88863"/>
                    </a:lnTo>
                    <a:lnTo>
                      <a:pt x="5210808" y="113547"/>
                    </a:lnTo>
                    <a:lnTo>
                      <a:pt x="5344102" y="153041"/>
                    </a:lnTo>
                    <a:lnTo>
                      <a:pt x="5462585" y="202409"/>
                    </a:lnTo>
                    <a:lnTo>
                      <a:pt x="5573664" y="266588"/>
                    </a:lnTo>
                    <a:lnTo>
                      <a:pt x="5672400" y="343109"/>
                    </a:lnTo>
                    <a:lnTo>
                      <a:pt x="5758794" y="429503"/>
                    </a:lnTo>
                    <a:lnTo>
                      <a:pt x="5832846" y="525771"/>
                    </a:lnTo>
                    <a:lnTo>
                      <a:pt x="5897025" y="634381"/>
                    </a:lnTo>
                    <a:lnTo>
                      <a:pt x="5943925" y="747928"/>
                    </a:lnTo>
                    <a:lnTo>
                      <a:pt x="5980951" y="873816"/>
                    </a:lnTo>
                    <a:lnTo>
                      <a:pt x="6092029" y="856538"/>
                    </a:lnTo>
                    <a:lnTo>
                      <a:pt x="6195702" y="851601"/>
                    </a:lnTo>
                    <a:lnTo>
                      <a:pt x="6316654" y="859006"/>
                    </a:lnTo>
                    <a:lnTo>
                      <a:pt x="6430201" y="878753"/>
                    </a:lnTo>
                    <a:lnTo>
                      <a:pt x="6533874" y="908374"/>
                    </a:lnTo>
                    <a:lnTo>
                      <a:pt x="6630142" y="950337"/>
                    </a:lnTo>
                    <a:lnTo>
                      <a:pt x="6719004" y="1002174"/>
                    </a:lnTo>
                    <a:lnTo>
                      <a:pt x="6797994" y="1058947"/>
                    </a:lnTo>
                    <a:lnTo>
                      <a:pt x="6869577" y="1125594"/>
                    </a:lnTo>
                    <a:lnTo>
                      <a:pt x="6936224" y="1194709"/>
                    </a:lnTo>
                    <a:lnTo>
                      <a:pt x="6990529" y="1266293"/>
                    </a:lnTo>
                    <a:lnTo>
                      <a:pt x="7034960" y="1340345"/>
                    </a:lnTo>
                    <a:lnTo>
                      <a:pt x="7089266" y="1453892"/>
                    </a:lnTo>
                    <a:lnTo>
                      <a:pt x="7123823" y="1569907"/>
                    </a:lnTo>
                    <a:lnTo>
                      <a:pt x="7148507" y="1688391"/>
                    </a:lnTo>
                    <a:lnTo>
                      <a:pt x="7153444" y="1806874"/>
                    </a:lnTo>
                    <a:lnTo>
                      <a:pt x="7146039" y="1927826"/>
                    </a:lnTo>
                    <a:lnTo>
                      <a:pt x="7121354" y="2043842"/>
                    </a:lnTo>
                    <a:lnTo>
                      <a:pt x="7084328" y="2157388"/>
                    </a:lnTo>
                    <a:lnTo>
                      <a:pt x="7030024" y="2268467"/>
                    </a:lnTo>
                    <a:lnTo>
                      <a:pt x="6965845" y="2372140"/>
                    </a:lnTo>
                    <a:lnTo>
                      <a:pt x="6884388" y="2468408"/>
                    </a:lnTo>
                    <a:lnTo>
                      <a:pt x="6936224" y="2559739"/>
                    </a:lnTo>
                    <a:lnTo>
                      <a:pt x="6973250" y="2651070"/>
                    </a:lnTo>
                    <a:lnTo>
                      <a:pt x="7005340" y="2749806"/>
                    </a:lnTo>
                    <a:lnTo>
                      <a:pt x="7020150" y="2855948"/>
                    </a:lnTo>
                    <a:lnTo>
                      <a:pt x="7022618" y="2959621"/>
                    </a:lnTo>
                    <a:lnTo>
                      <a:pt x="7012745" y="3068231"/>
                    </a:lnTo>
                    <a:lnTo>
                      <a:pt x="6992998" y="3174372"/>
                    </a:lnTo>
                    <a:lnTo>
                      <a:pt x="6958440" y="3290387"/>
                    </a:lnTo>
                    <a:lnTo>
                      <a:pt x="6911540" y="3394060"/>
                    </a:lnTo>
                    <a:lnTo>
                      <a:pt x="6854767" y="3492797"/>
                    </a:lnTo>
                    <a:lnTo>
                      <a:pt x="6788120" y="3579191"/>
                    </a:lnTo>
                    <a:lnTo>
                      <a:pt x="6714068" y="3655712"/>
                    </a:lnTo>
                    <a:lnTo>
                      <a:pt x="6632610" y="3719890"/>
                    </a:lnTo>
                    <a:lnTo>
                      <a:pt x="6543748" y="3769258"/>
                    </a:lnTo>
                    <a:lnTo>
                      <a:pt x="6531406" y="3774195"/>
                    </a:lnTo>
                    <a:lnTo>
                      <a:pt x="6519064" y="3774195"/>
                    </a:lnTo>
                    <a:lnTo>
                      <a:pt x="6494380" y="3771727"/>
                    </a:lnTo>
                    <a:lnTo>
                      <a:pt x="6477100" y="3759385"/>
                    </a:lnTo>
                    <a:lnTo>
                      <a:pt x="6464758" y="3742106"/>
                    </a:lnTo>
                    <a:lnTo>
                      <a:pt x="6459822" y="3717422"/>
                    </a:lnTo>
                    <a:lnTo>
                      <a:pt x="6462290" y="3695206"/>
                    </a:lnTo>
                    <a:lnTo>
                      <a:pt x="6474632" y="3675459"/>
                    </a:lnTo>
                    <a:lnTo>
                      <a:pt x="6491911" y="3663117"/>
                    </a:lnTo>
                    <a:lnTo>
                      <a:pt x="6568432" y="3618685"/>
                    </a:lnTo>
                    <a:lnTo>
                      <a:pt x="6640016" y="3564380"/>
                    </a:lnTo>
                    <a:lnTo>
                      <a:pt x="6701726" y="3497733"/>
                    </a:lnTo>
                    <a:lnTo>
                      <a:pt x="6758499" y="3423681"/>
                    </a:lnTo>
                    <a:lnTo>
                      <a:pt x="6810336" y="3337287"/>
                    </a:lnTo>
                    <a:lnTo>
                      <a:pt x="6849830" y="3248424"/>
                    </a:lnTo>
                    <a:lnTo>
                      <a:pt x="6879451" y="3149688"/>
                    </a:lnTo>
                    <a:lnTo>
                      <a:pt x="6899198" y="3046015"/>
                    </a:lnTo>
                    <a:lnTo>
                      <a:pt x="6906604" y="2944810"/>
                    </a:lnTo>
                    <a:lnTo>
                      <a:pt x="6899198" y="2848542"/>
                    </a:lnTo>
                    <a:lnTo>
                      <a:pt x="6884388" y="2752274"/>
                    </a:lnTo>
                    <a:lnTo>
                      <a:pt x="6854767" y="2663412"/>
                    </a:lnTo>
                    <a:lnTo>
                      <a:pt x="6815272" y="2577018"/>
                    </a:lnTo>
                    <a:lnTo>
                      <a:pt x="6760968" y="2498028"/>
                    </a:lnTo>
                    <a:lnTo>
                      <a:pt x="6753562" y="2475813"/>
                    </a:lnTo>
                    <a:lnTo>
                      <a:pt x="6753562" y="2448660"/>
                    </a:lnTo>
                    <a:lnTo>
                      <a:pt x="6768372" y="2421508"/>
                    </a:lnTo>
                    <a:lnTo>
                      <a:pt x="6849830" y="2335114"/>
                    </a:lnTo>
                    <a:lnTo>
                      <a:pt x="6914008" y="2241314"/>
                    </a:lnTo>
                    <a:lnTo>
                      <a:pt x="6965845" y="2142578"/>
                    </a:lnTo>
                    <a:lnTo>
                      <a:pt x="7005340" y="2038905"/>
                    </a:lnTo>
                    <a:lnTo>
                      <a:pt x="7027555" y="1932763"/>
                    </a:lnTo>
                    <a:lnTo>
                      <a:pt x="7037429" y="1826622"/>
                    </a:lnTo>
                    <a:lnTo>
                      <a:pt x="7034960" y="1718012"/>
                    </a:lnTo>
                    <a:lnTo>
                      <a:pt x="7015213" y="1606933"/>
                    </a:lnTo>
                    <a:lnTo>
                      <a:pt x="6980656" y="1503260"/>
                    </a:lnTo>
                    <a:lnTo>
                      <a:pt x="6931288" y="1397119"/>
                    </a:lnTo>
                    <a:lnTo>
                      <a:pt x="6886856" y="1325535"/>
                    </a:lnTo>
                    <a:lnTo>
                      <a:pt x="6832551" y="1253951"/>
                    </a:lnTo>
                    <a:lnTo>
                      <a:pt x="6768372" y="1187304"/>
                    </a:lnTo>
                    <a:lnTo>
                      <a:pt x="6696788" y="1128062"/>
                    </a:lnTo>
                    <a:lnTo>
                      <a:pt x="6612863" y="1073757"/>
                    </a:lnTo>
                    <a:lnTo>
                      <a:pt x="6521532" y="1031794"/>
                    </a:lnTo>
                    <a:lnTo>
                      <a:pt x="6420327" y="999705"/>
                    </a:lnTo>
                    <a:lnTo>
                      <a:pt x="6311717" y="977490"/>
                    </a:lnTo>
                    <a:lnTo>
                      <a:pt x="6193234" y="970084"/>
                    </a:lnTo>
                    <a:lnTo>
                      <a:pt x="6114245" y="972553"/>
                    </a:lnTo>
                    <a:lnTo>
                      <a:pt x="6030319" y="982426"/>
                    </a:lnTo>
                    <a:lnTo>
                      <a:pt x="5946393" y="999705"/>
                    </a:lnTo>
                    <a:lnTo>
                      <a:pt x="5931583" y="1002174"/>
                    </a:lnTo>
                    <a:lnTo>
                      <a:pt x="5921709" y="999705"/>
                    </a:lnTo>
                    <a:lnTo>
                      <a:pt x="5911835" y="997237"/>
                    </a:lnTo>
                    <a:lnTo>
                      <a:pt x="5899493" y="989832"/>
                    </a:lnTo>
                    <a:lnTo>
                      <a:pt x="5889620" y="984895"/>
                    </a:lnTo>
                    <a:lnTo>
                      <a:pt x="5884683" y="972553"/>
                    </a:lnTo>
                    <a:lnTo>
                      <a:pt x="5879746" y="962679"/>
                    </a:lnTo>
                    <a:lnTo>
                      <a:pt x="5874809" y="950337"/>
                    </a:lnTo>
                    <a:lnTo>
                      <a:pt x="5847657" y="831853"/>
                    </a:lnTo>
                    <a:lnTo>
                      <a:pt x="5805694" y="720775"/>
                    </a:lnTo>
                    <a:lnTo>
                      <a:pt x="5753857" y="619570"/>
                    </a:lnTo>
                    <a:lnTo>
                      <a:pt x="5687210" y="525771"/>
                    </a:lnTo>
                    <a:lnTo>
                      <a:pt x="5605753" y="441845"/>
                    </a:lnTo>
                    <a:lnTo>
                      <a:pt x="5516890" y="370261"/>
                    </a:lnTo>
                    <a:lnTo>
                      <a:pt x="5415686" y="311020"/>
                    </a:lnTo>
                    <a:lnTo>
                      <a:pt x="5302139" y="259183"/>
                    </a:lnTo>
                    <a:lnTo>
                      <a:pt x="5183655" y="227094"/>
                    </a:lnTo>
                    <a:lnTo>
                      <a:pt x="5065172" y="204878"/>
                    </a:lnTo>
                    <a:lnTo>
                      <a:pt x="4941751" y="199941"/>
                    </a:lnTo>
                    <a:lnTo>
                      <a:pt x="4810926" y="204878"/>
                    </a:lnTo>
                    <a:lnTo>
                      <a:pt x="4685037" y="229562"/>
                    </a:lnTo>
                    <a:lnTo>
                      <a:pt x="4559148" y="266588"/>
                    </a:lnTo>
                    <a:lnTo>
                      <a:pt x="4438196" y="320893"/>
                    </a:lnTo>
                    <a:lnTo>
                      <a:pt x="4324650" y="385072"/>
                    </a:lnTo>
                    <a:lnTo>
                      <a:pt x="4220977" y="466529"/>
                    </a:lnTo>
                    <a:lnTo>
                      <a:pt x="4211103" y="471466"/>
                    </a:lnTo>
                    <a:lnTo>
                      <a:pt x="4196293" y="478871"/>
                    </a:lnTo>
                    <a:lnTo>
                      <a:pt x="4183951" y="481340"/>
                    </a:lnTo>
                    <a:lnTo>
                      <a:pt x="4176545" y="478871"/>
                    </a:lnTo>
                    <a:lnTo>
                      <a:pt x="4164203" y="478871"/>
                    </a:lnTo>
                    <a:lnTo>
                      <a:pt x="4151861" y="471466"/>
                    </a:lnTo>
                    <a:lnTo>
                      <a:pt x="4141988" y="464061"/>
                    </a:lnTo>
                    <a:lnTo>
                      <a:pt x="4134582" y="454187"/>
                    </a:lnTo>
                    <a:lnTo>
                      <a:pt x="4067935" y="370261"/>
                    </a:lnTo>
                    <a:lnTo>
                      <a:pt x="3996352" y="296209"/>
                    </a:lnTo>
                    <a:lnTo>
                      <a:pt x="3912426" y="236967"/>
                    </a:lnTo>
                    <a:lnTo>
                      <a:pt x="3826032" y="185131"/>
                    </a:lnTo>
                    <a:lnTo>
                      <a:pt x="3732232" y="148105"/>
                    </a:lnTo>
                    <a:lnTo>
                      <a:pt x="3633496" y="125889"/>
                    </a:lnTo>
                    <a:lnTo>
                      <a:pt x="3532291" y="116015"/>
                    </a:lnTo>
                    <a:lnTo>
                      <a:pt x="3507607" y="116015"/>
                    </a:lnTo>
                    <a:lnTo>
                      <a:pt x="3403934" y="125889"/>
                    </a:lnTo>
                    <a:lnTo>
                      <a:pt x="3297792" y="145636"/>
                    </a:lnTo>
                    <a:lnTo>
                      <a:pt x="3196588" y="182662"/>
                    </a:lnTo>
                    <a:lnTo>
                      <a:pt x="3100320" y="229562"/>
                    </a:lnTo>
                    <a:lnTo>
                      <a:pt x="3011457" y="293741"/>
                    </a:lnTo>
                    <a:lnTo>
                      <a:pt x="2930000" y="365324"/>
                    </a:lnTo>
                    <a:lnTo>
                      <a:pt x="2855948" y="449250"/>
                    </a:lnTo>
                    <a:lnTo>
                      <a:pt x="2846074" y="456656"/>
                    </a:lnTo>
                    <a:lnTo>
                      <a:pt x="2833732" y="466529"/>
                    </a:lnTo>
                    <a:lnTo>
                      <a:pt x="2821390" y="468998"/>
                    </a:lnTo>
                    <a:lnTo>
                      <a:pt x="2811516" y="471466"/>
                    </a:lnTo>
                    <a:lnTo>
                      <a:pt x="2806580" y="471466"/>
                    </a:lnTo>
                    <a:lnTo>
                      <a:pt x="2794237" y="468998"/>
                    </a:lnTo>
                    <a:lnTo>
                      <a:pt x="2784364" y="466529"/>
                    </a:lnTo>
                    <a:lnTo>
                      <a:pt x="2774490" y="461592"/>
                    </a:lnTo>
                    <a:lnTo>
                      <a:pt x="2764617" y="451719"/>
                    </a:lnTo>
                    <a:lnTo>
                      <a:pt x="2707843" y="399882"/>
                    </a:lnTo>
                    <a:lnTo>
                      <a:pt x="2646133" y="357919"/>
                    </a:lnTo>
                    <a:lnTo>
                      <a:pt x="2574549" y="325830"/>
                    </a:lnTo>
                    <a:lnTo>
                      <a:pt x="2495560" y="298677"/>
                    </a:lnTo>
                    <a:lnTo>
                      <a:pt x="2414103" y="283867"/>
                    </a:lnTo>
                    <a:lnTo>
                      <a:pt x="2335114" y="278930"/>
                    </a:lnTo>
                    <a:lnTo>
                      <a:pt x="2268467" y="281399"/>
                    </a:lnTo>
                    <a:lnTo>
                      <a:pt x="2209225" y="293741"/>
                    </a:lnTo>
                    <a:lnTo>
                      <a:pt x="2194415" y="293741"/>
                    </a:lnTo>
                    <a:lnTo>
                      <a:pt x="2169731" y="286335"/>
                    </a:lnTo>
                    <a:lnTo>
                      <a:pt x="2149983" y="271525"/>
                    </a:lnTo>
                    <a:lnTo>
                      <a:pt x="2137641" y="244372"/>
                    </a:lnTo>
                    <a:lnTo>
                      <a:pt x="2140110" y="214752"/>
                    </a:lnTo>
                    <a:lnTo>
                      <a:pt x="2154920" y="190067"/>
                    </a:lnTo>
                    <a:lnTo>
                      <a:pt x="2182073" y="175257"/>
                    </a:lnTo>
                    <a:lnTo>
                      <a:pt x="2256125" y="162915"/>
                    </a:lnTo>
                    <a:lnTo>
                      <a:pt x="2332645" y="160447"/>
                    </a:lnTo>
                    <a:lnTo>
                      <a:pt x="2433850" y="170320"/>
                    </a:lnTo>
                    <a:lnTo>
                      <a:pt x="2537523" y="190067"/>
                    </a:lnTo>
                    <a:lnTo>
                      <a:pt x="2633791" y="224625"/>
                    </a:lnTo>
                    <a:lnTo>
                      <a:pt x="2722654" y="269057"/>
                    </a:lnTo>
                    <a:lnTo>
                      <a:pt x="2804111" y="328298"/>
                    </a:lnTo>
                    <a:lnTo>
                      <a:pt x="2885569" y="244372"/>
                    </a:lnTo>
                    <a:lnTo>
                      <a:pt x="2976900" y="170320"/>
                    </a:lnTo>
                    <a:lnTo>
                      <a:pt x="3073167" y="111078"/>
                    </a:lnTo>
                    <a:lnTo>
                      <a:pt x="3179309" y="61710"/>
                    </a:lnTo>
                    <a:lnTo>
                      <a:pt x="3285450" y="29621"/>
                    </a:lnTo>
                    <a:lnTo>
                      <a:pt x="3396529" y="4937"/>
                    </a:lnTo>
                    <a:close/>
                  </a:path>
                </a:pathLst>
              </a:custGeom>
              <a:gradFill flip="none" rotWithShape="1">
                <a:gsLst>
                  <a:gs pos="0">
                    <a:srgbClr val="162259"/>
                  </a:gs>
                  <a:gs pos="48000">
                    <a:srgbClr val="162259"/>
                  </a:gs>
                </a:gsLst>
                <a:lin ang="16200000" scaled="1"/>
                <a:tileRect/>
              </a:gradFill>
              <a:ln>
                <a:noFill/>
              </a:ln>
            </p:spPr>
            <p:txBody>
              <a:bodyPr vert="horz" wrap="square" lIns="68580" tIns="34290" rIns="68580" bIns="3429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66" name="Group 65"/>
              <p:cNvGrpSpPr>
                <a:grpSpLocks noChangeAspect="1"/>
              </p:cNvGrpSpPr>
              <p:nvPr/>
            </p:nvGrpSpPr>
            <p:grpSpPr>
              <a:xfrm>
                <a:off x="2411760" y="2085045"/>
                <a:ext cx="531113" cy="360000"/>
                <a:chOff x="8979756" y="1968667"/>
                <a:chExt cx="745071" cy="486780"/>
              </a:xfrm>
              <a:solidFill>
                <a:srgbClr val="162259"/>
              </a:solidFill>
            </p:grpSpPr>
            <p:sp>
              <p:nvSpPr>
                <p:cNvPr id="72" name="Freeform: Shape 17"/>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73" name="Freeform: Shape 18"/>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74" name="Freeform: Shape 21"/>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75" name="Freeform: Shape 22"/>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nvGrpSpPr>
              <p:cNvPr id="67" name="Group 66"/>
              <p:cNvGrpSpPr>
                <a:grpSpLocks noChangeAspect="1"/>
              </p:cNvGrpSpPr>
              <p:nvPr/>
            </p:nvGrpSpPr>
            <p:grpSpPr>
              <a:xfrm>
                <a:off x="4644008" y="4047214"/>
                <a:ext cx="551019" cy="360000"/>
                <a:chOff x="9806399" y="1968667"/>
                <a:chExt cx="745071" cy="486780"/>
              </a:xfrm>
              <a:solidFill>
                <a:srgbClr val="162259"/>
              </a:solidFill>
            </p:grpSpPr>
            <p:sp>
              <p:nvSpPr>
                <p:cNvPr id="68" name="Freeform: Shape 19"/>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69" name="Freeform: Shape 20"/>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70" name="Freeform: Shape 23"/>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71" name="Freeform: Shape 24"/>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sp>
          <p:nvSpPr>
            <p:cNvPr id="64" name="TextBox 63"/>
            <p:cNvSpPr txBox="1"/>
            <p:nvPr/>
          </p:nvSpPr>
          <p:spPr>
            <a:xfrm>
              <a:off x="2067948" y="2468539"/>
              <a:ext cx="3320688" cy="1639994"/>
            </a:xfrm>
            <a:prstGeom prst="rect">
              <a:avLst/>
            </a:prstGeom>
            <a:noFill/>
          </p:spPr>
          <p:txBody>
            <a:bodyPr wrap="square" rtlCol="0">
              <a:spAutoFit/>
            </a:bodyPr>
            <a:lstStyle/>
            <a:p>
              <a:pPr algn="ctr"/>
              <a:r>
                <a:rPr lang="en-GB" sz="1500" i="1" dirty="0">
                  <a:latin typeface="Arial" panose="020B0604020202020204" pitchFamily="34" charset="0"/>
                  <a:cs typeface="Arial" panose="020B0604020202020204" pitchFamily="34" charset="0"/>
                </a:rPr>
                <a:t>“Thank you for the invitation to </a:t>
              </a:r>
              <a:endParaRPr lang="en-GB" sz="1500" i="1" dirty="0" smtClean="0">
                <a:latin typeface="Arial" panose="020B0604020202020204" pitchFamily="34" charset="0"/>
                <a:cs typeface="Arial" panose="020B0604020202020204" pitchFamily="34" charset="0"/>
              </a:endParaRPr>
            </a:p>
            <a:p>
              <a:pPr algn="ctr"/>
              <a:r>
                <a:rPr lang="en-GB" sz="1500" i="1" dirty="0" smtClean="0">
                  <a:latin typeface="Arial" panose="020B0604020202020204" pitchFamily="34" charset="0"/>
                  <a:cs typeface="Arial" panose="020B0604020202020204" pitchFamily="34" charset="0"/>
                </a:rPr>
                <a:t>attend </a:t>
              </a:r>
              <a:r>
                <a:rPr lang="en-GB" sz="1500" i="1" dirty="0">
                  <a:latin typeface="Arial" panose="020B0604020202020204" pitchFamily="34" charset="0"/>
                  <a:cs typeface="Arial" panose="020B0604020202020204" pitchFamily="34" charset="0"/>
                </a:rPr>
                <a:t>yesterday’s event and the opportunity to showcase our service. It was an excellent opportunity to hear about the services available and I will </a:t>
              </a:r>
              <a:r>
                <a:rPr lang="en-GB" sz="1500" i="1" dirty="0" smtClean="0">
                  <a:latin typeface="Arial" panose="020B0604020202020204" pitchFamily="34" charset="0"/>
                  <a:cs typeface="Arial" panose="020B0604020202020204" pitchFamily="34" charset="0"/>
                </a:rPr>
                <a:t>be </a:t>
              </a:r>
              <a:r>
                <a:rPr lang="en-GB" sz="1500" b="1" i="1" dirty="0" smtClean="0">
                  <a:solidFill>
                    <a:srgbClr val="0070C0"/>
                  </a:solidFill>
                  <a:latin typeface="Arial" panose="020B0604020202020204" pitchFamily="34" charset="0"/>
                  <a:cs typeface="Arial" panose="020B0604020202020204" pitchFamily="34" charset="0"/>
                </a:rPr>
                <a:t>sharing </a:t>
              </a:r>
              <a:r>
                <a:rPr lang="en-GB" sz="1500" b="1" i="1" dirty="0">
                  <a:solidFill>
                    <a:srgbClr val="0070C0"/>
                  </a:solidFill>
                  <a:latin typeface="Arial" panose="020B0604020202020204" pitchFamily="34" charset="0"/>
                  <a:cs typeface="Arial" panose="020B0604020202020204" pitchFamily="34" charset="0"/>
                </a:rPr>
                <a:t>the information provided </a:t>
              </a:r>
              <a:r>
                <a:rPr lang="en-GB" sz="1500" i="1" dirty="0">
                  <a:latin typeface="Arial" panose="020B0604020202020204" pitchFamily="34" charset="0"/>
                  <a:cs typeface="Arial" panose="020B0604020202020204" pitchFamily="34" charset="0"/>
                </a:rPr>
                <a:t>with the rest of my team”</a:t>
              </a:r>
              <a:endParaRPr lang="en-GB" sz="1500" dirty="0">
                <a:latin typeface="Arial" panose="020B0604020202020204" pitchFamily="34" charset="0"/>
                <a:cs typeface="Arial" panose="020B0604020202020204" pitchFamily="34" charset="0"/>
              </a:endParaRPr>
            </a:p>
          </p:txBody>
        </p:sp>
      </p:grpSp>
      <p:grpSp>
        <p:nvGrpSpPr>
          <p:cNvPr id="4" name="Group 3"/>
          <p:cNvGrpSpPr/>
          <p:nvPr/>
        </p:nvGrpSpPr>
        <p:grpSpPr>
          <a:xfrm>
            <a:off x="3509703" y="4833698"/>
            <a:ext cx="2574465" cy="1867022"/>
            <a:chOff x="4910080" y="189223"/>
            <a:chExt cx="3598268" cy="2385390"/>
          </a:xfrm>
        </p:grpSpPr>
        <p:grpSp>
          <p:nvGrpSpPr>
            <p:cNvPr id="34" name="Group 33"/>
            <p:cNvGrpSpPr>
              <a:grpSpLocks noChangeAspect="1"/>
            </p:cNvGrpSpPr>
            <p:nvPr/>
          </p:nvGrpSpPr>
          <p:grpSpPr>
            <a:xfrm>
              <a:off x="4988722" y="189223"/>
              <a:ext cx="3519626" cy="2385390"/>
              <a:chOff x="1907704" y="2085045"/>
              <a:chExt cx="3735672" cy="2531811"/>
            </a:xfrm>
          </p:grpSpPr>
          <p:grpSp>
            <p:nvGrpSpPr>
              <p:cNvPr id="35" name="Group 34"/>
              <p:cNvGrpSpPr/>
              <p:nvPr/>
            </p:nvGrpSpPr>
            <p:grpSpPr>
              <a:xfrm>
                <a:off x="1907704" y="2085045"/>
                <a:ext cx="3735672" cy="2531811"/>
                <a:chOff x="1907704" y="2085045"/>
                <a:chExt cx="3735672" cy="2531811"/>
              </a:xfrm>
            </p:grpSpPr>
            <p:sp>
              <p:nvSpPr>
                <p:cNvPr id="37" name="Freeform: Shape 25"/>
                <p:cNvSpPr>
                  <a:spLocks noChangeAspect="1"/>
                </p:cNvSpPr>
                <p:nvPr/>
              </p:nvSpPr>
              <p:spPr bwMode="auto">
                <a:xfrm>
                  <a:off x="1907704" y="2132856"/>
                  <a:ext cx="3735672" cy="2484000"/>
                </a:xfrm>
                <a:custGeom>
                  <a:avLst/>
                  <a:gdLst>
                    <a:gd name="connsiteX0" fmla="*/ 622039 w 7153444"/>
                    <a:gd name="connsiteY0" fmla="*/ 594885 h 4756620"/>
                    <a:gd name="connsiteX1" fmla="*/ 634380 w 7153444"/>
                    <a:gd name="connsiteY1" fmla="*/ 594885 h 4756620"/>
                    <a:gd name="connsiteX2" fmla="*/ 659065 w 7153444"/>
                    <a:gd name="connsiteY2" fmla="*/ 597354 h 4756620"/>
                    <a:gd name="connsiteX3" fmla="*/ 676343 w 7153444"/>
                    <a:gd name="connsiteY3" fmla="*/ 609696 h 4756620"/>
                    <a:gd name="connsiteX4" fmla="*/ 688686 w 7153444"/>
                    <a:gd name="connsiteY4" fmla="*/ 626974 h 4756620"/>
                    <a:gd name="connsiteX5" fmla="*/ 693622 w 7153444"/>
                    <a:gd name="connsiteY5" fmla="*/ 651658 h 4756620"/>
                    <a:gd name="connsiteX6" fmla="*/ 691154 w 7153444"/>
                    <a:gd name="connsiteY6" fmla="*/ 673874 h 4756620"/>
                    <a:gd name="connsiteX7" fmla="*/ 678812 w 7153444"/>
                    <a:gd name="connsiteY7" fmla="*/ 693621 h 4756620"/>
                    <a:gd name="connsiteX8" fmla="*/ 661533 w 7153444"/>
                    <a:gd name="connsiteY8" fmla="*/ 705963 h 4756620"/>
                    <a:gd name="connsiteX9" fmla="*/ 585012 w 7153444"/>
                    <a:gd name="connsiteY9" fmla="*/ 747926 h 4756620"/>
                    <a:gd name="connsiteX10" fmla="*/ 513429 w 7153444"/>
                    <a:gd name="connsiteY10" fmla="*/ 804700 h 4756620"/>
                    <a:gd name="connsiteX11" fmla="*/ 451719 w 7153444"/>
                    <a:gd name="connsiteY11" fmla="*/ 871347 h 4756620"/>
                    <a:gd name="connsiteX12" fmla="*/ 394945 w 7153444"/>
                    <a:gd name="connsiteY12" fmla="*/ 945399 h 4756620"/>
                    <a:gd name="connsiteX13" fmla="*/ 343109 w 7153444"/>
                    <a:gd name="connsiteY13" fmla="*/ 1031793 h 4756620"/>
                    <a:gd name="connsiteX14" fmla="*/ 303614 w 7153444"/>
                    <a:gd name="connsiteY14" fmla="*/ 1123124 h 4756620"/>
                    <a:gd name="connsiteX15" fmla="*/ 273993 w 7153444"/>
                    <a:gd name="connsiteY15" fmla="*/ 1221861 h 4756620"/>
                    <a:gd name="connsiteX16" fmla="*/ 254246 w 7153444"/>
                    <a:gd name="connsiteY16" fmla="*/ 1323065 h 4756620"/>
                    <a:gd name="connsiteX17" fmla="*/ 246841 w 7153444"/>
                    <a:gd name="connsiteY17" fmla="*/ 1424270 h 4756620"/>
                    <a:gd name="connsiteX18" fmla="*/ 254246 w 7153444"/>
                    <a:gd name="connsiteY18" fmla="*/ 1520538 h 4756620"/>
                    <a:gd name="connsiteX19" fmla="*/ 269056 w 7153444"/>
                    <a:gd name="connsiteY19" fmla="*/ 1616806 h 4756620"/>
                    <a:gd name="connsiteX20" fmla="*/ 298677 w 7153444"/>
                    <a:gd name="connsiteY20" fmla="*/ 1705669 h 4756620"/>
                    <a:gd name="connsiteX21" fmla="*/ 338172 w 7153444"/>
                    <a:gd name="connsiteY21" fmla="*/ 1789594 h 4756620"/>
                    <a:gd name="connsiteX22" fmla="*/ 387540 w 7153444"/>
                    <a:gd name="connsiteY22" fmla="*/ 1868583 h 4756620"/>
                    <a:gd name="connsiteX23" fmla="*/ 399882 w 7153444"/>
                    <a:gd name="connsiteY23" fmla="*/ 1893268 h 4756620"/>
                    <a:gd name="connsiteX24" fmla="*/ 399882 w 7153444"/>
                    <a:gd name="connsiteY24" fmla="*/ 1920420 h 4756620"/>
                    <a:gd name="connsiteX25" fmla="*/ 385072 w 7153444"/>
                    <a:gd name="connsiteY25" fmla="*/ 1945104 h 4756620"/>
                    <a:gd name="connsiteX26" fmla="*/ 303614 w 7153444"/>
                    <a:gd name="connsiteY26" fmla="*/ 2033967 h 4756620"/>
                    <a:gd name="connsiteX27" fmla="*/ 239435 w 7153444"/>
                    <a:gd name="connsiteY27" fmla="*/ 2127766 h 4756620"/>
                    <a:gd name="connsiteX28" fmla="*/ 187599 w 7153444"/>
                    <a:gd name="connsiteY28" fmla="*/ 2228971 h 4756620"/>
                    <a:gd name="connsiteX29" fmla="*/ 148105 w 7153444"/>
                    <a:gd name="connsiteY29" fmla="*/ 2330176 h 4756620"/>
                    <a:gd name="connsiteX30" fmla="*/ 125889 w 7153444"/>
                    <a:gd name="connsiteY30" fmla="*/ 2438786 h 4756620"/>
                    <a:gd name="connsiteX31" fmla="*/ 116015 w 7153444"/>
                    <a:gd name="connsiteY31" fmla="*/ 2547395 h 4756620"/>
                    <a:gd name="connsiteX32" fmla="*/ 118483 w 7153444"/>
                    <a:gd name="connsiteY32" fmla="*/ 2653537 h 4756620"/>
                    <a:gd name="connsiteX33" fmla="*/ 138231 w 7153444"/>
                    <a:gd name="connsiteY33" fmla="*/ 2762147 h 4756620"/>
                    <a:gd name="connsiteX34" fmla="*/ 172788 w 7153444"/>
                    <a:gd name="connsiteY34" fmla="*/ 2868288 h 4756620"/>
                    <a:gd name="connsiteX35" fmla="*/ 222156 w 7153444"/>
                    <a:gd name="connsiteY35" fmla="*/ 2971962 h 4756620"/>
                    <a:gd name="connsiteX36" fmla="*/ 266588 w 7153444"/>
                    <a:gd name="connsiteY36" fmla="*/ 3046014 h 4756620"/>
                    <a:gd name="connsiteX37" fmla="*/ 323361 w 7153444"/>
                    <a:gd name="connsiteY37" fmla="*/ 3115129 h 4756620"/>
                    <a:gd name="connsiteX38" fmla="*/ 385072 w 7153444"/>
                    <a:gd name="connsiteY38" fmla="*/ 3181776 h 4756620"/>
                    <a:gd name="connsiteX39" fmla="*/ 456655 w 7153444"/>
                    <a:gd name="connsiteY39" fmla="*/ 3241018 h 4756620"/>
                    <a:gd name="connsiteX40" fmla="*/ 540581 w 7153444"/>
                    <a:gd name="connsiteY40" fmla="*/ 3295323 h 4756620"/>
                    <a:gd name="connsiteX41" fmla="*/ 631912 w 7153444"/>
                    <a:gd name="connsiteY41" fmla="*/ 3337286 h 4756620"/>
                    <a:gd name="connsiteX42" fmla="*/ 733117 w 7153444"/>
                    <a:gd name="connsiteY42" fmla="*/ 3369375 h 4756620"/>
                    <a:gd name="connsiteX43" fmla="*/ 841727 w 7153444"/>
                    <a:gd name="connsiteY43" fmla="*/ 3391591 h 4756620"/>
                    <a:gd name="connsiteX44" fmla="*/ 957742 w 7153444"/>
                    <a:gd name="connsiteY44" fmla="*/ 3398996 h 4756620"/>
                    <a:gd name="connsiteX45" fmla="*/ 1039199 w 7153444"/>
                    <a:gd name="connsiteY45" fmla="*/ 3396528 h 4756620"/>
                    <a:gd name="connsiteX46" fmla="*/ 1123125 w 7153444"/>
                    <a:gd name="connsiteY46" fmla="*/ 3384186 h 4756620"/>
                    <a:gd name="connsiteX47" fmla="*/ 1207051 w 7153444"/>
                    <a:gd name="connsiteY47" fmla="*/ 3369375 h 4756620"/>
                    <a:gd name="connsiteX48" fmla="*/ 1221861 w 7153444"/>
                    <a:gd name="connsiteY48" fmla="*/ 3366907 h 4756620"/>
                    <a:gd name="connsiteX49" fmla="*/ 1231735 w 7153444"/>
                    <a:gd name="connsiteY49" fmla="*/ 3369375 h 4756620"/>
                    <a:gd name="connsiteX50" fmla="*/ 1241609 w 7153444"/>
                    <a:gd name="connsiteY50" fmla="*/ 3374312 h 4756620"/>
                    <a:gd name="connsiteX51" fmla="*/ 1253951 w 7153444"/>
                    <a:gd name="connsiteY51" fmla="*/ 3379249 h 4756620"/>
                    <a:gd name="connsiteX52" fmla="*/ 1263824 w 7153444"/>
                    <a:gd name="connsiteY52" fmla="*/ 3384186 h 4756620"/>
                    <a:gd name="connsiteX53" fmla="*/ 1268761 w 7153444"/>
                    <a:gd name="connsiteY53" fmla="*/ 3394059 h 4756620"/>
                    <a:gd name="connsiteX54" fmla="*/ 1273698 w 7153444"/>
                    <a:gd name="connsiteY54" fmla="*/ 3406401 h 4756620"/>
                    <a:gd name="connsiteX55" fmla="*/ 1278635 w 7153444"/>
                    <a:gd name="connsiteY55" fmla="*/ 3418743 h 4756620"/>
                    <a:gd name="connsiteX56" fmla="*/ 1300850 w 7153444"/>
                    <a:gd name="connsiteY56" fmla="*/ 3529822 h 4756620"/>
                    <a:gd name="connsiteX57" fmla="*/ 1340345 w 7153444"/>
                    <a:gd name="connsiteY57" fmla="*/ 3635963 h 4756620"/>
                    <a:gd name="connsiteX58" fmla="*/ 1392181 w 7153444"/>
                    <a:gd name="connsiteY58" fmla="*/ 3734699 h 4756620"/>
                    <a:gd name="connsiteX59" fmla="*/ 1451423 w 7153444"/>
                    <a:gd name="connsiteY59" fmla="*/ 3826031 h 4756620"/>
                    <a:gd name="connsiteX60" fmla="*/ 1525475 w 7153444"/>
                    <a:gd name="connsiteY60" fmla="*/ 3905020 h 4756620"/>
                    <a:gd name="connsiteX61" fmla="*/ 1609401 w 7153444"/>
                    <a:gd name="connsiteY61" fmla="*/ 3976603 h 4756620"/>
                    <a:gd name="connsiteX62" fmla="*/ 1629148 w 7153444"/>
                    <a:gd name="connsiteY62" fmla="*/ 4001287 h 4756620"/>
                    <a:gd name="connsiteX63" fmla="*/ 1634085 w 7153444"/>
                    <a:gd name="connsiteY63" fmla="*/ 4030908 h 4756620"/>
                    <a:gd name="connsiteX64" fmla="*/ 1624212 w 7153444"/>
                    <a:gd name="connsiteY64" fmla="*/ 4058061 h 4756620"/>
                    <a:gd name="connsiteX65" fmla="*/ 1352687 w 7153444"/>
                    <a:gd name="connsiteY65" fmla="*/ 4472753 h 4756620"/>
                    <a:gd name="connsiteX66" fmla="*/ 1841432 w 7153444"/>
                    <a:gd name="connsiteY66" fmla="*/ 4129645 h 4756620"/>
                    <a:gd name="connsiteX67" fmla="*/ 1848837 w 7153444"/>
                    <a:gd name="connsiteY67" fmla="*/ 4124708 h 4756620"/>
                    <a:gd name="connsiteX68" fmla="*/ 1861179 w 7153444"/>
                    <a:gd name="connsiteY68" fmla="*/ 4117303 h 4756620"/>
                    <a:gd name="connsiteX69" fmla="*/ 1873521 w 7153444"/>
                    <a:gd name="connsiteY69" fmla="*/ 4117303 h 4756620"/>
                    <a:gd name="connsiteX70" fmla="*/ 1883394 w 7153444"/>
                    <a:gd name="connsiteY70" fmla="*/ 4117303 h 4756620"/>
                    <a:gd name="connsiteX71" fmla="*/ 1890800 w 7153444"/>
                    <a:gd name="connsiteY71" fmla="*/ 4122239 h 4756620"/>
                    <a:gd name="connsiteX72" fmla="*/ 1999409 w 7153444"/>
                    <a:gd name="connsiteY72" fmla="*/ 4149392 h 4756620"/>
                    <a:gd name="connsiteX73" fmla="*/ 2108019 w 7153444"/>
                    <a:gd name="connsiteY73" fmla="*/ 4166671 h 4756620"/>
                    <a:gd name="connsiteX74" fmla="*/ 2214161 w 7153444"/>
                    <a:gd name="connsiteY74" fmla="*/ 4171608 h 4756620"/>
                    <a:gd name="connsiteX75" fmla="*/ 2342518 w 7153444"/>
                    <a:gd name="connsiteY75" fmla="*/ 4164202 h 4756620"/>
                    <a:gd name="connsiteX76" fmla="*/ 2473344 w 7153444"/>
                    <a:gd name="connsiteY76" fmla="*/ 4139518 h 4756620"/>
                    <a:gd name="connsiteX77" fmla="*/ 2594296 w 7153444"/>
                    <a:gd name="connsiteY77" fmla="*/ 4102492 h 4756620"/>
                    <a:gd name="connsiteX78" fmla="*/ 2715248 w 7153444"/>
                    <a:gd name="connsiteY78" fmla="*/ 4050656 h 4756620"/>
                    <a:gd name="connsiteX79" fmla="*/ 2828795 w 7153444"/>
                    <a:gd name="connsiteY79" fmla="*/ 3984009 h 4756620"/>
                    <a:gd name="connsiteX80" fmla="*/ 2932468 w 7153444"/>
                    <a:gd name="connsiteY80" fmla="*/ 3902551 h 4756620"/>
                    <a:gd name="connsiteX81" fmla="*/ 2942341 w 7153444"/>
                    <a:gd name="connsiteY81" fmla="*/ 3895146 h 4756620"/>
                    <a:gd name="connsiteX82" fmla="*/ 2957152 w 7153444"/>
                    <a:gd name="connsiteY82" fmla="*/ 3890209 h 4756620"/>
                    <a:gd name="connsiteX83" fmla="*/ 2971962 w 7153444"/>
                    <a:gd name="connsiteY83" fmla="*/ 3887741 h 4756620"/>
                    <a:gd name="connsiteX84" fmla="*/ 2976899 w 7153444"/>
                    <a:gd name="connsiteY84" fmla="*/ 3887741 h 4756620"/>
                    <a:gd name="connsiteX85" fmla="*/ 2989241 w 7153444"/>
                    <a:gd name="connsiteY85" fmla="*/ 3890209 h 4756620"/>
                    <a:gd name="connsiteX86" fmla="*/ 3001583 w 7153444"/>
                    <a:gd name="connsiteY86" fmla="*/ 3897614 h 4756620"/>
                    <a:gd name="connsiteX87" fmla="*/ 3011457 w 7153444"/>
                    <a:gd name="connsiteY87" fmla="*/ 3905020 h 4756620"/>
                    <a:gd name="connsiteX88" fmla="*/ 3018862 w 7153444"/>
                    <a:gd name="connsiteY88" fmla="*/ 3914893 h 4756620"/>
                    <a:gd name="connsiteX89" fmla="*/ 3085509 w 7153444"/>
                    <a:gd name="connsiteY89" fmla="*/ 3998819 h 4756620"/>
                    <a:gd name="connsiteX90" fmla="*/ 3157093 w 7153444"/>
                    <a:gd name="connsiteY90" fmla="*/ 4070403 h 4756620"/>
                    <a:gd name="connsiteX91" fmla="*/ 3241019 w 7153444"/>
                    <a:gd name="connsiteY91" fmla="*/ 4134581 h 4756620"/>
                    <a:gd name="connsiteX92" fmla="*/ 3327413 w 7153444"/>
                    <a:gd name="connsiteY92" fmla="*/ 4181481 h 4756620"/>
                    <a:gd name="connsiteX93" fmla="*/ 3421212 w 7153444"/>
                    <a:gd name="connsiteY93" fmla="*/ 4220976 h 4756620"/>
                    <a:gd name="connsiteX94" fmla="*/ 3519948 w 7153444"/>
                    <a:gd name="connsiteY94" fmla="*/ 4240723 h 4756620"/>
                    <a:gd name="connsiteX95" fmla="*/ 3621153 w 7153444"/>
                    <a:gd name="connsiteY95" fmla="*/ 4253065 h 4756620"/>
                    <a:gd name="connsiteX96" fmla="*/ 3643369 w 7153444"/>
                    <a:gd name="connsiteY96" fmla="*/ 4253065 h 4756620"/>
                    <a:gd name="connsiteX97" fmla="*/ 3749510 w 7153444"/>
                    <a:gd name="connsiteY97" fmla="*/ 4243191 h 4756620"/>
                    <a:gd name="connsiteX98" fmla="*/ 3855652 w 7153444"/>
                    <a:gd name="connsiteY98" fmla="*/ 4223444 h 4756620"/>
                    <a:gd name="connsiteX99" fmla="*/ 3954388 w 7153444"/>
                    <a:gd name="connsiteY99" fmla="*/ 4186418 h 4756620"/>
                    <a:gd name="connsiteX100" fmla="*/ 4050656 w 7153444"/>
                    <a:gd name="connsiteY100" fmla="*/ 4139518 h 4756620"/>
                    <a:gd name="connsiteX101" fmla="*/ 4141987 w 7153444"/>
                    <a:gd name="connsiteY101" fmla="*/ 4077808 h 4756620"/>
                    <a:gd name="connsiteX102" fmla="*/ 4223445 w 7153444"/>
                    <a:gd name="connsiteY102" fmla="*/ 4003756 h 4756620"/>
                    <a:gd name="connsiteX103" fmla="*/ 4297497 w 7153444"/>
                    <a:gd name="connsiteY103" fmla="*/ 3919830 h 4756620"/>
                    <a:gd name="connsiteX104" fmla="*/ 4307370 w 7153444"/>
                    <a:gd name="connsiteY104" fmla="*/ 3912425 h 4756620"/>
                    <a:gd name="connsiteX105" fmla="*/ 4319712 w 7153444"/>
                    <a:gd name="connsiteY105" fmla="*/ 3902551 h 4756620"/>
                    <a:gd name="connsiteX106" fmla="*/ 4332055 w 7153444"/>
                    <a:gd name="connsiteY106" fmla="*/ 3900083 h 4756620"/>
                    <a:gd name="connsiteX107" fmla="*/ 4341928 w 7153444"/>
                    <a:gd name="connsiteY107" fmla="*/ 3897614 h 4756620"/>
                    <a:gd name="connsiteX108" fmla="*/ 4346865 w 7153444"/>
                    <a:gd name="connsiteY108" fmla="*/ 3897614 h 4756620"/>
                    <a:gd name="connsiteX109" fmla="*/ 4359207 w 7153444"/>
                    <a:gd name="connsiteY109" fmla="*/ 3897614 h 4756620"/>
                    <a:gd name="connsiteX110" fmla="*/ 4369081 w 7153444"/>
                    <a:gd name="connsiteY110" fmla="*/ 3902551 h 4756620"/>
                    <a:gd name="connsiteX111" fmla="*/ 4378954 w 7153444"/>
                    <a:gd name="connsiteY111" fmla="*/ 3909956 h 4756620"/>
                    <a:gd name="connsiteX112" fmla="*/ 4388828 w 7153444"/>
                    <a:gd name="connsiteY112" fmla="*/ 3914893 h 4756620"/>
                    <a:gd name="connsiteX113" fmla="*/ 4445601 w 7153444"/>
                    <a:gd name="connsiteY113" fmla="*/ 3966730 h 4756620"/>
                    <a:gd name="connsiteX114" fmla="*/ 4507311 w 7153444"/>
                    <a:gd name="connsiteY114" fmla="*/ 4011161 h 4756620"/>
                    <a:gd name="connsiteX115" fmla="*/ 4578895 w 7153444"/>
                    <a:gd name="connsiteY115" fmla="*/ 4043250 h 4756620"/>
                    <a:gd name="connsiteX116" fmla="*/ 4657884 w 7153444"/>
                    <a:gd name="connsiteY116" fmla="*/ 4070403 h 4756620"/>
                    <a:gd name="connsiteX117" fmla="*/ 4739342 w 7153444"/>
                    <a:gd name="connsiteY117" fmla="*/ 4085213 h 4756620"/>
                    <a:gd name="connsiteX118" fmla="*/ 4818331 w 7153444"/>
                    <a:gd name="connsiteY118" fmla="*/ 4092619 h 4756620"/>
                    <a:gd name="connsiteX119" fmla="*/ 4884978 w 7153444"/>
                    <a:gd name="connsiteY119" fmla="*/ 4087682 h 4756620"/>
                    <a:gd name="connsiteX120" fmla="*/ 4946688 w 7153444"/>
                    <a:gd name="connsiteY120" fmla="*/ 4077808 h 4756620"/>
                    <a:gd name="connsiteX121" fmla="*/ 4959030 w 7153444"/>
                    <a:gd name="connsiteY121" fmla="*/ 4077808 h 4756620"/>
                    <a:gd name="connsiteX122" fmla="*/ 4986182 w 7153444"/>
                    <a:gd name="connsiteY122" fmla="*/ 4082745 h 4756620"/>
                    <a:gd name="connsiteX123" fmla="*/ 5003461 w 7153444"/>
                    <a:gd name="connsiteY123" fmla="*/ 4097555 h 4756620"/>
                    <a:gd name="connsiteX124" fmla="*/ 5015803 w 7153444"/>
                    <a:gd name="connsiteY124" fmla="*/ 4122239 h 4756620"/>
                    <a:gd name="connsiteX125" fmla="*/ 5015803 w 7153444"/>
                    <a:gd name="connsiteY125" fmla="*/ 4144455 h 4756620"/>
                    <a:gd name="connsiteX126" fmla="*/ 5010866 w 7153444"/>
                    <a:gd name="connsiteY126" fmla="*/ 4166671 h 4756620"/>
                    <a:gd name="connsiteX127" fmla="*/ 4993588 w 7153444"/>
                    <a:gd name="connsiteY127" fmla="*/ 4181481 h 4756620"/>
                    <a:gd name="connsiteX128" fmla="*/ 4971372 w 7153444"/>
                    <a:gd name="connsiteY128" fmla="*/ 4193823 h 4756620"/>
                    <a:gd name="connsiteX129" fmla="*/ 4897320 w 7153444"/>
                    <a:gd name="connsiteY129" fmla="*/ 4206165 h 4756620"/>
                    <a:gd name="connsiteX130" fmla="*/ 4820799 w 7153444"/>
                    <a:gd name="connsiteY130" fmla="*/ 4208634 h 4756620"/>
                    <a:gd name="connsiteX131" fmla="*/ 4717126 w 7153444"/>
                    <a:gd name="connsiteY131" fmla="*/ 4198760 h 4756620"/>
                    <a:gd name="connsiteX132" fmla="*/ 4615921 w 7153444"/>
                    <a:gd name="connsiteY132" fmla="*/ 4179013 h 4756620"/>
                    <a:gd name="connsiteX133" fmla="*/ 4519653 w 7153444"/>
                    <a:gd name="connsiteY133" fmla="*/ 4144455 h 4756620"/>
                    <a:gd name="connsiteX134" fmla="*/ 4430791 w 7153444"/>
                    <a:gd name="connsiteY134" fmla="*/ 4100024 h 4756620"/>
                    <a:gd name="connsiteX135" fmla="*/ 4349333 w 7153444"/>
                    <a:gd name="connsiteY135" fmla="*/ 4040782 h 4756620"/>
                    <a:gd name="connsiteX136" fmla="*/ 4267876 w 7153444"/>
                    <a:gd name="connsiteY136" fmla="*/ 4124708 h 4756620"/>
                    <a:gd name="connsiteX137" fmla="*/ 4176545 w 7153444"/>
                    <a:gd name="connsiteY137" fmla="*/ 4196292 h 4756620"/>
                    <a:gd name="connsiteX138" fmla="*/ 4080277 w 7153444"/>
                    <a:gd name="connsiteY138" fmla="*/ 4255533 h 4756620"/>
                    <a:gd name="connsiteX139" fmla="*/ 3974135 w 7153444"/>
                    <a:gd name="connsiteY139" fmla="*/ 4307370 h 4756620"/>
                    <a:gd name="connsiteX140" fmla="*/ 3867994 w 7153444"/>
                    <a:gd name="connsiteY140" fmla="*/ 4339459 h 4756620"/>
                    <a:gd name="connsiteX141" fmla="*/ 3756916 w 7153444"/>
                    <a:gd name="connsiteY141" fmla="*/ 4361675 h 4756620"/>
                    <a:gd name="connsiteX142" fmla="*/ 3645837 w 7153444"/>
                    <a:gd name="connsiteY142" fmla="*/ 4369080 h 4756620"/>
                    <a:gd name="connsiteX143" fmla="*/ 3618685 w 7153444"/>
                    <a:gd name="connsiteY143" fmla="*/ 4369080 h 4756620"/>
                    <a:gd name="connsiteX144" fmla="*/ 3510075 w 7153444"/>
                    <a:gd name="connsiteY144" fmla="*/ 4356738 h 4756620"/>
                    <a:gd name="connsiteX145" fmla="*/ 3403933 w 7153444"/>
                    <a:gd name="connsiteY145" fmla="*/ 4334522 h 4756620"/>
                    <a:gd name="connsiteX146" fmla="*/ 3300260 w 7153444"/>
                    <a:gd name="connsiteY146" fmla="*/ 4297496 h 4756620"/>
                    <a:gd name="connsiteX147" fmla="*/ 3206461 w 7153444"/>
                    <a:gd name="connsiteY147" fmla="*/ 4250597 h 4756620"/>
                    <a:gd name="connsiteX148" fmla="*/ 3115130 w 7153444"/>
                    <a:gd name="connsiteY148" fmla="*/ 4186418 h 4756620"/>
                    <a:gd name="connsiteX149" fmla="*/ 3033672 w 7153444"/>
                    <a:gd name="connsiteY149" fmla="*/ 4114834 h 4756620"/>
                    <a:gd name="connsiteX150" fmla="*/ 2959620 w 7153444"/>
                    <a:gd name="connsiteY150" fmla="*/ 4030908 h 4756620"/>
                    <a:gd name="connsiteX151" fmla="*/ 2848542 w 7153444"/>
                    <a:gd name="connsiteY151" fmla="*/ 4109897 h 4756620"/>
                    <a:gd name="connsiteX152" fmla="*/ 2730058 w 7153444"/>
                    <a:gd name="connsiteY152" fmla="*/ 4171608 h 4756620"/>
                    <a:gd name="connsiteX153" fmla="*/ 2606638 w 7153444"/>
                    <a:gd name="connsiteY153" fmla="*/ 4223444 h 4756620"/>
                    <a:gd name="connsiteX154" fmla="*/ 2478281 w 7153444"/>
                    <a:gd name="connsiteY154" fmla="*/ 4258002 h 4756620"/>
                    <a:gd name="connsiteX155" fmla="*/ 2347455 w 7153444"/>
                    <a:gd name="connsiteY155" fmla="*/ 4280217 h 4756620"/>
                    <a:gd name="connsiteX156" fmla="*/ 2214161 w 7153444"/>
                    <a:gd name="connsiteY156" fmla="*/ 4290091 h 4756620"/>
                    <a:gd name="connsiteX157" fmla="*/ 2103083 w 7153444"/>
                    <a:gd name="connsiteY157" fmla="*/ 4282686 h 4756620"/>
                    <a:gd name="connsiteX158" fmla="*/ 1992004 w 7153444"/>
                    <a:gd name="connsiteY158" fmla="*/ 4267875 h 4756620"/>
                    <a:gd name="connsiteX159" fmla="*/ 1883394 w 7153444"/>
                    <a:gd name="connsiteY159" fmla="*/ 4240723 h 4756620"/>
                    <a:gd name="connsiteX160" fmla="*/ 1170025 w 7153444"/>
                    <a:gd name="connsiteY160" fmla="*/ 4744278 h 4756620"/>
                    <a:gd name="connsiteX161" fmla="*/ 1157683 w 7153444"/>
                    <a:gd name="connsiteY161" fmla="*/ 4749215 h 4756620"/>
                    <a:gd name="connsiteX162" fmla="*/ 1147809 w 7153444"/>
                    <a:gd name="connsiteY162" fmla="*/ 4756620 h 4756620"/>
                    <a:gd name="connsiteX163" fmla="*/ 1137935 w 7153444"/>
                    <a:gd name="connsiteY163" fmla="*/ 4756620 h 4756620"/>
                    <a:gd name="connsiteX164" fmla="*/ 1123125 w 7153444"/>
                    <a:gd name="connsiteY164" fmla="*/ 4754152 h 4756620"/>
                    <a:gd name="connsiteX165" fmla="*/ 1108315 w 7153444"/>
                    <a:gd name="connsiteY165" fmla="*/ 4749215 h 4756620"/>
                    <a:gd name="connsiteX166" fmla="*/ 1095973 w 7153444"/>
                    <a:gd name="connsiteY166" fmla="*/ 4741810 h 4756620"/>
                    <a:gd name="connsiteX167" fmla="*/ 1081162 w 7153444"/>
                    <a:gd name="connsiteY167" fmla="*/ 4717126 h 4756620"/>
                    <a:gd name="connsiteX168" fmla="*/ 1076226 w 7153444"/>
                    <a:gd name="connsiteY168" fmla="*/ 4689973 h 4756620"/>
                    <a:gd name="connsiteX169" fmla="*/ 1086099 w 7153444"/>
                    <a:gd name="connsiteY169" fmla="*/ 4665289 h 4756620"/>
                    <a:gd name="connsiteX170" fmla="*/ 1495855 w 7153444"/>
                    <a:gd name="connsiteY170" fmla="*/ 4038314 h 4756620"/>
                    <a:gd name="connsiteX171" fmla="*/ 1419334 w 7153444"/>
                    <a:gd name="connsiteY171" fmla="*/ 3966730 h 4756620"/>
                    <a:gd name="connsiteX172" fmla="*/ 1350218 w 7153444"/>
                    <a:gd name="connsiteY172" fmla="*/ 3885272 h 4756620"/>
                    <a:gd name="connsiteX173" fmla="*/ 1288508 w 7153444"/>
                    <a:gd name="connsiteY173" fmla="*/ 3796410 h 4756620"/>
                    <a:gd name="connsiteX174" fmla="*/ 1241609 w 7153444"/>
                    <a:gd name="connsiteY174" fmla="*/ 3702610 h 4756620"/>
                    <a:gd name="connsiteX175" fmla="*/ 1202114 w 7153444"/>
                    <a:gd name="connsiteY175" fmla="*/ 3601405 h 4756620"/>
                    <a:gd name="connsiteX176" fmla="*/ 1172493 w 7153444"/>
                    <a:gd name="connsiteY176" fmla="*/ 3495264 h 4756620"/>
                    <a:gd name="connsiteX177" fmla="*/ 1061415 w 7153444"/>
                    <a:gd name="connsiteY177" fmla="*/ 3510074 h 4756620"/>
                    <a:gd name="connsiteX178" fmla="*/ 955273 w 7153444"/>
                    <a:gd name="connsiteY178" fmla="*/ 3517480 h 4756620"/>
                    <a:gd name="connsiteX179" fmla="*/ 834321 w 7153444"/>
                    <a:gd name="connsiteY179" fmla="*/ 3510074 h 4756620"/>
                    <a:gd name="connsiteX180" fmla="*/ 723243 w 7153444"/>
                    <a:gd name="connsiteY180" fmla="*/ 3490327 h 4756620"/>
                    <a:gd name="connsiteX181" fmla="*/ 619570 w 7153444"/>
                    <a:gd name="connsiteY181" fmla="*/ 3460706 h 4756620"/>
                    <a:gd name="connsiteX182" fmla="*/ 523302 w 7153444"/>
                    <a:gd name="connsiteY182" fmla="*/ 3418743 h 4756620"/>
                    <a:gd name="connsiteX183" fmla="*/ 434439 w 7153444"/>
                    <a:gd name="connsiteY183" fmla="*/ 3366907 h 4756620"/>
                    <a:gd name="connsiteX184" fmla="*/ 355450 w 7153444"/>
                    <a:gd name="connsiteY184" fmla="*/ 3310133 h 4756620"/>
                    <a:gd name="connsiteX185" fmla="*/ 283867 w 7153444"/>
                    <a:gd name="connsiteY185" fmla="*/ 3248423 h 4756620"/>
                    <a:gd name="connsiteX186" fmla="*/ 222156 w 7153444"/>
                    <a:gd name="connsiteY186" fmla="*/ 3174371 h 4756620"/>
                    <a:gd name="connsiteX187" fmla="*/ 162915 w 7153444"/>
                    <a:gd name="connsiteY187" fmla="*/ 3102787 h 4756620"/>
                    <a:gd name="connsiteX188" fmla="*/ 118483 w 7153444"/>
                    <a:gd name="connsiteY188" fmla="*/ 3028735 h 4756620"/>
                    <a:gd name="connsiteX189" fmla="*/ 64178 w 7153444"/>
                    <a:gd name="connsiteY189" fmla="*/ 2917657 h 4756620"/>
                    <a:gd name="connsiteX190" fmla="*/ 29621 w 7153444"/>
                    <a:gd name="connsiteY190" fmla="*/ 2804110 h 4756620"/>
                    <a:gd name="connsiteX191" fmla="*/ 7405 w 7153444"/>
                    <a:gd name="connsiteY191" fmla="*/ 2688095 h 4756620"/>
                    <a:gd name="connsiteX192" fmla="*/ 0 w 7153444"/>
                    <a:gd name="connsiteY192" fmla="*/ 2569611 h 4756620"/>
                    <a:gd name="connsiteX193" fmla="*/ 0 w 7153444"/>
                    <a:gd name="connsiteY193" fmla="*/ 2567143 h 4756620"/>
                    <a:gd name="connsiteX194" fmla="*/ 7405 w 7153444"/>
                    <a:gd name="connsiteY194" fmla="*/ 2448659 h 4756620"/>
                    <a:gd name="connsiteX195" fmla="*/ 29621 w 7153444"/>
                    <a:gd name="connsiteY195" fmla="*/ 2327707 h 4756620"/>
                    <a:gd name="connsiteX196" fmla="*/ 69115 w 7153444"/>
                    <a:gd name="connsiteY196" fmla="*/ 2214160 h 4756620"/>
                    <a:gd name="connsiteX197" fmla="*/ 118483 w 7153444"/>
                    <a:gd name="connsiteY197" fmla="*/ 2103082 h 4756620"/>
                    <a:gd name="connsiteX198" fmla="*/ 187599 w 7153444"/>
                    <a:gd name="connsiteY198" fmla="*/ 1996941 h 4756620"/>
                    <a:gd name="connsiteX199" fmla="*/ 269056 w 7153444"/>
                    <a:gd name="connsiteY199" fmla="*/ 1898204 h 4756620"/>
                    <a:gd name="connsiteX200" fmla="*/ 217220 w 7153444"/>
                    <a:gd name="connsiteY200" fmla="*/ 1809342 h 4756620"/>
                    <a:gd name="connsiteX201" fmla="*/ 180194 w 7153444"/>
                    <a:gd name="connsiteY201" fmla="*/ 1718011 h 4756620"/>
                    <a:gd name="connsiteX202" fmla="*/ 148105 w 7153444"/>
                    <a:gd name="connsiteY202" fmla="*/ 1619274 h 4756620"/>
                    <a:gd name="connsiteX203" fmla="*/ 133294 w 7153444"/>
                    <a:gd name="connsiteY203" fmla="*/ 1518070 h 4756620"/>
                    <a:gd name="connsiteX204" fmla="*/ 130825 w 7153444"/>
                    <a:gd name="connsiteY204" fmla="*/ 1409460 h 4756620"/>
                    <a:gd name="connsiteX205" fmla="*/ 140699 w 7153444"/>
                    <a:gd name="connsiteY205" fmla="*/ 1300850 h 4756620"/>
                    <a:gd name="connsiteX206" fmla="*/ 160446 w 7153444"/>
                    <a:gd name="connsiteY206" fmla="*/ 1194708 h 4756620"/>
                    <a:gd name="connsiteX207" fmla="*/ 195004 w 7153444"/>
                    <a:gd name="connsiteY207" fmla="*/ 1081161 h 4756620"/>
                    <a:gd name="connsiteX208" fmla="*/ 241904 w 7153444"/>
                    <a:gd name="connsiteY208" fmla="*/ 975020 h 4756620"/>
                    <a:gd name="connsiteX209" fmla="*/ 298677 w 7153444"/>
                    <a:gd name="connsiteY209" fmla="*/ 878752 h 4756620"/>
                    <a:gd name="connsiteX210" fmla="*/ 365324 w 7153444"/>
                    <a:gd name="connsiteY210" fmla="*/ 789889 h 4756620"/>
                    <a:gd name="connsiteX211" fmla="*/ 439376 w 7153444"/>
                    <a:gd name="connsiteY211" fmla="*/ 715837 h 4756620"/>
                    <a:gd name="connsiteX212" fmla="*/ 523302 w 7153444"/>
                    <a:gd name="connsiteY212" fmla="*/ 649190 h 4756620"/>
                    <a:gd name="connsiteX213" fmla="*/ 609696 w 7153444"/>
                    <a:gd name="connsiteY213" fmla="*/ 602290 h 4756620"/>
                    <a:gd name="connsiteX214" fmla="*/ 3510075 w 7153444"/>
                    <a:gd name="connsiteY214" fmla="*/ 0 h 4756620"/>
                    <a:gd name="connsiteX215" fmla="*/ 3534760 w 7153444"/>
                    <a:gd name="connsiteY215" fmla="*/ 0 h 4756620"/>
                    <a:gd name="connsiteX216" fmla="*/ 3643369 w 7153444"/>
                    <a:gd name="connsiteY216" fmla="*/ 7405 h 4756620"/>
                    <a:gd name="connsiteX217" fmla="*/ 3749511 w 7153444"/>
                    <a:gd name="connsiteY217" fmla="*/ 32089 h 4756620"/>
                    <a:gd name="connsiteX218" fmla="*/ 3853184 w 7153444"/>
                    <a:gd name="connsiteY218" fmla="*/ 71584 h 4756620"/>
                    <a:gd name="connsiteX219" fmla="*/ 3946984 w 7153444"/>
                    <a:gd name="connsiteY219" fmla="*/ 118484 h 4756620"/>
                    <a:gd name="connsiteX220" fmla="*/ 4038315 w 7153444"/>
                    <a:gd name="connsiteY220" fmla="*/ 182662 h 4756620"/>
                    <a:gd name="connsiteX221" fmla="*/ 4119772 w 7153444"/>
                    <a:gd name="connsiteY221" fmla="*/ 254246 h 4756620"/>
                    <a:gd name="connsiteX222" fmla="*/ 4193824 w 7153444"/>
                    <a:gd name="connsiteY222" fmla="*/ 338172 h 4756620"/>
                    <a:gd name="connsiteX223" fmla="*/ 4304902 w 7153444"/>
                    <a:gd name="connsiteY223" fmla="*/ 259183 h 4756620"/>
                    <a:gd name="connsiteX224" fmla="*/ 4423386 w 7153444"/>
                    <a:gd name="connsiteY224" fmla="*/ 197473 h 4756620"/>
                    <a:gd name="connsiteX225" fmla="*/ 4546806 w 7153444"/>
                    <a:gd name="connsiteY225" fmla="*/ 145636 h 4756620"/>
                    <a:gd name="connsiteX226" fmla="*/ 4675164 w 7153444"/>
                    <a:gd name="connsiteY226" fmla="*/ 111078 h 4756620"/>
                    <a:gd name="connsiteX227" fmla="*/ 4805989 w 7153444"/>
                    <a:gd name="connsiteY227" fmla="*/ 88863 h 4756620"/>
                    <a:gd name="connsiteX228" fmla="*/ 4941751 w 7153444"/>
                    <a:gd name="connsiteY228" fmla="*/ 83926 h 4756620"/>
                    <a:gd name="connsiteX229" fmla="*/ 5077514 w 7153444"/>
                    <a:gd name="connsiteY229" fmla="*/ 88863 h 4756620"/>
                    <a:gd name="connsiteX230" fmla="*/ 5210808 w 7153444"/>
                    <a:gd name="connsiteY230" fmla="*/ 113547 h 4756620"/>
                    <a:gd name="connsiteX231" fmla="*/ 5344102 w 7153444"/>
                    <a:gd name="connsiteY231" fmla="*/ 153041 h 4756620"/>
                    <a:gd name="connsiteX232" fmla="*/ 5462585 w 7153444"/>
                    <a:gd name="connsiteY232" fmla="*/ 202409 h 4756620"/>
                    <a:gd name="connsiteX233" fmla="*/ 5573664 w 7153444"/>
                    <a:gd name="connsiteY233" fmla="*/ 266588 h 4756620"/>
                    <a:gd name="connsiteX234" fmla="*/ 5672400 w 7153444"/>
                    <a:gd name="connsiteY234" fmla="*/ 343109 h 4756620"/>
                    <a:gd name="connsiteX235" fmla="*/ 5758794 w 7153444"/>
                    <a:gd name="connsiteY235" fmla="*/ 429503 h 4756620"/>
                    <a:gd name="connsiteX236" fmla="*/ 5832846 w 7153444"/>
                    <a:gd name="connsiteY236" fmla="*/ 525771 h 4756620"/>
                    <a:gd name="connsiteX237" fmla="*/ 5897025 w 7153444"/>
                    <a:gd name="connsiteY237" fmla="*/ 634381 h 4756620"/>
                    <a:gd name="connsiteX238" fmla="*/ 5943925 w 7153444"/>
                    <a:gd name="connsiteY238" fmla="*/ 747928 h 4756620"/>
                    <a:gd name="connsiteX239" fmla="*/ 5980951 w 7153444"/>
                    <a:gd name="connsiteY239" fmla="*/ 873816 h 4756620"/>
                    <a:gd name="connsiteX240" fmla="*/ 6092029 w 7153444"/>
                    <a:gd name="connsiteY240" fmla="*/ 856538 h 4756620"/>
                    <a:gd name="connsiteX241" fmla="*/ 6195702 w 7153444"/>
                    <a:gd name="connsiteY241" fmla="*/ 851601 h 4756620"/>
                    <a:gd name="connsiteX242" fmla="*/ 6316654 w 7153444"/>
                    <a:gd name="connsiteY242" fmla="*/ 859006 h 4756620"/>
                    <a:gd name="connsiteX243" fmla="*/ 6430201 w 7153444"/>
                    <a:gd name="connsiteY243" fmla="*/ 878753 h 4756620"/>
                    <a:gd name="connsiteX244" fmla="*/ 6533874 w 7153444"/>
                    <a:gd name="connsiteY244" fmla="*/ 908374 h 4756620"/>
                    <a:gd name="connsiteX245" fmla="*/ 6630142 w 7153444"/>
                    <a:gd name="connsiteY245" fmla="*/ 950337 h 4756620"/>
                    <a:gd name="connsiteX246" fmla="*/ 6719004 w 7153444"/>
                    <a:gd name="connsiteY246" fmla="*/ 1002174 h 4756620"/>
                    <a:gd name="connsiteX247" fmla="*/ 6797994 w 7153444"/>
                    <a:gd name="connsiteY247" fmla="*/ 1058947 h 4756620"/>
                    <a:gd name="connsiteX248" fmla="*/ 6869577 w 7153444"/>
                    <a:gd name="connsiteY248" fmla="*/ 1125594 h 4756620"/>
                    <a:gd name="connsiteX249" fmla="*/ 6936224 w 7153444"/>
                    <a:gd name="connsiteY249" fmla="*/ 1194709 h 4756620"/>
                    <a:gd name="connsiteX250" fmla="*/ 6990529 w 7153444"/>
                    <a:gd name="connsiteY250" fmla="*/ 1266293 h 4756620"/>
                    <a:gd name="connsiteX251" fmla="*/ 7034960 w 7153444"/>
                    <a:gd name="connsiteY251" fmla="*/ 1340345 h 4756620"/>
                    <a:gd name="connsiteX252" fmla="*/ 7089266 w 7153444"/>
                    <a:gd name="connsiteY252" fmla="*/ 1453892 h 4756620"/>
                    <a:gd name="connsiteX253" fmla="*/ 7123823 w 7153444"/>
                    <a:gd name="connsiteY253" fmla="*/ 1569907 h 4756620"/>
                    <a:gd name="connsiteX254" fmla="*/ 7148507 w 7153444"/>
                    <a:gd name="connsiteY254" fmla="*/ 1688391 h 4756620"/>
                    <a:gd name="connsiteX255" fmla="*/ 7153444 w 7153444"/>
                    <a:gd name="connsiteY255" fmla="*/ 1806874 h 4756620"/>
                    <a:gd name="connsiteX256" fmla="*/ 7146039 w 7153444"/>
                    <a:gd name="connsiteY256" fmla="*/ 1927826 h 4756620"/>
                    <a:gd name="connsiteX257" fmla="*/ 7121354 w 7153444"/>
                    <a:gd name="connsiteY257" fmla="*/ 2043842 h 4756620"/>
                    <a:gd name="connsiteX258" fmla="*/ 7084328 w 7153444"/>
                    <a:gd name="connsiteY258" fmla="*/ 2157388 h 4756620"/>
                    <a:gd name="connsiteX259" fmla="*/ 7030024 w 7153444"/>
                    <a:gd name="connsiteY259" fmla="*/ 2268467 h 4756620"/>
                    <a:gd name="connsiteX260" fmla="*/ 6965845 w 7153444"/>
                    <a:gd name="connsiteY260" fmla="*/ 2372140 h 4756620"/>
                    <a:gd name="connsiteX261" fmla="*/ 6884388 w 7153444"/>
                    <a:gd name="connsiteY261" fmla="*/ 2468408 h 4756620"/>
                    <a:gd name="connsiteX262" fmla="*/ 6936224 w 7153444"/>
                    <a:gd name="connsiteY262" fmla="*/ 2559739 h 4756620"/>
                    <a:gd name="connsiteX263" fmla="*/ 6973250 w 7153444"/>
                    <a:gd name="connsiteY263" fmla="*/ 2651070 h 4756620"/>
                    <a:gd name="connsiteX264" fmla="*/ 7005340 w 7153444"/>
                    <a:gd name="connsiteY264" fmla="*/ 2749806 h 4756620"/>
                    <a:gd name="connsiteX265" fmla="*/ 7020150 w 7153444"/>
                    <a:gd name="connsiteY265" fmla="*/ 2855948 h 4756620"/>
                    <a:gd name="connsiteX266" fmla="*/ 7022618 w 7153444"/>
                    <a:gd name="connsiteY266" fmla="*/ 2959621 h 4756620"/>
                    <a:gd name="connsiteX267" fmla="*/ 7012745 w 7153444"/>
                    <a:gd name="connsiteY267" fmla="*/ 3068231 h 4756620"/>
                    <a:gd name="connsiteX268" fmla="*/ 6992998 w 7153444"/>
                    <a:gd name="connsiteY268" fmla="*/ 3174372 h 4756620"/>
                    <a:gd name="connsiteX269" fmla="*/ 6958440 w 7153444"/>
                    <a:gd name="connsiteY269" fmla="*/ 3290387 h 4756620"/>
                    <a:gd name="connsiteX270" fmla="*/ 6911540 w 7153444"/>
                    <a:gd name="connsiteY270" fmla="*/ 3394060 h 4756620"/>
                    <a:gd name="connsiteX271" fmla="*/ 6854767 w 7153444"/>
                    <a:gd name="connsiteY271" fmla="*/ 3492797 h 4756620"/>
                    <a:gd name="connsiteX272" fmla="*/ 6788120 w 7153444"/>
                    <a:gd name="connsiteY272" fmla="*/ 3579191 h 4756620"/>
                    <a:gd name="connsiteX273" fmla="*/ 6714068 w 7153444"/>
                    <a:gd name="connsiteY273" fmla="*/ 3655712 h 4756620"/>
                    <a:gd name="connsiteX274" fmla="*/ 6632610 w 7153444"/>
                    <a:gd name="connsiteY274" fmla="*/ 3719890 h 4756620"/>
                    <a:gd name="connsiteX275" fmla="*/ 6543748 w 7153444"/>
                    <a:gd name="connsiteY275" fmla="*/ 3769258 h 4756620"/>
                    <a:gd name="connsiteX276" fmla="*/ 6531406 w 7153444"/>
                    <a:gd name="connsiteY276" fmla="*/ 3774195 h 4756620"/>
                    <a:gd name="connsiteX277" fmla="*/ 6519064 w 7153444"/>
                    <a:gd name="connsiteY277" fmla="*/ 3774195 h 4756620"/>
                    <a:gd name="connsiteX278" fmla="*/ 6494380 w 7153444"/>
                    <a:gd name="connsiteY278" fmla="*/ 3771727 h 4756620"/>
                    <a:gd name="connsiteX279" fmla="*/ 6477100 w 7153444"/>
                    <a:gd name="connsiteY279" fmla="*/ 3759385 h 4756620"/>
                    <a:gd name="connsiteX280" fmla="*/ 6464758 w 7153444"/>
                    <a:gd name="connsiteY280" fmla="*/ 3742106 h 4756620"/>
                    <a:gd name="connsiteX281" fmla="*/ 6459822 w 7153444"/>
                    <a:gd name="connsiteY281" fmla="*/ 3717422 h 4756620"/>
                    <a:gd name="connsiteX282" fmla="*/ 6462290 w 7153444"/>
                    <a:gd name="connsiteY282" fmla="*/ 3695206 h 4756620"/>
                    <a:gd name="connsiteX283" fmla="*/ 6474632 w 7153444"/>
                    <a:gd name="connsiteY283" fmla="*/ 3675459 h 4756620"/>
                    <a:gd name="connsiteX284" fmla="*/ 6491911 w 7153444"/>
                    <a:gd name="connsiteY284" fmla="*/ 3663117 h 4756620"/>
                    <a:gd name="connsiteX285" fmla="*/ 6568432 w 7153444"/>
                    <a:gd name="connsiteY285" fmla="*/ 3618685 h 4756620"/>
                    <a:gd name="connsiteX286" fmla="*/ 6640016 w 7153444"/>
                    <a:gd name="connsiteY286" fmla="*/ 3564380 h 4756620"/>
                    <a:gd name="connsiteX287" fmla="*/ 6701726 w 7153444"/>
                    <a:gd name="connsiteY287" fmla="*/ 3497733 h 4756620"/>
                    <a:gd name="connsiteX288" fmla="*/ 6758499 w 7153444"/>
                    <a:gd name="connsiteY288" fmla="*/ 3423681 h 4756620"/>
                    <a:gd name="connsiteX289" fmla="*/ 6810336 w 7153444"/>
                    <a:gd name="connsiteY289" fmla="*/ 3337287 h 4756620"/>
                    <a:gd name="connsiteX290" fmla="*/ 6849830 w 7153444"/>
                    <a:gd name="connsiteY290" fmla="*/ 3248424 h 4756620"/>
                    <a:gd name="connsiteX291" fmla="*/ 6879451 w 7153444"/>
                    <a:gd name="connsiteY291" fmla="*/ 3149688 h 4756620"/>
                    <a:gd name="connsiteX292" fmla="*/ 6899198 w 7153444"/>
                    <a:gd name="connsiteY292" fmla="*/ 3046015 h 4756620"/>
                    <a:gd name="connsiteX293" fmla="*/ 6906604 w 7153444"/>
                    <a:gd name="connsiteY293" fmla="*/ 2944810 h 4756620"/>
                    <a:gd name="connsiteX294" fmla="*/ 6899198 w 7153444"/>
                    <a:gd name="connsiteY294" fmla="*/ 2848542 h 4756620"/>
                    <a:gd name="connsiteX295" fmla="*/ 6884388 w 7153444"/>
                    <a:gd name="connsiteY295" fmla="*/ 2752274 h 4756620"/>
                    <a:gd name="connsiteX296" fmla="*/ 6854767 w 7153444"/>
                    <a:gd name="connsiteY296" fmla="*/ 2663412 h 4756620"/>
                    <a:gd name="connsiteX297" fmla="*/ 6815272 w 7153444"/>
                    <a:gd name="connsiteY297" fmla="*/ 2577018 h 4756620"/>
                    <a:gd name="connsiteX298" fmla="*/ 6760968 w 7153444"/>
                    <a:gd name="connsiteY298" fmla="*/ 2498028 h 4756620"/>
                    <a:gd name="connsiteX299" fmla="*/ 6753562 w 7153444"/>
                    <a:gd name="connsiteY299" fmla="*/ 2475813 h 4756620"/>
                    <a:gd name="connsiteX300" fmla="*/ 6753562 w 7153444"/>
                    <a:gd name="connsiteY300" fmla="*/ 2448660 h 4756620"/>
                    <a:gd name="connsiteX301" fmla="*/ 6768372 w 7153444"/>
                    <a:gd name="connsiteY301" fmla="*/ 2421508 h 4756620"/>
                    <a:gd name="connsiteX302" fmla="*/ 6849830 w 7153444"/>
                    <a:gd name="connsiteY302" fmla="*/ 2335114 h 4756620"/>
                    <a:gd name="connsiteX303" fmla="*/ 6914008 w 7153444"/>
                    <a:gd name="connsiteY303" fmla="*/ 2241314 h 4756620"/>
                    <a:gd name="connsiteX304" fmla="*/ 6965845 w 7153444"/>
                    <a:gd name="connsiteY304" fmla="*/ 2142578 h 4756620"/>
                    <a:gd name="connsiteX305" fmla="*/ 7005340 w 7153444"/>
                    <a:gd name="connsiteY305" fmla="*/ 2038905 h 4756620"/>
                    <a:gd name="connsiteX306" fmla="*/ 7027555 w 7153444"/>
                    <a:gd name="connsiteY306" fmla="*/ 1932763 h 4756620"/>
                    <a:gd name="connsiteX307" fmla="*/ 7037429 w 7153444"/>
                    <a:gd name="connsiteY307" fmla="*/ 1826622 h 4756620"/>
                    <a:gd name="connsiteX308" fmla="*/ 7034960 w 7153444"/>
                    <a:gd name="connsiteY308" fmla="*/ 1718012 h 4756620"/>
                    <a:gd name="connsiteX309" fmla="*/ 7015213 w 7153444"/>
                    <a:gd name="connsiteY309" fmla="*/ 1606933 h 4756620"/>
                    <a:gd name="connsiteX310" fmla="*/ 6980656 w 7153444"/>
                    <a:gd name="connsiteY310" fmla="*/ 1503260 h 4756620"/>
                    <a:gd name="connsiteX311" fmla="*/ 6931288 w 7153444"/>
                    <a:gd name="connsiteY311" fmla="*/ 1397119 h 4756620"/>
                    <a:gd name="connsiteX312" fmla="*/ 6886856 w 7153444"/>
                    <a:gd name="connsiteY312" fmla="*/ 1325535 h 4756620"/>
                    <a:gd name="connsiteX313" fmla="*/ 6832551 w 7153444"/>
                    <a:gd name="connsiteY313" fmla="*/ 1253951 h 4756620"/>
                    <a:gd name="connsiteX314" fmla="*/ 6768372 w 7153444"/>
                    <a:gd name="connsiteY314" fmla="*/ 1187304 h 4756620"/>
                    <a:gd name="connsiteX315" fmla="*/ 6696788 w 7153444"/>
                    <a:gd name="connsiteY315" fmla="*/ 1128062 h 4756620"/>
                    <a:gd name="connsiteX316" fmla="*/ 6612863 w 7153444"/>
                    <a:gd name="connsiteY316" fmla="*/ 1073757 h 4756620"/>
                    <a:gd name="connsiteX317" fmla="*/ 6521532 w 7153444"/>
                    <a:gd name="connsiteY317" fmla="*/ 1031794 h 4756620"/>
                    <a:gd name="connsiteX318" fmla="*/ 6420327 w 7153444"/>
                    <a:gd name="connsiteY318" fmla="*/ 999705 h 4756620"/>
                    <a:gd name="connsiteX319" fmla="*/ 6311717 w 7153444"/>
                    <a:gd name="connsiteY319" fmla="*/ 977490 h 4756620"/>
                    <a:gd name="connsiteX320" fmla="*/ 6193234 w 7153444"/>
                    <a:gd name="connsiteY320" fmla="*/ 970084 h 4756620"/>
                    <a:gd name="connsiteX321" fmla="*/ 6114245 w 7153444"/>
                    <a:gd name="connsiteY321" fmla="*/ 972553 h 4756620"/>
                    <a:gd name="connsiteX322" fmla="*/ 6030319 w 7153444"/>
                    <a:gd name="connsiteY322" fmla="*/ 982426 h 4756620"/>
                    <a:gd name="connsiteX323" fmla="*/ 5946393 w 7153444"/>
                    <a:gd name="connsiteY323" fmla="*/ 999705 h 4756620"/>
                    <a:gd name="connsiteX324" fmla="*/ 5931583 w 7153444"/>
                    <a:gd name="connsiteY324" fmla="*/ 1002174 h 4756620"/>
                    <a:gd name="connsiteX325" fmla="*/ 5921709 w 7153444"/>
                    <a:gd name="connsiteY325" fmla="*/ 999705 h 4756620"/>
                    <a:gd name="connsiteX326" fmla="*/ 5911835 w 7153444"/>
                    <a:gd name="connsiteY326" fmla="*/ 997237 h 4756620"/>
                    <a:gd name="connsiteX327" fmla="*/ 5899493 w 7153444"/>
                    <a:gd name="connsiteY327" fmla="*/ 989832 h 4756620"/>
                    <a:gd name="connsiteX328" fmla="*/ 5889620 w 7153444"/>
                    <a:gd name="connsiteY328" fmla="*/ 984895 h 4756620"/>
                    <a:gd name="connsiteX329" fmla="*/ 5884683 w 7153444"/>
                    <a:gd name="connsiteY329" fmla="*/ 972553 h 4756620"/>
                    <a:gd name="connsiteX330" fmla="*/ 5879746 w 7153444"/>
                    <a:gd name="connsiteY330" fmla="*/ 962679 h 4756620"/>
                    <a:gd name="connsiteX331" fmla="*/ 5874809 w 7153444"/>
                    <a:gd name="connsiteY331" fmla="*/ 950337 h 4756620"/>
                    <a:gd name="connsiteX332" fmla="*/ 5847657 w 7153444"/>
                    <a:gd name="connsiteY332" fmla="*/ 831853 h 4756620"/>
                    <a:gd name="connsiteX333" fmla="*/ 5805694 w 7153444"/>
                    <a:gd name="connsiteY333" fmla="*/ 720775 h 4756620"/>
                    <a:gd name="connsiteX334" fmla="*/ 5753857 w 7153444"/>
                    <a:gd name="connsiteY334" fmla="*/ 619570 h 4756620"/>
                    <a:gd name="connsiteX335" fmla="*/ 5687210 w 7153444"/>
                    <a:gd name="connsiteY335" fmla="*/ 525771 h 4756620"/>
                    <a:gd name="connsiteX336" fmla="*/ 5605753 w 7153444"/>
                    <a:gd name="connsiteY336" fmla="*/ 441845 h 4756620"/>
                    <a:gd name="connsiteX337" fmla="*/ 5516890 w 7153444"/>
                    <a:gd name="connsiteY337" fmla="*/ 370261 h 4756620"/>
                    <a:gd name="connsiteX338" fmla="*/ 5415686 w 7153444"/>
                    <a:gd name="connsiteY338" fmla="*/ 311020 h 4756620"/>
                    <a:gd name="connsiteX339" fmla="*/ 5302139 w 7153444"/>
                    <a:gd name="connsiteY339" fmla="*/ 259183 h 4756620"/>
                    <a:gd name="connsiteX340" fmla="*/ 5183655 w 7153444"/>
                    <a:gd name="connsiteY340" fmla="*/ 227094 h 4756620"/>
                    <a:gd name="connsiteX341" fmla="*/ 5065172 w 7153444"/>
                    <a:gd name="connsiteY341" fmla="*/ 204878 h 4756620"/>
                    <a:gd name="connsiteX342" fmla="*/ 4941751 w 7153444"/>
                    <a:gd name="connsiteY342" fmla="*/ 199941 h 4756620"/>
                    <a:gd name="connsiteX343" fmla="*/ 4810926 w 7153444"/>
                    <a:gd name="connsiteY343" fmla="*/ 204878 h 4756620"/>
                    <a:gd name="connsiteX344" fmla="*/ 4685037 w 7153444"/>
                    <a:gd name="connsiteY344" fmla="*/ 229562 h 4756620"/>
                    <a:gd name="connsiteX345" fmla="*/ 4559148 w 7153444"/>
                    <a:gd name="connsiteY345" fmla="*/ 266588 h 4756620"/>
                    <a:gd name="connsiteX346" fmla="*/ 4438196 w 7153444"/>
                    <a:gd name="connsiteY346" fmla="*/ 320893 h 4756620"/>
                    <a:gd name="connsiteX347" fmla="*/ 4324650 w 7153444"/>
                    <a:gd name="connsiteY347" fmla="*/ 385072 h 4756620"/>
                    <a:gd name="connsiteX348" fmla="*/ 4220977 w 7153444"/>
                    <a:gd name="connsiteY348" fmla="*/ 466529 h 4756620"/>
                    <a:gd name="connsiteX349" fmla="*/ 4211103 w 7153444"/>
                    <a:gd name="connsiteY349" fmla="*/ 471466 h 4756620"/>
                    <a:gd name="connsiteX350" fmla="*/ 4196293 w 7153444"/>
                    <a:gd name="connsiteY350" fmla="*/ 478871 h 4756620"/>
                    <a:gd name="connsiteX351" fmla="*/ 4183951 w 7153444"/>
                    <a:gd name="connsiteY351" fmla="*/ 481340 h 4756620"/>
                    <a:gd name="connsiteX352" fmla="*/ 4176545 w 7153444"/>
                    <a:gd name="connsiteY352" fmla="*/ 478871 h 4756620"/>
                    <a:gd name="connsiteX353" fmla="*/ 4164203 w 7153444"/>
                    <a:gd name="connsiteY353" fmla="*/ 478871 h 4756620"/>
                    <a:gd name="connsiteX354" fmla="*/ 4151861 w 7153444"/>
                    <a:gd name="connsiteY354" fmla="*/ 471466 h 4756620"/>
                    <a:gd name="connsiteX355" fmla="*/ 4141988 w 7153444"/>
                    <a:gd name="connsiteY355" fmla="*/ 464061 h 4756620"/>
                    <a:gd name="connsiteX356" fmla="*/ 4134582 w 7153444"/>
                    <a:gd name="connsiteY356" fmla="*/ 454187 h 4756620"/>
                    <a:gd name="connsiteX357" fmla="*/ 4067935 w 7153444"/>
                    <a:gd name="connsiteY357" fmla="*/ 370261 h 4756620"/>
                    <a:gd name="connsiteX358" fmla="*/ 3996352 w 7153444"/>
                    <a:gd name="connsiteY358" fmla="*/ 296209 h 4756620"/>
                    <a:gd name="connsiteX359" fmla="*/ 3912426 w 7153444"/>
                    <a:gd name="connsiteY359" fmla="*/ 236967 h 4756620"/>
                    <a:gd name="connsiteX360" fmla="*/ 3826032 w 7153444"/>
                    <a:gd name="connsiteY360" fmla="*/ 185131 h 4756620"/>
                    <a:gd name="connsiteX361" fmla="*/ 3732232 w 7153444"/>
                    <a:gd name="connsiteY361" fmla="*/ 148105 h 4756620"/>
                    <a:gd name="connsiteX362" fmla="*/ 3633496 w 7153444"/>
                    <a:gd name="connsiteY362" fmla="*/ 125889 h 4756620"/>
                    <a:gd name="connsiteX363" fmla="*/ 3532291 w 7153444"/>
                    <a:gd name="connsiteY363" fmla="*/ 116015 h 4756620"/>
                    <a:gd name="connsiteX364" fmla="*/ 3507607 w 7153444"/>
                    <a:gd name="connsiteY364" fmla="*/ 116015 h 4756620"/>
                    <a:gd name="connsiteX365" fmla="*/ 3403934 w 7153444"/>
                    <a:gd name="connsiteY365" fmla="*/ 125889 h 4756620"/>
                    <a:gd name="connsiteX366" fmla="*/ 3297792 w 7153444"/>
                    <a:gd name="connsiteY366" fmla="*/ 145636 h 4756620"/>
                    <a:gd name="connsiteX367" fmla="*/ 3196588 w 7153444"/>
                    <a:gd name="connsiteY367" fmla="*/ 182662 h 4756620"/>
                    <a:gd name="connsiteX368" fmla="*/ 3100320 w 7153444"/>
                    <a:gd name="connsiteY368" fmla="*/ 229562 h 4756620"/>
                    <a:gd name="connsiteX369" fmla="*/ 3011457 w 7153444"/>
                    <a:gd name="connsiteY369" fmla="*/ 293741 h 4756620"/>
                    <a:gd name="connsiteX370" fmla="*/ 2930000 w 7153444"/>
                    <a:gd name="connsiteY370" fmla="*/ 365324 h 4756620"/>
                    <a:gd name="connsiteX371" fmla="*/ 2855948 w 7153444"/>
                    <a:gd name="connsiteY371" fmla="*/ 449250 h 4756620"/>
                    <a:gd name="connsiteX372" fmla="*/ 2846074 w 7153444"/>
                    <a:gd name="connsiteY372" fmla="*/ 456656 h 4756620"/>
                    <a:gd name="connsiteX373" fmla="*/ 2833732 w 7153444"/>
                    <a:gd name="connsiteY373" fmla="*/ 466529 h 4756620"/>
                    <a:gd name="connsiteX374" fmla="*/ 2821390 w 7153444"/>
                    <a:gd name="connsiteY374" fmla="*/ 468998 h 4756620"/>
                    <a:gd name="connsiteX375" fmla="*/ 2811516 w 7153444"/>
                    <a:gd name="connsiteY375" fmla="*/ 471466 h 4756620"/>
                    <a:gd name="connsiteX376" fmla="*/ 2806580 w 7153444"/>
                    <a:gd name="connsiteY376" fmla="*/ 471466 h 4756620"/>
                    <a:gd name="connsiteX377" fmla="*/ 2794237 w 7153444"/>
                    <a:gd name="connsiteY377" fmla="*/ 468998 h 4756620"/>
                    <a:gd name="connsiteX378" fmla="*/ 2784364 w 7153444"/>
                    <a:gd name="connsiteY378" fmla="*/ 466529 h 4756620"/>
                    <a:gd name="connsiteX379" fmla="*/ 2774490 w 7153444"/>
                    <a:gd name="connsiteY379" fmla="*/ 461592 h 4756620"/>
                    <a:gd name="connsiteX380" fmla="*/ 2764617 w 7153444"/>
                    <a:gd name="connsiteY380" fmla="*/ 451719 h 4756620"/>
                    <a:gd name="connsiteX381" fmla="*/ 2707843 w 7153444"/>
                    <a:gd name="connsiteY381" fmla="*/ 399882 h 4756620"/>
                    <a:gd name="connsiteX382" fmla="*/ 2646133 w 7153444"/>
                    <a:gd name="connsiteY382" fmla="*/ 357919 h 4756620"/>
                    <a:gd name="connsiteX383" fmla="*/ 2574549 w 7153444"/>
                    <a:gd name="connsiteY383" fmla="*/ 325830 h 4756620"/>
                    <a:gd name="connsiteX384" fmla="*/ 2495560 w 7153444"/>
                    <a:gd name="connsiteY384" fmla="*/ 298677 h 4756620"/>
                    <a:gd name="connsiteX385" fmla="*/ 2414103 w 7153444"/>
                    <a:gd name="connsiteY385" fmla="*/ 283867 h 4756620"/>
                    <a:gd name="connsiteX386" fmla="*/ 2335114 w 7153444"/>
                    <a:gd name="connsiteY386" fmla="*/ 278930 h 4756620"/>
                    <a:gd name="connsiteX387" fmla="*/ 2268467 w 7153444"/>
                    <a:gd name="connsiteY387" fmla="*/ 281399 h 4756620"/>
                    <a:gd name="connsiteX388" fmla="*/ 2209225 w 7153444"/>
                    <a:gd name="connsiteY388" fmla="*/ 293741 h 4756620"/>
                    <a:gd name="connsiteX389" fmla="*/ 2194415 w 7153444"/>
                    <a:gd name="connsiteY389" fmla="*/ 293741 h 4756620"/>
                    <a:gd name="connsiteX390" fmla="*/ 2169731 w 7153444"/>
                    <a:gd name="connsiteY390" fmla="*/ 286335 h 4756620"/>
                    <a:gd name="connsiteX391" fmla="*/ 2149983 w 7153444"/>
                    <a:gd name="connsiteY391" fmla="*/ 271525 h 4756620"/>
                    <a:gd name="connsiteX392" fmla="*/ 2137641 w 7153444"/>
                    <a:gd name="connsiteY392" fmla="*/ 244372 h 4756620"/>
                    <a:gd name="connsiteX393" fmla="*/ 2140110 w 7153444"/>
                    <a:gd name="connsiteY393" fmla="*/ 214752 h 4756620"/>
                    <a:gd name="connsiteX394" fmla="*/ 2154920 w 7153444"/>
                    <a:gd name="connsiteY394" fmla="*/ 190067 h 4756620"/>
                    <a:gd name="connsiteX395" fmla="*/ 2182073 w 7153444"/>
                    <a:gd name="connsiteY395" fmla="*/ 175257 h 4756620"/>
                    <a:gd name="connsiteX396" fmla="*/ 2256125 w 7153444"/>
                    <a:gd name="connsiteY396" fmla="*/ 162915 h 4756620"/>
                    <a:gd name="connsiteX397" fmla="*/ 2332645 w 7153444"/>
                    <a:gd name="connsiteY397" fmla="*/ 160447 h 4756620"/>
                    <a:gd name="connsiteX398" fmla="*/ 2433850 w 7153444"/>
                    <a:gd name="connsiteY398" fmla="*/ 170320 h 4756620"/>
                    <a:gd name="connsiteX399" fmla="*/ 2537523 w 7153444"/>
                    <a:gd name="connsiteY399" fmla="*/ 190067 h 4756620"/>
                    <a:gd name="connsiteX400" fmla="*/ 2633791 w 7153444"/>
                    <a:gd name="connsiteY400" fmla="*/ 224625 h 4756620"/>
                    <a:gd name="connsiteX401" fmla="*/ 2722654 w 7153444"/>
                    <a:gd name="connsiteY401" fmla="*/ 269057 h 4756620"/>
                    <a:gd name="connsiteX402" fmla="*/ 2804111 w 7153444"/>
                    <a:gd name="connsiteY402" fmla="*/ 328298 h 4756620"/>
                    <a:gd name="connsiteX403" fmla="*/ 2885569 w 7153444"/>
                    <a:gd name="connsiteY403" fmla="*/ 244372 h 4756620"/>
                    <a:gd name="connsiteX404" fmla="*/ 2976900 w 7153444"/>
                    <a:gd name="connsiteY404" fmla="*/ 170320 h 4756620"/>
                    <a:gd name="connsiteX405" fmla="*/ 3073167 w 7153444"/>
                    <a:gd name="connsiteY405" fmla="*/ 111078 h 4756620"/>
                    <a:gd name="connsiteX406" fmla="*/ 3179309 w 7153444"/>
                    <a:gd name="connsiteY406" fmla="*/ 61710 h 4756620"/>
                    <a:gd name="connsiteX407" fmla="*/ 3285450 w 7153444"/>
                    <a:gd name="connsiteY407" fmla="*/ 29621 h 4756620"/>
                    <a:gd name="connsiteX408" fmla="*/ 3396529 w 7153444"/>
                    <a:gd name="connsiteY408" fmla="*/ 4937 h 475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7153444" h="4756620">
                      <a:moveTo>
                        <a:pt x="622039" y="594885"/>
                      </a:moveTo>
                      <a:lnTo>
                        <a:pt x="634380" y="594885"/>
                      </a:lnTo>
                      <a:lnTo>
                        <a:pt x="659065" y="597354"/>
                      </a:lnTo>
                      <a:lnTo>
                        <a:pt x="676343" y="609696"/>
                      </a:lnTo>
                      <a:lnTo>
                        <a:pt x="688686" y="626974"/>
                      </a:lnTo>
                      <a:lnTo>
                        <a:pt x="693622" y="651658"/>
                      </a:lnTo>
                      <a:lnTo>
                        <a:pt x="691154" y="673874"/>
                      </a:lnTo>
                      <a:lnTo>
                        <a:pt x="678812" y="693621"/>
                      </a:lnTo>
                      <a:lnTo>
                        <a:pt x="661533" y="705963"/>
                      </a:lnTo>
                      <a:lnTo>
                        <a:pt x="585012" y="747926"/>
                      </a:lnTo>
                      <a:lnTo>
                        <a:pt x="513429" y="804700"/>
                      </a:lnTo>
                      <a:lnTo>
                        <a:pt x="451719" y="871347"/>
                      </a:lnTo>
                      <a:lnTo>
                        <a:pt x="394945" y="945399"/>
                      </a:lnTo>
                      <a:lnTo>
                        <a:pt x="343109" y="1031793"/>
                      </a:lnTo>
                      <a:lnTo>
                        <a:pt x="303614" y="1123124"/>
                      </a:lnTo>
                      <a:lnTo>
                        <a:pt x="273993" y="1221861"/>
                      </a:lnTo>
                      <a:lnTo>
                        <a:pt x="254246" y="1323065"/>
                      </a:lnTo>
                      <a:lnTo>
                        <a:pt x="246841" y="1424270"/>
                      </a:lnTo>
                      <a:lnTo>
                        <a:pt x="254246" y="1520538"/>
                      </a:lnTo>
                      <a:lnTo>
                        <a:pt x="269056" y="1616806"/>
                      </a:lnTo>
                      <a:lnTo>
                        <a:pt x="298677" y="1705669"/>
                      </a:lnTo>
                      <a:lnTo>
                        <a:pt x="338172" y="1789594"/>
                      </a:lnTo>
                      <a:lnTo>
                        <a:pt x="387540" y="1868583"/>
                      </a:lnTo>
                      <a:lnTo>
                        <a:pt x="399882" y="1893268"/>
                      </a:lnTo>
                      <a:lnTo>
                        <a:pt x="399882" y="1920420"/>
                      </a:lnTo>
                      <a:lnTo>
                        <a:pt x="385072" y="1945104"/>
                      </a:lnTo>
                      <a:lnTo>
                        <a:pt x="303614" y="2033967"/>
                      </a:lnTo>
                      <a:lnTo>
                        <a:pt x="239435" y="2127766"/>
                      </a:lnTo>
                      <a:lnTo>
                        <a:pt x="187599" y="2228971"/>
                      </a:lnTo>
                      <a:lnTo>
                        <a:pt x="148105" y="2330176"/>
                      </a:lnTo>
                      <a:lnTo>
                        <a:pt x="125889" y="2438786"/>
                      </a:lnTo>
                      <a:lnTo>
                        <a:pt x="116015" y="2547395"/>
                      </a:lnTo>
                      <a:lnTo>
                        <a:pt x="118483" y="2653537"/>
                      </a:lnTo>
                      <a:lnTo>
                        <a:pt x="138231" y="2762147"/>
                      </a:lnTo>
                      <a:lnTo>
                        <a:pt x="172788" y="2868288"/>
                      </a:lnTo>
                      <a:lnTo>
                        <a:pt x="222156" y="2971962"/>
                      </a:lnTo>
                      <a:lnTo>
                        <a:pt x="266588" y="3046014"/>
                      </a:lnTo>
                      <a:lnTo>
                        <a:pt x="323361" y="3115129"/>
                      </a:lnTo>
                      <a:lnTo>
                        <a:pt x="385072" y="3181776"/>
                      </a:lnTo>
                      <a:lnTo>
                        <a:pt x="456655" y="3241018"/>
                      </a:lnTo>
                      <a:lnTo>
                        <a:pt x="540581" y="3295323"/>
                      </a:lnTo>
                      <a:lnTo>
                        <a:pt x="631912" y="3337286"/>
                      </a:lnTo>
                      <a:lnTo>
                        <a:pt x="733117" y="3369375"/>
                      </a:lnTo>
                      <a:lnTo>
                        <a:pt x="841727" y="3391591"/>
                      </a:lnTo>
                      <a:lnTo>
                        <a:pt x="957742" y="3398996"/>
                      </a:lnTo>
                      <a:lnTo>
                        <a:pt x="1039199" y="3396528"/>
                      </a:lnTo>
                      <a:lnTo>
                        <a:pt x="1123125" y="3384186"/>
                      </a:lnTo>
                      <a:lnTo>
                        <a:pt x="1207051" y="3369375"/>
                      </a:lnTo>
                      <a:lnTo>
                        <a:pt x="1221861" y="3366907"/>
                      </a:lnTo>
                      <a:lnTo>
                        <a:pt x="1231735" y="3369375"/>
                      </a:lnTo>
                      <a:lnTo>
                        <a:pt x="1241609" y="3374312"/>
                      </a:lnTo>
                      <a:lnTo>
                        <a:pt x="1253951" y="3379249"/>
                      </a:lnTo>
                      <a:lnTo>
                        <a:pt x="1263824" y="3384186"/>
                      </a:lnTo>
                      <a:lnTo>
                        <a:pt x="1268761" y="3394059"/>
                      </a:lnTo>
                      <a:lnTo>
                        <a:pt x="1273698" y="3406401"/>
                      </a:lnTo>
                      <a:lnTo>
                        <a:pt x="1278635" y="3418743"/>
                      </a:lnTo>
                      <a:lnTo>
                        <a:pt x="1300850" y="3529822"/>
                      </a:lnTo>
                      <a:lnTo>
                        <a:pt x="1340345" y="3635963"/>
                      </a:lnTo>
                      <a:lnTo>
                        <a:pt x="1392181" y="3734699"/>
                      </a:lnTo>
                      <a:lnTo>
                        <a:pt x="1451423" y="3826031"/>
                      </a:lnTo>
                      <a:lnTo>
                        <a:pt x="1525475" y="3905020"/>
                      </a:lnTo>
                      <a:lnTo>
                        <a:pt x="1609401" y="3976603"/>
                      </a:lnTo>
                      <a:lnTo>
                        <a:pt x="1629148" y="4001287"/>
                      </a:lnTo>
                      <a:lnTo>
                        <a:pt x="1634085" y="4030908"/>
                      </a:lnTo>
                      <a:lnTo>
                        <a:pt x="1624212" y="4058061"/>
                      </a:lnTo>
                      <a:lnTo>
                        <a:pt x="1352687" y="4472753"/>
                      </a:lnTo>
                      <a:lnTo>
                        <a:pt x="1841432" y="4129645"/>
                      </a:lnTo>
                      <a:lnTo>
                        <a:pt x="1848837" y="4124708"/>
                      </a:lnTo>
                      <a:lnTo>
                        <a:pt x="1861179" y="4117303"/>
                      </a:lnTo>
                      <a:lnTo>
                        <a:pt x="1873521" y="4117303"/>
                      </a:lnTo>
                      <a:lnTo>
                        <a:pt x="1883394" y="4117303"/>
                      </a:lnTo>
                      <a:lnTo>
                        <a:pt x="1890800" y="4122239"/>
                      </a:lnTo>
                      <a:lnTo>
                        <a:pt x="1999409" y="4149392"/>
                      </a:lnTo>
                      <a:lnTo>
                        <a:pt x="2108019" y="4166671"/>
                      </a:lnTo>
                      <a:lnTo>
                        <a:pt x="2214161" y="4171608"/>
                      </a:lnTo>
                      <a:lnTo>
                        <a:pt x="2342518" y="4164202"/>
                      </a:lnTo>
                      <a:lnTo>
                        <a:pt x="2473344" y="4139518"/>
                      </a:lnTo>
                      <a:lnTo>
                        <a:pt x="2594296" y="4102492"/>
                      </a:lnTo>
                      <a:lnTo>
                        <a:pt x="2715248" y="4050656"/>
                      </a:lnTo>
                      <a:lnTo>
                        <a:pt x="2828795" y="3984009"/>
                      </a:lnTo>
                      <a:lnTo>
                        <a:pt x="2932468" y="3902551"/>
                      </a:lnTo>
                      <a:lnTo>
                        <a:pt x="2942341" y="3895146"/>
                      </a:lnTo>
                      <a:lnTo>
                        <a:pt x="2957152" y="3890209"/>
                      </a:lnTo>
                      <a:lnTo>
                        <a:pt x="2971962" y="3887741"/>
                      </a:lnTo>
                      <a:lnTo>
                        <a:pt x="2976899" y="3887741"/>
                      </a:lnTo>
                      <a:lnTo>
                        <a:pt x="2989241" y="3890209"/>
                      </a:lnTo>
                      <a:lnTo>
                        <a:pt x="3001583" y="3897614"/>
                      </a:lnTo>
                      <a:lnTo>
                        <a:pt x="3011457" y="3905020"/>
                      </a:lnTo>
                      <a:lnTo>
                        <a:pt x="3018862" y="3914893"/>
                      </a:lnTo>
                      <a:lnTo>
                        <a:pt x="3085509" y="3998819"/>
                      </a:lnTo>
                      <a:lnTo>
                        <a:pt x="3157093" y="4070403"/>
                      </a:lnTo>
                      <a:lnTo>
                        <a:pt x="3241019" y="4134581"/>
                      </a:lnTo>
                      <a:lnTo>
                        <a:pt x="3327413" y="4181481"/>
                      </a:lnTo>
                      <a:lnTo>
                        <a:pt x="3421212" y="4220976"/>
                      </a:lnTo>
                      <a:lnTo>
                        <a:pt x="3519948" y="4240723"/>
                      </a:lnTo>
                      <a:lnTo>
                        <a:pt x="3621153" y="4253065"/>
                      </a:lnTo>
                      <a:lnTo>
                        <a:pt x="3643369" y="4253065"/>
                      </a:lnTo>
                      <a:lnTo>
                        <a:pt x="3749510" y="4243191"/>
                      </a:lnTo>
                      <a:lnTo>
                        <a:pt x="3855652" y="4223444"/>
                      </a:lnTo>
                      <a:lnTo>
                        <a:pt x="3954388" y="4186418"/>
                      </a:lnTo>
                      <a:lnTo>
                        <a:pt x="4050656" y="4139518"/>
                      </a:lnTo>
                      <a:lnTo>
                        <a:pt x="4141987" y="4077808"/>
                      </a:lnTo>
                      <a:lnTo>
                        <a:pt x="4223445" y="4003756"/>
                      </a:lnTo>
                      <a:lnTo>
                        <a:pt x="4297497" y="3919830"/>
                      </a:lnTo>
                      <a:lnTo>
                        <a:pt x="4307370" y="3912425"/>
                      </a:lnTo>
                      <a:lnTo>
                        <a:pt x="4319712" y="3902551"/>
                      </a:lnTo>
                      <a:lnTo>
                        <a:pt x="4332055" y="3900083"/>
                      </a:lnTo>
                      <a:lnTo>
                        <a:pt x="4341928" y="3897614"/>
                      </a:lnTo>
                      <a:lnTo>
                        <a:pt x="4346865" y="3897614"/>
                      </a:lnTo>
                      <a:lnTo>
                        <a:pt x="4359207" y="3897614"/>
                      </a:lnTo>
                      <a:lnTo>
                        <a:pt x="4369081" y="3902551"/>
                      </a:lnTo>
                      <a:lnTo>
                        <a:pt x="4378954" y="3909956"/>
                      </a:lnTo>
                      <a:lnTo>
                        <a:pt x="4388828" y="3914893"/>
                      </a:lnTo>
                      <a:lnTo>
                        <a:pt x="4445601" y="3966730"/>
                      </a:lnTo>
                      <a:lnTo>
                        <a:pt x="4507311" y="4011161"/>
                      </a:lnTo>
                      <a:lnTo>
                        <a:pt x="4578895" y="4043250"/>
                      </a:lnTo>
                      <a:lnTo>
                        <a:pt x="4657884" y="4070403"/>
                      </a:lnTo>
                      <a:lnTo>
                        <a:pt x="4739342" y="4085213"/>
                      </a:lnTo>
                      <a:lnTo>
                        <a:pt x="4818331" y="4092619"/>
                      </a:lnTo>
                      <a:lnTo>
                        <a:pt x="4884978" y="4087682"/>
                      </a:lnTo>
                      <a:lnTo>
                        <a:pt x="4946688" y="4077808"/>
                      </a:lnTo>
                      <a:lnTo>
                        <a:pt x="4959030" y="4077808"/>
                      </a:lnTo>
                      <a:lnTo>
                        <a:pt x="4986182" y="4082745"/>
                      </a:lnTo>
                      <a:lnTo>
                        <a:pt x="5003461" y="4097555"/>
                      </a:lnTo>
                      <a:lnTo>
                        <a:pt x="5015803" y="4122239"/>
                      </a:lnTo>
                      <a:lnTo>
                        <a:pt x="5015803" y="4144455"/>
                      </a:lnTo>
                      <a:lnTo>
                        <a:pt x="5010866" y="4166671"/>
                      </a:lnTo>
                      <a:lnTo>
                        <a:pt x="4993588" y="4181481"/>
                      </a:lnTo>
                      <a:lnTo>
                        <a:pt x="4971372" y="4193823"/>
                      </a:lnTo>
                      <a:lnTo>
                        <a:pt x="4897320" y="4206165"/>
                      </a:lnTo>
                      <a:lnTo>
                        <a:pt x="4820799" y="4208634"/>
                      </a:lnTo>
                      <a:lnTo>
                        <a:pt x="4717126" y="4198760"/>
                      </a:lnTo>
                      <a:lnTo>
                        <a:pt x="4615921" y="4179013"/>
                      </a:lnTo>
                      <a:lnTo>
                        <a:pt x="4519653" y="4144455"/>
                      </a:lnTo>
                      <a:lnTo>
                        <a:pt x="4430791" y="4100024"/>
                      </a:lnTo>
                      <a:lnTo>
                        <a:pt x="4349333" y="4040782"/>
                      </a:lnTo>
                      <a:lnTo>
                        <a:pt x="4267876" y="4124708"/>
                      </a:lnTo>
                      <a:lnTo>
                        <a:pt x="4176545" y="4196292"/>
                      </a:lnTo>
                      <a:lnTo>
                        <a:pt x="4080277" y="4255533"/>
                      </a:lnTo>
                      <a:lnTo>
                        <a:pt x="3974135" y="4307370"/>
                      </a:lnTo>
                      <a:lnTo>
                        <a:pt x="3867994" y="4339459"/>
                      </a:lnTo>
                      <a:lnTo>
                        <a:pt x="3756916" y="4361675"/>
                      </a:lnTo>
                      <a:lnTo>
                        <a:pt x="3645837" y="4369080"/>
                      </a:lnTo>
                      <a:lnTo>
                        <a:pt x="3618685" y="4369080"/>
                      </a:lnTo>
                      <a:lnTo>
                        <a:pt x="3510075" y="4356738"/>
                      </a:lnTo>
                      <a:lnTo>
                        <a:pt x="3403933" y="4334522"/>
                      </a:lnTo>
                      <a:lnTo>
                        <a:pt x="3300260" y="4297496"/>
                      </a:lnTo>
                      <a:lnTo>
                        <a:pt x="3206461" y="4250597"/>
                      </a:lnTo>
                      <a:lnTo>
                        <a:pt x="3115130" y="4186418"/>
                      </a:lnTo>
                      <a:lnTo>
                        <a:pt x="3033672" y="4114834"/>
                      </a:lnTo>
                      <a:lnTo>
                        <a:pt x="2959620" y="4030908"/>
                      </a:lnTo>
                      <a:lnTo>
                        <a:pt x="2848542" y="4109897"/>
                      </a:lnTo>
                      <a:lnTo>
                        <a:pt x="2730058" y="4171608"/>
                      </a:lnTo>
                      <a:lnTo>
                        <a:pt x="2606638" y="4223444"/>
                      </a:lnTo>
                      <a:lnTo>
                        <a:pt x="2478281" y="4258002"/>
                      </a:lnTo>
                      <a:lnTo>
                        <a:pt x="2347455" y="4280217"/>
                      </a:lnTo>
                      <a:lnTo>
                        <a:pt x="2214161" y="4290091"/>
                      </a:lnTo>
                      <a:lnTo>
                        <a:pt x="2103083" y="4282686"/>
                      </a:lnTo>
                      <a:lnTo>
                        <a:pt x="1992004" y="4267875"/>
                      </a:lnTo>
                      <a:lnTo>
                        <a:pt x="1883394" y="4240723"/>
                      </a:lnTo>
                      <a:lnTo>
                        <a:pt x="1170025" y="4744278"/>
                      </a:lnTo>
                      <a:lnTo>
                        <a:pt x="1157683" y="4749215"/>
                      </a:lnTo>
                      <a:lnTo>
                        <a:pt x="1147809" y="4756620"/>
                      </a:lnTo>
                      <a:lnTo>
                        <a:pt x="1137935" y="4756620"/>
                      </a:lnTo>
                      <a:lnTo>
                        <a:pt x="1123125" y="4754152"/>
                      </a:lnTo>
                      <a:lnTo>
                        <a:pt x="1108315" y="4749215"/>
                      </a:lnTo>
                      <a:lnTo>
                        <a:pt x="1095973" y="4741810"/>
                      </a:lnTo>
                      <a:lnTo>
                        <a:pt x="1081162" y="4717126"/>
                      </a:lnTo>
                      <a:lnTo>
                        <a:pt x="1076226" y="4689973"/>
                      </a:lnTo>
                      <a:lnTo>
                        <a:pt x="1086099" y="4665289"/>
                      </a:lnTo>
                      <a:lnTo>
                        <a:pt x="1495855" y="4038314"/>
                      </a:lnTo>
                      <a:lnTo>
                        <a:pt x="1419334" y="3966730"/>
                      </a:lnTo>
                      <a:lnTo>
                        <a:pt x="1350218" y="3885272"/>
                      </a:lnTo>
                      <a:lnTo>
                        <a:pt x="1288508" y="3796410"/>
                      </a:lnTo>
                      <a:lnTo>
                        <a:pt x="1241609" y="3702610"/>
                      </a:lnTo>
                      <a:lnTo>
                        <a:pt x="1202114" y="3601405"/>
                      </a:lnTo>
                      <a:lnTo>
                        <a:pt x="1172493" y="3495264"/>
                      </a:lnTo>
                      <a:lnTo>
                        <a:pt x="1061415" y="3510074"/>
                      </a:lnTo>
                      <a:lnTo>
                        <a:pt x="955273" y="3517480"/>
                      </a:lnTo>
                      <a:lnTo>
                        <a:pt x="834321" y="3510074"/>
                      </a:lnTo>
                      <a:lnTo>
                        <a:pt x="723243" y="3490327"/>
                      </a:lnTo>
                      <a:lnTo>
                        <a:pt x="619570" y="3460706"/>
                      </a:lnTo>
                      <a:lnTo>
                        <a:pt x="523302" y="3418743"/>
                      </a:lnTo>
                      <a:lnTo>
                        <a:pt x="434439" y="3366907"/>
                      </a:lnTo>
                      <a:lnTo>
                        <a:pt x="355450" y="3310133"/>
                      </a:lnTo>
                      <a:lnTo>
                        <a:pt x="283867" y="3248423"/>
                      </a:lnTo>
                      <a:lnTo>
                        <a:pt x="222156" y="3174371"/>
                      </a:lnTo>
                      <a:lnTo>
                        <a:pt x="162915" y="3102787"/>
                      </a:lnTo>
                      <a:lnTo>
                        <a:pt x="118483" y="3028735"/>
                      </a:lnTo>
                      <a:lnTo>
                        <a:pt x="64178" y="2917657"/>
                      </a:lnTo>
                      <a:lnTo>
                        <a:pt x="29621" y="2804110"/>
                      </a:lnTo>
                      <a:lnTo>
                        <a:pt x="7405" y="2688095"/>
                      </a:lnTo>
                      <a:lnTo>
                        <a:pt x="0" y="2569611"/>
                      </a:lnTo>
                      <a:lnTo>
                        <a:pt x="0" y="2567143"/>
                      </a:lnTo>
                      <a:lnTo>
                        <a:pt x="7405" y="2448659"/>
                      </a:lnTo>
                      <a:lnTo>
                        <a:pt x="29621" y="2327707"/>
                      </a:lnTo>
                      <a:lnTo>
                        <a:pt x="69115" y="2214160"/>
                      </a:lnTo>
                      <a:lnTo>
                        <a:pt x="118483" y="2103082"/>
                      </a:lnTo>
                      <a:lnTo>
                        <a:pt x="187599" y="1996941"/>
                      </a:lnTo>
                      <a:lnTo>
                        <a:pt x="269056" y="1898204"/>
                      </a:lnTo>
                      <a:lnTo>
                        <a:pt x="217220" y="1809342"/>
                      </a:lnTo>
                      <a:lnTo>
                        <a:pt x="180194" y="1718011"/>
                      </a:lnTo>
                      <a:lnTo>
                        <a:pt x="148105" y="1619274"/>
                      </a:lnTo>
                      <a:lnTo>
                        <a:pt x="133294" y="1518070"/>
                      </a:lnTo>
                      <a:lnTo>
                        <a:pt x="130825" y="1409460"/>
                      </a:lnTo>
                      <a:lnTo>
                        <a:pt x="140699" y="1300850"/>
                      </a:lnTo>
                      <a:lnTo>
                        <a:pt x="160446" y="1194708"/>
                      </a:lnTo>
                      <a:lnTo>
                        <a:pt x="195004" y="1081161"/>
                      </a:lnTo>
                      <a:lnTo>
                        <a:pt x="241904" y="975020"/>
                      </a:lnTo>
                      <a:lnTo>
                        <a:pt x="298677" y="878752"/>
                      </a:lnTo>
                      <a:lnTo>
                        <a:pt x="365324" y="789889"/>
                      </a:lnTo>
                      <a:lnTo>
                        <a:pt x="439376" y="715837"/>
                      </a:lnTo>
                      <a:lnTo>
                        <a:pt x="523302" y="649190"/>
                      </a:lnTo>
                      <a:lnTo>
                        <a:pt x="609696" y="602290"/>
                      </a:lnTo>
                      <a:close/>
                      <a:moveTo>
                        <a:pt x="3510075" y="0"/>
                      </a:moveTo>
                      <a:lnTo>
                        <a:pt x="3534760" y="0"/>
                      </a:lnTo>
                      <a:lnTo>
                        <a:pt x="3643369" y="7405"/>
                      </a:lnTo>
                      <a:lnTo>
                        <a:pt x="3749511" y="32089"/>
                      </a:lnTo>
                      <a:lnTo>
                        <a:pt x="3853184" y="71584"/>
                      </a:lnTo>
                      <a:lnTo>
                        <a:pt x="3946984" y="118484"/>
                      </a:lnTo>
                      <a:lnTo>
                        <a:pt x="4038315" y="182662"/>
                      </a:lnTo>
                      <a:lnTo>
                        <a:pt x="4119772" y="254246"/>
                      </a:lnTo>
                      <a:lnTo>
                        <a:pt x="4193824" y="338172"/>
                      </a:lnTo>
                      <a:lnTo>
                        <a:pt x="4304902" y="259183"/>
                      </a:lnTo>
                      <a:lnTo>
                        <a:pt x="4423386" y="197473"/>
                      </a:lnTo>
                      <a:lnTo>
                        <a:pt x="4546806" y="145636"/>
                      </a:lnTo>
                      <a:lnTo>
                        <a:pt x="4675164" y="111078"/>
                      </a:lnTo>
                      <a:lnTo>
                        <a:pt x="4805989" y="88863"/>
                      </a:lnTo>
                      <a:lnTo>
                        <a:pt x="4941751" y="83926"/>
                      </a:lnTo>
                      <a:lnTo>
                        <a:pt x="5077514" y="88863"/>
                      </a:lnTo>
                      <a:lnTo>
                        <a:pt x="5210808" y="113547"/>
                      </a:lnTo>
                      <a:lnTo>
                        <a:pt x="5344102" y="153041"/>
                      </a:lnTo>
                      <a:lnTo>
                        <a:pt x="5462585" y="202409"/>
                      </a:lnTo>
                      <a:lnTo>
                        <a:pt x="5573664" y="266588"/>
                      </a:lnTo>
                      <a:lnTo>
                        <a:pt x="5672400" y="343109"/>
                      </a:lnTo>
                      <a:lnTo>
                        <a:pt x="5758794" y="429503"/>
                      </a:lnTo>
                      <a:lnTo>
                        <a:pt x="5832846" y="525771"/>
                      </a:lnTo>
                      <a:lnTo>
                        <a:pt x="5897025" y="634381"/>
                      </a:lnTo>
                      <a:lnTo>
                        <a:pt x="5943925" y="747928"/>
                      </a:lnTo>
                      <a:lnTo>
                        <a:pt x="5980951" y="873816"/>
                      </a:lnTo>
                      <a:lnTo>
                        <a:pt x="6092029" y="856538"/>
                      </a:lnTo>
                      <a:lnTo>
                        <a:pt x="6195702" y="851601"/>
                      </a:lnTo>
                      <a:lnTo>
                        <a:pt x="6316654" y="859006"/>
                      </a:lnTo>
                      <a:lnTo>
                        <a:pt x="6430201" y="878753"/>
                      </a:lnTo>
                      <a:lnTo>
                        <a:pt x="6533874" y="908374"/>
                      </a:lnTo>
                      <a:lnTo>
                        <a:pt x="6630142" y="950337"/>
                      </a:lnTo>
                      <a:lnTo>
                        <a:pt x="6719004" y="1002174"/>
                      </a:lnTo>
                      <a:lnTo>
                        <a:pt x="6797994" y="1058947"/>
                      </a:lnTo>
                      <a:lnTo>
                        <a:pt x="6869577" y="1125594"/>
                      </a:lnTo>
                      <a:lnTo>
                        <a:pt x="6936224" y="1194709"/>
                      </a:lnTo>
                      <a:lnTo>
                        <a:pt x="6990529" y="1266293"/>
                      </a:lnTo>
                      <a:lnTo>
                        <a:pt x="7034960" y="1340345"/>
                      </a:lnTo>
                      <a:lnTo>
                        <a:pt x="7089266" y="1453892"/>
                      </a:lnTo>
                      <a:lnTo>
                        <a:pt x="7123823" y="1569907"/>
                      </a:lnTo>
                      <a:lnTo>
                        <a:pt x="7148507" y="1688391"/>
                      </a:lnTo>
                      <a:lnTo>
                        <a:pt x="7153444" y="1806874"/>
                      </a:lnTo>
                      <a:lnTo>
                        <a:pt x="7146039" y="1927826"/>
                      </a:lnTo>
                      <a:lnTo>
                        <a:pt x="7121354" y="2043842"/>
                      </a:lnTo>
                      <a:lnTo>
                        <a:pt x="7084328" y="2157388"/>
                      </a:lnTo>
                      <a:lnTo>
                        <a:pt x="7030024" y="2268467"/>
                      </a:lnTo>
                      <a:lnTo>
                        <a:pt x="6965845" y="2372140"/>
                      </a:lnTo>
                      <a:lnTo>
                        <a:pt x="6884388" y="2468408"/>
                      </a:lnTo>
                      <a:lnTo>
                        <a:pt x="6936224" y="2559739"/>
                      </a:lnTo>
                      <a:lnTo>
                        <a:pt x="6973250" y="2651070"/>
                      </a:lnTo>
                      <a:lnTo>
                        <a:pt x="7005340" y="2749806"/>
                      </a:lnTo>
                      <a:lnTo>
                        <a:pt x="7020150" y="2855948"/>
                      </a:lnTo>
                      <a:lnTo>
                        <a:pt x="7022618" y="2959621"/>
                      </a:lnTo>
                      <a:lnTo>
                        <a:pt x="7012745" y="3068231"/>
                      </a:lnTo>
                      <a:lnTo>
                        <a:pt x="6992998" y="3174372"/>
                      </a:lnTo>
                      <a:lnTo>
                        <a:pt x="6958440" y="3290387"/>
                      </a:lnTo>
                      <a:lnTo>
                        <a:pt x="6911540" y="3394060"/>
                      </a:lnTo>
                      <a:lnTo>
                        <a:pt x="6854767" y="3492797"/>
                      </a:lnTo>
                      <a:lnTo>
                        <a:pt x="6788120" y="3579191"/>
                      </a:lnTo>
                      <a:lnTo>
                        <a:pt x="6714068" y="3655712"/>
                      </a:lnTo>
                      <a:lnTo>
                        <a:pt x="6632610" y="3719890"/>
                      </a:lnTo>
                      <a:lnTo>
                        <a:pt x="6543748" y="3769258"/>
                      </a:lnTo>
                      <a:lnTo>
                        <a:pt x="6531406" y="3774195"/>
                      </a:lnTo>
                      <a:lnTo>
                        <a:pt x="6519064" y="3774195"/>
                      </a:lnTo>
                      <a:lnTo>
                        <a:pt x="6494380" y="3771727"/>
                      </a:lnTo>
                      <a:lnTo>
                        <a:pt x="6477100" y="3759385"/>
                      </a:lnTo>
                      <a:lnTo>
                        <a:pt x="6464758" y="3742106"/>
                      </a:lnTo>
                      <a:lnTo>
                        <a:pt x="6459822" y="3717422"/>
                      </a:lnTo>
                      <a:lnTo>
                        <a:pt x="6462290" y="3695206"/>
                      </a:lnTo>
                      <a:lnTo>
                        <a:pt x="6474632" y="3675459"/>
                      </a:lnTo>
                      <a:lnTo>
                        <a:pt x="6491911" y="3663117"/>
                      </a:lnTo>
                      <a:lnTo>
                        <a:pt x="6568432" y="3618685"/>
                      </a:lnTo>
                      <a:lnTo>
                        <a:pt x="6640016" y="3564380"/>
                      </a:lnTo>
                      <a:lnTo>
                        <a:pt x="6701726" y="3497733"/>
                      </a:lnTo>
                      <a:lnTo>
                        <a:pt x="6758499" y="3423681"/>
                      </a:lnTo>
                      <a:lnTo>
                        <a:pt x="6810336" y="3337287"/>
                      </a:lnTo>
                      <a:lnTo>
                        <a:pt x="6849830" y="3248424"/>
                      </a:lnTo>
                      <a:lnTo>
                        <a:pt x="6879451" y="3149688"/>
                      </a:lnTo>
                      <a:lnTo>
                        <a:pt x="6899198" y="3046015"/>
                      </a:lnTo>
                      <a:lnTo>
                        <a:pt x="6906604" y="2944810"/>
                      </a:lnTo>
                      <a:lnTo>
                        <a:pt x="6899198" y="2848542"/>
                      </a:lnTo>
                      <a:lnTo>
                        <a:pt x="6884388" y="2752274"/>
                      </a:lnTo>
                      <a:lnTo>
                        <a:pt x="6854767" y="2663412"/>
                      </a:lnTo>
                      <a:lnTo>
                        <a:pt x="6815272" y="2577018"/>
                      </a:lnTo>
                      <a:lnTo>
                        <a:pt x="6760968" y="2498028"/>
                      </a:lnTo>
                      <a:lnTo>
                        <a:pt x="6753562" y="2475813"/>
                      </a:lnTo>
                      <a:lnTo>
                        <a:pt x="6753562" y="2448660"/>
                      </a:lnTo>
                      <a:lnTo>
                        <a:pt x="6768372" y="2421508"/>
                      </a:lnTo>
                      <a:lnTo>
                        <a:pt x="6849830" y="2335114"/>
                      </a:lnTo>
                      <a:lnTo>
                        <a:pt x="6914008" y="2241314"/>
                      </a:lnTo>
                      <a:lnTo>
                        <a:pt x="6965845" y="2142578"/>
                      </a:lnTo>
                      <a:lnTo>
                        <a:pt x="7005340" y="2038905"/>
                      </a:lnTo>
                      <a:lnTo>
                        <a:pt x="7027555" y="1932763"/>
                      </a:lnTo>
                      <a:lnTo>
                        <a:pt x="7037429" y="1826622"/>
                      </a:lnTo>
                      <a:lnTo>
                        <a:pt x="7034960" y="1718012"/>
                      </a:lnTo>
                      <a:lnTo>
                        <a:pt x="7015213" y="1606933"/>
                      </a:lnTo>
                      <a:lnTo>
                        <a:pt x="6980656" y="1503260"/>
                      </a:lnTo>
                      <a:lnTo>
                        <a:pt x="6931288" y="1397119"/>
                      </a:lnTo>
                      <a:lnTo>
                        <a:pt x="6886856" y="1325535"/>
                      </a:lnTo>
                      <a:lnTo>
                        <a:pt x="6832551" y="1253951"/>
                      </a:lnTo>
                      <a:lnTo>
                        <a:pt x="6768372" y="1187304"/>
                      </a:lnTo>
                      <a:lnTo>
                        <a:pt x="6696788" y="1128062"/>
                      </a:lnTo>
                      <a:lnTo>
                        <a:pt x="6612863" y="1073757"/>
                      </a:lnTo>
                      <a:lnTo>
                        <a:pt x="6521532" y="1031794"/>
                      </a:lnTo>
                      <a:lnTo>
                        <a:pt x="6420327" y="999705"/>
                      </a:lnTo>
                      <a:lnTo>
                        <a:pt x="6311717" y="977490"/>
                      </a:lnTo>
                      <a:lnTo>
                        <a:pt x="6193234" y="970084"/>
                      </a:lnTo>
                      <a:lnTo>
                        <a:pt x="6114245" y="972553"/>
                      </a:lnTo>
                      <a:lnTo>
                        <a:pt x="6030319" y="982426"/>
                      </a:lnTo>
                      <a:lnTo>
                        <a:pt x="5946393" y="999705"/>
                      </a:lnTo>
                      <a:lnTo>
                        <a:pt x="5931583" y="1002174"/>
                      </a:lnTo>
                      <a:lnTo>
                        <a:pt x="5921709" y="999705"/>
                      </a:lnTo>
                      <a:lnTo>
                        <a:pt x="5911835" y="997237"/>
                      </a:lnTo>
                      <a:lnTo>
                        <a:pt x="5899493" y="989832"/>
                      </a:lnTo>
                      <a:lnTo>
                        <a:pt x="5889620" y="984895"/>
                      </a:lnTo>
                      <a:lnTo>
                        <a:pt x="5884683" y="972553"/>
                      </a:lnTo>
                      <a:lnTo>
                        <a:pt x="5879746" y="962679"/>
                      </a:lnTo>
                      <a:lnTo>
                        <a:pt x="5874809" y="950337"/>
                      </a:lnTo>
                      <a:lnTo>
                        <a:pt x="5847657" y="831853"/>
                      </a:lnTo>
                      <a:lnTo>
                        <a:pt x="5805694" y="720775"/>
                      </a:lnTo>
                      <a:lnTo>
                        <a:pt x="5753857" y="619570"/>
                      </a:lnTo>
                      <a:lnTo>
                        <a:pt x="5687210" y="525771"/>
                      </a:lnTo>
                      <a:lnTo>
                        <a:pt x="5605753" y="441845"/>
                      </a:lnTo>
                      <a:lnTo>
                        <a:pt x="5516890" y="370261"/>
                      </a:lnTo>
                      <a:lnTo>
                        <a:pt x="5415686" y="311020"/>
                      </a:lnTo>
                      <a:lnTo>
                        <a:pt x="5302139" y="259183"/>
                      </a:lnTo>
                      <a:lnTo>
                        <a:pt x="5183655" y="227094"/>
                      </a:lnTo>
                      <a:lnTo>
                        <a:pt x="5065172" y="204878"/>
                      </a:lnTo>
                      <a:lnTo>
                        <a:pt x="4941751" y="199941"/>
                      </a:lnTo>
                      <a:lnTo>
                        <a:pt x="4810926" y="204878"/>
                      </a:lnTo>
                      <a:lnTo>
                        <a:pt x="4685037" y="229562"/>
                      </a:lnTo>
                      <a:lnTo>
                        <a:pt x="4559148" y="266588"/>
                      </a:lnTo>
                      <a:lnTo>
                        <a:pt x="4438196" y="320893"/>
                      </a:lnTo>
                      <a:lnTo>
                        <a:pt x="4324650" y="385072"/>
                      </a:lnTo>
                      <a:lnTo>
                        <a:pt x="4220977" y="466529"/>
                      </a:lnTo>
                      <a:lnTo>
                        <a:pt x="4211103" y="471466"/>
                      </a:lnTo>
                      <a:lnTo>
                        <a:pt x="4196293" y="478871"/>
                      </a:lnTo>
                      <a:lnTo>
                        <a:pt x="4183951" y="481340"/>
                      </a:lnTo>
                      <a:lnTo>
                        <a:pt x="4176545" y="478871"/>
                      </a:lnTo>
                      <a:lnTo>
                        <a:pt x="4164203" y="478871"/>
                      </a:lnTo>
                      <a:lnTo>
                        <a:pt x="4151861" y="471466"/>
                      </a:lnTo>
                      <a:lnTo>
                        <a:pt x="4141988" y="464061"/>
                      </a:lnTo>
                      <a:lnTo>
                        <a:pt x="4134582" y="454187"/>
                      </a:lnTo>
                      <a:lnTo>
                        <a:pt x="4067935" y="370261"/>
                      </a:lnTo>
                      <a:lnTo>
                        <a:pt x="3996352" y="296209"/>
                      </a:lnTo>
                      <a:lnTo>
                        <a:pt x="3912426" y="236967"/>
                      </a:lnTo>
                      <a:lnTo>
                        <a:pt x="3826032" y="185131"/>
                      </a:lnTo>
                      <a:lnTo>
                        <a:pt x="3732232" y="148105"/>
                      </a:lnTo>
                      <a:lnTo>
                        <a:pt x="3633496" y="125889"/>
                      </a:lnTo>
                      <a:lnTo>
                        <a:pt x="3532291" y="116015"/>
                      </a:lnTo>
                      <a:lnTo>
                        <a:pt x="3507607" y="116015"/>
                      </a:lnTo>
                      <a:lnTo>
                        <a:pt x="3403934" y="125889"/>
                      </a:lnTo>
                      <a:lnTo>
                        <a:pt x="3297792" y="145636"/>
                      </a:lnTo>
                      <a:lnTo>
                        <a:pt x="3196588" y="182662"/>
                      </a:lnTo>
                      <a:lnTo>
                        <a:pt x="3100320" y="229562"/>
                      </a:lnTo>
                      <a:lnTo>
                        <a:pt x="3011457" y="293741"/>
                      </a:lnTo>
                      <a:lnTo>
                        <a:pt x="2930000" y="365324"/>
                      </a:lnTo>
                      <a:lnTo>
                        <a:pt x="2855948" y="449250"/>
                      </a:lnTo>
                      <a:lnTo>
                        <a:pt x="2846074" y="456656"/>
                      </a:lnTo>
                      <a:lnTo>
                        <a:pt x="2833732" y="466529"/>
                      </a:lnTo>
                      <a:lnTo>
                        <a:pt x="2821390" y="468998"/>
                      </a:lnTo>
                      <a:lnTo>
                        <a:pt x="2811516" y="471466"/>
                      </a:lnTo>
                      <a:lnTo>
                        <a:pt x="2806580" y="471466"/>
                      </a:lnTo>
                      <a:lnTo>
                        <a:pt x="2794237" y="468998"/>
                      </a:lnTo>
                      <a:lnTo>
                        <a:pt x="2784364" y="466529"/>
                      </a:lnTo>
                      <a:lnTo>
                        <a:pt x="2774490" y="461592"/>
                      </a:lnTo>
                      <a:lnTo>
                        <a:pt x="2764617" y="451719"/>
                      </a:lnTo>
                      <a:lnTo>
                        <a:pt x="2707843" y="399882"/>
                      </a:lnTo>
                      <a:lnTo>
                        <a:pt x="2646133" y="357919"/>
                      </a:lnTo>
                      <a:lnTo>
                        <a:pt x="2574549" y="325830"/>
                      </a:lnTo>
                      <a:lnTo>
                        <a:pt x="2495560" y="298677"/>
                      </a:lnTo>
                      <a:lnTo>
                        <a:pt x="2414103" y="283867"/>
                      </a:lnTo>
                      <a:lnTo>
                        <a:pt x="2335114" y="278930"/>
                      </a:lnTo>
                      <a:lnTo>
                        <a:pt x="2268467" y="281399"/>
                      </a:lnTo>
                      <a:lnTo>
                        <a:pt x="2209225" y="293741"/>
                      </a:lnTo>
                      <a:lnTo>
                        <a:pt x="2194415" y="293741"/>
                      </a:lnTo>
                      <a:lnTo>
                        <a:pt x="2169731" y="286335"/>
                      </a:lnTo>
                      <a:lnTo>
                        <a:pt x="2149983" y="271525"/>
                      </a:lnTo>
                      <a:lnTo>
                        <a:pt x="2137641" y="244372"/>
                      </a:lnTo>
                      <a:lnTo>
                        <a:pt x="2140110" y="214752"/>
                      </a:lnTo>
                      <a:lnTo>
                        <a:pt x="2154920" y="190067"/>
                      </a:lnTo>
                      <a:lnTo>
                        <a:pt x="2182073" y="175257"/>
                      </a:lnTo>
                      <a:lnTo>
                        <a:pt x="2256125" y="162915"/>
                      </a:lnTo>
                      <a:lnTo>
                        <a:pt x="2332645" y="160447"/>
                      </a:lnTo>
                      <a:lnTo>
                        <a:pt x="2433850" y="170320"/>
                      </a:lnTo>
                      <a:lnTo>
                        <a:pt x="2537523" y="190067"/>
                      </a:lnTo>
                      <a:lnTo>
                        <a:pt x="2633791" y="224625"/>
                      </a:lnTo>
                      <a:lnTo>
                        <a:pt x="2722654" y="269057"/>
                      </a:lnTo>
                      <a:lnTo>
                        <a:pt x="2804111" y="328298"/>
                      </a:lnTo>
                      <a:lnTo>
                        <a:pt x="2885569" y="244372"/>
                      </a:lnTo>
                      <a:lnTo>
                        <a:pt x="2976900" y="170320"/>
                      </a:lnTo>
                      <a:lnTo>
                        <a:pt x="3073167" y="111078"/>
                      </a:lnTo>
                      <a:lnTo>
                        <a:pt x="3179309" y="61710"/>
                      </a:lnTo>
                      <a:lnTo>
                        <a:pt x="3285450" y="29621"/>
                      </a:lnTo>
                      <a:lnTo>
                        <a:pt x="3396529" y="4937"/>
                      </a:lnTo>
                      <a:close/>
                    </a:path>
                  </a:pathLst>
                </a:custGeom>
                <a:gradFill flip="none" rotWithShape="1">
                  <a:gsLst>
                    <a:gs pos="0">
                      <a:srgbClr val="162259"/>
                    </a:gs>
                    <a:gs pos="48000">
                      <a:srgbClr val="162259"/>
                    </a:gs>
                  </a:gsLst>
                  <a:lin ang="16200000" scaled="1"/>
                  <a:tileRect/>
                </a:gradFill>
                <a:ln>
                  <a:noFill/>
                </a:ln>
              </p:spPr>
              <p:txBody>
                <a:bodyPr vert="horz" wrap="square" lIns="68580" tIns="34290" rIns="68580" bIns="3429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38" name="Group 37"/>
                <p:cNvGrpSpPr>
                  <a:grpSpLocks noChangeAspect="1"/>
                </p:cNvGrpSpPr>
                <p:nvPr/>
              </p:nvGrpSpPr>
              <p:grpSpPr>
                <a:xfrm>
                  <a:off x="2411760" y="2085045"/>
                  <a:ext cx="531113" cy="360000"/>
                  <a:chOff x="8979756" y="1968667"/>
                  <a:chExt cx="745071" cy="486780"/>
                </a:xfrm>
                <a:solidFill>
                  <a:srgbClr val="162259"/>
                </a:solidFill>
              </p:grpSpPr>
              <p:sp>
                <p:nvSpPr>
                  <p:cNvPr id="44" name="Freeform: Shape 17"/>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5" name="Freeform: Shape 18"/>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6" name="Freeform: Shape 21"/>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7" name="Freeform: Shape 22"/>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nvGrpSpPr>
                <p:cNvPr id="39" name="Group 38"/>
                <p:cNvGrpSpPr>
                  <a:grpSpLocks noChangeAspect="1"/>
                </p:cNvGrpSpPr>
                <p:nvPr/>
              </p:nvGrpSpPr>
              <p:grpSpPr>
                <a:xfrm>
                  <a:off x="4644008" y="4047214"/>
                  <a:ext cx="551019" cy="360000"/>
                  <a:chOff x="9806399" y="1968667"/>
                  <a:chExt cx="745071" cy="486780"/>
                </a:xfrm>
                <a:solidFill>
                  <a:srgbClr val="162259"/>
                </a:solidFill>
              </p:grpSpPr>
              <p:sp>
                <p:nvSpPr>
                  <p:cNvPr id="40" name="Freeform: Shape 19"/>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1" name="Freeform: Shape 20"/>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2" name="Freeform: Shape 23"/>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3" name="Freeform: Shape 24"/>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sp>
            <p:nvSpPr>
              <p:cNvPr id="36" name="TextBox 35"/>
              <p:cNvSpPr txBox="1"/>
              <p:nvPr/>
            </p:nvSpPr>
            <p:spPr>
              <a:xfrm>
                <a:off x="2186653" y="2410736"/>
                <a:ext cx="3168300" cy="396831"/>
              </a:xfrm>
              <a:prstGeom prst="rect">
                <a:avLst/>
              </a:prstGeom>
              <a:noFill/>
            </p:spPr>
            <p:txBody>
              <a:bodyPr wrap="square" rtlCol="0">
                <a:spAutoFit/>
              </a:bodyPr>
              <a:lstStyle/>
              <a:p>
                <a:pPr algn="ctr"/>
                <a:endParaRPr lang="en-GB" sz="1600" i="1" dirty="0">
                  <a:latin typeface="Arial" panose="020B0604020202020204" pitchFamily="34" charset="0"/>
                  <a:cs typeface="Arial" panose="020B0604020202020204" pitchFamily="34" charset="0"/>
                </a:endParaRPr>
              </a:p>
            </p:txBody>
          </p:sp>
        </p:grpSp>
        <p:sp>
          <p:nvSpPr>
            <p:cNvPr id="2" name="Rectangle 1"/>
            <p:cNvSpPr/>
            <p:nvPr/>
          </p:nvSpPr>
          <p:spPr>
            <a:xfrm>
              <a:off x="4910080" y="602533"/>
              <a:ext cx="3511785" cy="1297656"/>
            </a:xfrm>
            <a:prstGeom prst="rect">
              <a:avLst/>
            </a:prstGeom>
          </p:spPr>
          <p:txBody>
            <a:bodyPr wrap="square">
              <a:spAutoFit/>
            </a:bodyPr>
            <a:lstStyle/>
            <a:p>
              <a:pPr algn="ctr"/>
              <a:r>
                <a:rPr lang="en-GB" sz="1500" i="1" dirty="0">
                  <a:latin typeface="Arial" panose="020B0604020202020204" pitchFamily="34" charset="0"/>
                  <a:cs typeface="Arial" panose="020B0604020202020204" pitchFamily="34" charset="0"/>
                </a:rPr>
                <a:t>“Really great session – </a:t>
              </a:r>
              <a:endParaRPr lang="en-GB" sz="1500" i="1" dirty="0" smtClean="0">
                <a:latin typeface="Arial" panose="020B0604020202020204" pitchFamily="34" charset="0"/>
                <a:cs typeface="Arial" panose="020B0604020202020204" pitchFamily="34" charset="0"/>
              </a:endParaRPr>
            </a:p>
            <a:p>
              <a:pPr algn="ctr"/>
              <a:r>
                <a:rPr lang="en-GB" sz="1500" i="1" dirty="0" smtClean="0">
                  <a:latin typeface="Arial" panose="020B0604020202020204" pitchFamily="34" charset="0"/>
                  <a:cs typeface="Arial" panose="020B0604020202020204" pitchFamily="34" charset="0"/>
                </a:rPr>
                <a:t>lots of </a:t>
              </a:r>
              <a:r>
                <a:rPr lang="en-GB" sz="1500" i="1" dirty="0">
                  <a:latin typeface="Arial" panose="020B0604020202020204" pitchFamily="34" charset="0"/>
                  <a:cs typeface="Arial" panose="020B0604020202020204" pitchFamily="34" charset="0"/>
                </a:rPr>
                <a:t>useful information and </a:t>
              </a:r>
              <a:r>
                <a:rPr lang="en-GB" sz="1500" b="1" i="1" dirty="0">
                  <a:solidFill>
                    <a:srgbClr val="0070C0"/>
                  </a:solidFill>
                  <a:latin typeface="Arial" panose="020B0604020202020204" pitchFamily="34" charset="0"/>
                  <a:cs typeface="Arial" panose="020B0604020202020204" pitchFamily="34" charset="0"/>
                </a:rPr>
                <a:t>connections made already </a:t>
              </a:r>
              <a:r>
                <a:rPr lang="en-GB" sz="1500" i="1" dirty="0">
                  <a:latin typeface="Arial" panose="020B0604020202020204" pitchFamily="34" charset="0"/>
                  <a:cs typeface="Arial" panose="020B0604020202020204" pitchFamily="34" charset="0"/>
                </a:rPr>
                <a:t>with others”</a:t>
              </a:r>
              <a:endParaRPr lang="en-GB" sz="1500" dirty="0">
                <a:latin typeface="Arial" panose="020B0604020202020204" pitchFamily="34" charset="0"/>
                <a:cs typeface="Arial" panose="020B0604020202020204" pitchFamily="34" charset="0"/>
              </a:endParaRPr>
            </a:p>
          </p:txBody>
        </p:sp>
      </p:grpSp>
      <p:grpSp>
        <p:nvGrpSpPr>
          <p:cNvPr id="60" name="Group 59"/>
          <p:cNvGrpSpPr/>
          <p:nvPr/>
        </p:nvGrpSpPr>
        <p:grpSpPr>
          <a:xfrm>
            <a:off x="5508104" y="2636912"/>
            <a:ext cx="3478330" cy="2354723"/>
            <a:chOff x="4964965" y="189223"/>
            <a:chExt cx="3543383" cy="2385390"/>
          </a:xfrm>
        </p:grpSpPr>
        <p:grpSp>
          <p:nvGrpSpPr>
            <p:cNvPr id="61" name="Group 60"/>
            <p:cNvGrpSpPr>
              <a:grpSpLocks noChangeAspect="1"/>
            </p:cNvGrpSpPr>
            <p:nvPr/>
          </p:nvGrpSpPr>
          <p:grpSpPr>
            <a:xfrm>
              <a:off x="4988722" y="189223"/>
              <a:ext cx="3519626" cy="2385390"/>
              <a:chOff x="1907704" y="2085045"/>
              <a:chExt cx="3735672" cy="2531811"/>
            </a:xfrm>
          </p:grpSpPr>
          <p:grpSp>
            <p:nvGrpSpPr>
              <p:cNvPr id="77" name="Group 76"/>
              <p:cNvGrpSpPr/>
              <p:nvPr/>
            </p:nvGrpSpPr>
            <p:grpSpPr>
              <a:xfrm>
                <a:off x="1907704" y="2085045"/>
                <a:ext cx="3735672" cy="2531811"/>
                <a:chOff x="1907704" y="2085045"/>
                <a:chExt cx="3735672" cy="2531811"/>
              </a:xfrm>
            </p:grpSpPr>
            <p:sp>
              <p:nvSpPr>
                <p:cNvPr id="79" name="Freeform: Shape 25"/>
                <p:cNvSpPr>
                  <a:spLocks noChangeAspect="1"/>
                </p:cNvSpPr>
                <p:nvPr/>
              </p:nvSpPr>
              <p:spPr bwMode="auto">
                <a:xfrm>
                  <a:off x="1907704" y="2132856"/>
                  <a:ext cx="3735672" cy="2484000"/>
                </a:xfrm>
                <a:custGeom>
                  <a:avLst/>
                  <a:gdLst>
                    <a:gd name="connsiteX0" fmla="*/ 622039 w 7153444"/>
                    <a:gd name="connsiteY0" fmla="*/ 594885 h 4756620"/>
                    <a:gd name="connsiteX1" fmla="*/ 634380 w 7153444"/>
                    <a:gd name="connsiteY1" fmla="*/ 594885 h 4756620"/>
                    <a:gd name="connsiteX2" fmla="*/ 659065 w 7153444"/>
                    <a:gd name="connsiteY2" fmla="*/ 597354 h 4756620"/>
                    <a:gd name="connsiteX3" fmla="*/ 676343 w 7153444"/>
                    <a:gd name="connsiteY3" fmla="*/ 609696 h 4756620"/>
                    <a:gd name="connsiteX4" fmla="*/ 688686 w 7153444"/>
                    <a:gd name="connsiteY4" fmla="*/ 626974 h 4756620"/>
                    <a:gd name="connsiteX5" fmla="*/ 693622 w 7153444"/>
                    <a:gd name="connsiteY5" fmla="*/ 651658 h 4756620"/>
                    <a:gd name="connsiteX6" fmla="*/ 691154 w 7153444"/>
                    <a:gd name="connsiteY6" fmla="*/ 673874 h 4756620"/>
                    <a:gd name="connsiteX7" fmla="*/ 678812 w 7153444"/>
                    <a:gd name="connsiteY7" fmla="*/ 693621 h 4756620"/>
                    <a:gd name="connsiteX8" fmla="*/ 661533 w 7153444"/>
                    <a:gd name="connsiteY8" fmla="*/ 705963 h 4756620"/>
                    <a:gd name="connsiteX9" fmla="*/ 585012 w 7153444"/>
                    <a:gd name="connsiteY9" fmla="*/ 747926 h 4756620"/>
                    <a:gd name="connsiteX10" fmla="*/ 513429 w 7153444"/>
                    <a:gd name="connsiteY10" fmla="*/ 804700 h 4756620"/>
                    <a:gd name="connsiteX11" fmla="*/ 451719 w 7153444"/>
                    <a:gd name="connsiteY11" fmla="*/ 871347 h 4756620"/>
                    <a:gd name="connsiteX12" fmla="*/ 394945 w 7153444"/>
                    <a:gd name="connsiteY12" fmla="*/ 945399 h 4756620"/>
                    <a:gd name="connsiteX13" fmla="*/ 343109 w 7153444"/>
                    <a:gd name="connsiteY13" fmla="*/ 1031793 h 4756620"/>
                    <a:gd name="connsiteX14" fmla="*/ 303614 w 7153444"/>
                    <a:gd name="connsiteY14" fmla="*/ 1123124 h 4756620"/>
                    <a:gd name="connsiteX15" fmla="*/ 273993 w 7153444"/>
                    <a:gd name="connsiteY15" fmla="*/ 1221861 h 4756620"/>
                    <a:gd name="connsiteX16" fmla="*/ 254246 w 7153444"/>
                    <a:gd name="connsiteY16" fmla="*/ 1323065 h 4756620"/>
                    <a:gd name="connsiteX17" fmla="*/ 246841 w 7153444"/>
                    <a:gd name="connsiteY17" fmla="*/ 1424270 h 4756620"/>
                    <a:gd name="connsiteX18" fmla="*/ 254246 w 7153444"/>
                    <a:gd name="connsiteY18" fmla="*/ 1520538 h 4756620"/>
                    <a:gd name="connsiteX19" fmla="*/ 269056 w 7153444"/>
                    <a:gd name="connsiteY19" fmla="*/ 1616806 h 4756620"/>
                    <a:gd name="connsiteX20" fmla="*/ 298677 w 7153444"/>
                    <a:gd name="connsiteY20" fmla="*/ 1705669 h 4756620"/>
                    <a:gd name="connsiteX21" fmla="*/ 338172 w 7153444"/>
                    <a:gd name="connsiteY21" fmla="*/ 1789594 h 4756620"/>
                    <a:gd name="connsiteX22" fmla="*/ 387540 w 7153444"/>
                    <a:gd name="connsiteY22" fmla="*/ 1868583 h 4756620"/>
                    <a:gd name="connsiteX23" fmla="*/ 399882 w 7153444"/>
                    <a:gd name="connsiteY23" fmla="*/ 1893268 h 4756620"/>
                    <a:gd name="connsiteX24" fmla="*/ 399882 w 7153444"/>
                    <a:gd name="connsiteY24" fmla="*/ 1920420 h 4756620"/>
                    <a:gd name="connsiteX25" fmla="*/ 385072 w 7153444"/>
                    <a:gd name="connsiteY25" fmla="*/ 1945104 h 4756620"/>
                    <a:gd name="connsiteX26" fmla="*/ 303614 w 7153444"/>
                    <a:gd name="connsiteY26" fmla="*/ 2033967 h 4756620"/>
                    <a:gd name="connsiteX27" fmla="*/ 239435 w 7153444"/>
                    <a:gd name="connsiteY27" fmla="*/ 2127766 h 4756620"/>
                    <a:gd name="connsiteX28" fmla="*/ 187599 w 7153444"/>
                    <a:gd name="connsiteY28" fmla="*/ 2228971 h 4756620"/>
                    <a:gd name="connsiteX29" fmla="*/ 148105 w 7153444"/>
                    <a:gd name="connsiteY29" fmla="*/ 2330176 h 4756620"/>
                    <a:gd name="connsiteX30" fmla="*/ 125889 w 7153444"/>
                    <a:gd name="connsiteY30" fmla="*/ 2438786 h 4756620"/>
                    <a:gd name="connsiteX31" fmla="*/ 116015 w 7153444"/>
                    <a:gd name="connsiteY31" fmla="*/ 2547395 h 4756620"/>
                    <a:gd name="connsiteX32" fmla="*/ 118483 w 7153444"/>
                    <a:gd name="connsiteY32" fmla="*/ 2653537 h 4756620"/>
                    <a:gd name="connsiteX33" fmla="*/ 138231 w 7153444"/>
                    <a:gd name="connsiteY33" fmla="*/ 2762147 h 4756620"/>
                    <a:gd name="connsiteX34" fmla="*/ 172788 w 7153444"/>
                    <a:gd name="connsiteY34" fmla="*/ 2868288 h 4756620"/>
                    <a:gd name="connsiteX35" fmla="*/ 222156 w 7153444"/>
                    <a:gd name="connsiteY35" fmla="*/ 2971962 h 4756620"/>
                    <a:gd name="connsiteX36" fmla="*/ 266588 w 7153444"/>
                    <a:gd name="connsiteY36" fmla="*/ 3046014 h 4756620"/>
                    <a:gd name="connsiteX37" fmla="*/ 323361 w 7153444"/>
                    <a:gd name="connsiteY37" fmla="*/ 3115129 h 4756620"/>
                    <a:gd name="connsiteX38" fmla="*/ 385072 w 7153444"/>
                    <a:gd name="connsiteY38" fmla="*/ 3181776 h 4756620"/>
                    <a:gd name="connsiteX39" fmla="*/ 456655 w 7153444"/>
                    <a:gd name="connsiteY39" fmla="*/ 3241018 h 4756620"/>
                    <a:gd name="connsiteX40" fmla="*/ 540581 w 7153444"/>
                    <a:gd name="connsiteY40" fmla="*/ 3295323 h 4756620"/>
                    <a:gd name="connsiteX41" fmla="*/ 631912 w 7153444"/>
                    <a:gd name="connsiteY41" fmla="*/ 3337286 h 4756620"/>
                    <a:gd name="connsiteX42" fmla="*/ 733117 w 7153444"/>
                    <a:gd name="connsiteY42" fmla="*/ 3369375 h 4756620"/>
                    <a:gd name="connsiteX43" fmla="*/ 841727 w 7153444"/>
                    <a:gd name="connsiteY43" fmla="*/ 3391591 h 4756620"/>
                    <a:gd name="connsiteX44" fmla="*/ 957742 w 7153444"/>
                    <a:gd name="connsiteY44" fmla="*/ 3398996 h 4756620"/>
                    <a:gd name="connsiteX45" fmla="*/ 1039199 w 7153444"/>
                    <a:gd name="connsiteY45" fmla="*/ 3396528 h 4756620"/>
                    <a:gd name="connsiteX46" fmla="*/ 1123125 w 7153444"/>
                    <a:gd name="connsiteY46" fmla="*/ 3384186 h 4756620"/>
                    <a:gd name="connsiteX47" fmla="*/ 1207051 w 7153444"/>
                    <a:gd name="connsiteY47" fmla="*/ 3369375 h 4756620"/>
                    <a:gd name="connsiteX48" fmla="*/ 1221861 w 7153444"/>
                    <a:gd name="connsiteY48" fmla="*/ 3366907 h 4756620"/>
                    <a:gd name="connsiteX49" fmla="*/ 1231735 w 7153444"/>
                    <a:gd name="connsiteY49" fmla="*/ 3369375 h 4756620"/>
                    <a:gd name="connsiteX50" fmla="*/ 1241609 w 7153444"/>
                    <a:gd name="connsiteY50" fmla="*/ 3374312 h 4756620"/>
                    <a:gd name="connsiteX51" fmla="*/ 1253951 w 7153444"/>
                    <a:gd name="connsiteY51" fmla="*/ 3379249 h 4756620"/>
                    <a:gd name="connsiteX52" fmla="*/ 1263824 w 7153444"/>
                    <a:gd name="connsiteY52" fmla="*/ 3384186 h 4756620"/>
                    <a:gd name="connsiteX53" fmla="*/ 1268761 w 7153444"/>
                    <a:gd name="connsiteY53" fmla="*/ 3394059 h 4756620"/>
                    <a:gd name="connsiteX54" fmla="*/ 1273698 w 7153444"/>
                    <a:gd name="connsiteY54" fmla="*/ 3406401 h 4756620"/>
                    <a:gd name="connsiteX55" fmla="*/ 1278635 w 7153444"/>
                    <a:gd name="connsiteY55" fmla="*/ 3418743 h 4756620"/>
                    <a:gd name="connsiteX56" fmla="*/ 1300850 w 7153444"/>
                    <a:gd name="connsiteY56" fmla="*/ 3529822 h 4756620"/>
                    <a:gd name="connsiteX57" fmla="*/ 1340345 w 7153444"/>
                    <a:gd name="connsiteY57" fmla="*/ 3635963 h 4756620"/>
                    <a:gd name="connsiteX58" fmla="*/ 1392181 w 7153444"/>
                    <a:gd name="connsiteY58" fmla="*/ 3734699 h 4756620"/>
                    <a:gd name="connsiteX59" fmla="*/ 1451423 w 7153444"/>
                    <a:gd name="connsiteY59" fmla="*/ 3826031 h 4756620"/>
                    <a:gd name="connsiteX60" fmla="*/ 1525475 w 7153444"/>
                    <a:gd name="connsiteY60" fmla="*/ 3905020 h 4756620"/>
                    <a:gd name="connsiteX61" fmla="*/ 1609401 w 7153444"/>
                    <a:gd name="connsiteY61" fmla="*/ 3976603 h 4756620"/>
                    <a:gd name="connsiteX62" fmla="*/ 1629148 w 7153444"/>
                    <a:gd name="connsiteY62" fmla="*/ 4001287 h 4756620"/>
                    <a:gd name="connsiteX63" fmla="*/ 1634085 w 7153444"/>
                    <a:gd name="connsiteY63" fmla="*/ 4030908 h 4756620"/>
                    <a:gd name="connsiteX64" fmla="*/ 1624212 w 7153444"/>
                    <a:gd name="connsiteY64" fmla="*/ 4058061 h 4756620"/>
                    <a:gd name="connsiteX65" fmla="*/ 1352687 w 7153444"/>
                    <a:gd name="connsiteY65" fmla="*/ 4472753 h 4756620"/>
                    <a:gd name="connsiteX66" fmla="*/ 1841432 w 7153444"/>
                    <a:gd name="connsiteY66" fmla="*/ 4129645 h 4756620"/>
                    <a:gd name="connsiteX67" fmla="*/ 1848837 w 7153444"/>
                    <a:gd name="connsiteY67" fmla="*/ 4124708 h 4756620"/>
                    <a:gd name="connsiteX68" fmla="*/ 1861179 w 7153444"/>
                    <a:gd name="connsiteY68" fmla="*/ 4117303 h 4756620"/>
                    <a:gd name="connsiteX69" fmla="*/ 1873521 w 7153444"/>
                    <a:gd name="connsiteY69" fmla="*/ 4117303 h 4756620"/>
                    <a:gd name="connsiteX70" fmla="*/ 1883394 w 7153444"/>
                    <a:gd name="connsiteY70" fmla="*/ 4117303 h 4756620"/>
                    <a:gd name="connsiteX71" fmla="*/ 1890800 w 7153444"/>
                    <a:gd name="connsiteY71" fmla="*/ 4122239 h 4756620"/>
                    <a:gd name="connsiteX72" fmla="*/ 1999409 w 7153444"/>
                    <a:gd name="connsiteY72" fmla="*/ 4149392 h 4756620"/>
                    <a:gd name="connsiteX73" fmla="*/ 2108019 w 7153444"/>
                    <a:gd name="connsiteY73" fmla="*/ 4166671 h 4756620"/>
                    <a:gd name="connsiteX74" fmla="*/ 2214161 w 7153444"/>
                    <a:gd name="connsiteY74" fmla="*/ 4171608 h 4756620"/>
                    <a:gd name="connsiteX75" fmla="*/ 2342518 w 7153444"/>
                    <a:gd name="connsiteY75" fmla="*/ 4164202 h 4756620"/>
                    <a:gd name="connsiteX76" fmla="*/ 2473344 w 7153444"/>
                    <a:gd name="connsiteY76" fmla="*/ 4139518 h 4756620"/>
                    <a:gd name="connsiteX77" fmla="*/ 2594296 w 7153444"/>
                    <a:gd name="connsiteY77" fmla="*/ 4102492 h 4756620"/>
                    <a:gd name="connsiteX78" fmla="*/ 2715248 w 7153444"/>
                    <a:gd name="connsiteY78" fmla="*/ 4050656 h 4756620"/>
                    <a:gd name="connsiteX79" fmla="*/ 2828795 w 7153444"/>
                    <a:gd name="connsiteY79" fmla="*/ 3984009 h 4756620"/>
                    <a:gd name="connsiteX80" fmla="*/ 2932468 w 7153444"/>
                    <a:gd name="connsiteY80" fmla="*/ 3902551 h 4756620"/>
                    <a:gd name="connsiteX81" fmla="*/ 2942341 w 7153444"/>
                    <a:gd name="connsiteY81" fmla="*/ 3895146 h 4756620"/>
                    <a:gd name="connsiteX82" fmla="*/ 2957152 w 7153444"/>
                    <a:gd name="connsiteY82" fmla="*/ 3890209 h 4756620"/>
                    <a:gd name="connsiteX83" fmla="*/ 2971962 w 7153444"/>
                    <a:gd name="connsiteY83" fmla="*/ 3887741 h 4756620"/>
                    <a:gd name="connsiteX84" fmla="*/ 2976899 w 7153444"/>
                    <a:gd name="connsiteY84" fmla="*/ 3887741 h 4756620"/>
                    <a:gd name="connsiteX85" fmla="*/ 2989241 w 7153444"/>
                    <a:gd name="connsiteY85" fmla="*/ 3890209 h 4756620"/>
                    <a:gd name="connsiteX86" fmla="*/ 3001583 w 7153444"/>
                    <a:gd name="connsiteY86" fmla="*/ 3897614 h 4756620"/>
                    <a:gd name="connsiteX87" fmla="*/ 3011457 w 7153444"/>
                    <a:gd name="connsiteY87" fmla="*/ 3905020 h 4756620"/>
                    <a:gd name="connsiteX88" fmla="*/ 3018862 w 7153444"/>
                    <a:gd name="connsiteY88" fmla="*/ 3914893 h 4756620"/>
                    <a:gd name="connsiteX89" fmla="*/ 3085509 w 7153444"/>
                    <a:gd name="connsiteY89" fmla="*/ 3998819 h 4756620"/>
                    <a:gd name="connsiteX90" fmla="*/ 3157093 w 7153444"/>
                    <a:gd name="connsiteY90" fmla="*/ 4070403 h 4756620"/>
                    <a:gd name="connsiteX91" fmla="*/ 3241019 w 7153444"/>
                    <a:gd name="connsiteY91" fmla="*/ 4134581 h 4756620"/>
                    <a:gd name="connsiteX92" fmla="*/ 3327413 w 7153444"/>
                    <a:gd name="connsiteY92" fmla="*/ 4181481 h 4756620"/>
                    <a:gd name="connsiteX93" fmla="*/ 3421212 w 7153444"/>
                    <a:gd name="connsiteY93" fmla="*/ 4220976 h 4756620"/>
                    <a:gd name="connsiteX94" fmla="*/ 3519948 w 7153444"/>
                    <a:gd name="connsiteY94" fmla="*/ 4240723 h 4756620"/>
                    <a:gd name="connsiteX95" fmla="*/ 3621153 w 7153444"/>
                    <a:gd name="connsiteY95" fmla="*/ 4253065 h 4756620"/>
                    <a:gd name="connsiteX96" fmla="*/ 3643369 w 7153444"/>
                    <a:gd name="connsiteY96" fmla="*/ 4253065 h 4756620"/>
                    <a:gd name="connsiteX97" fmla="*/ 3749510 w 7153444"/>
                    <a:gd name="connsiteY97" fmla="*/ 4243191 h 4756620"/>
                    <a:gd name="connsiteX98" fmla="*/ 3855652 w 7153444"/>
                    <a:gd name="connsiteY98" fmla="*/ 4223444 h 4756620"/>
                    <a:gd name="connsiteX99" fmla="*/ 3954388 w 7153444"/>
                    <a:gd name="connsiteY99" fmla="*/ 4186418 h 4756620"/>
                    <a:gd name="connsiteX100" fmla="*/ 4050656 w 7153444"/>
                    <a:gd name="connsiteY100" fmla="*/ 4139518 h 4756620"/>
                    <a:gd name="connsiteX101" fmla="*/ 4141987 w 7153444"/>
                    <a:gd name="connsiteY101" fmla="*/ 4077808 h 4756620"/>
                    <a:gd name="connsiteX102" fmla="*/ 4223445 w 7153444"/>
                    <a:gd name="connsiteY102" fmla="*/ 4003756 h 4756620"/>
                    <a:gd name="connsiteX103" fmla="*/ 4297497 w 7153444"/>
                    <a:gd name="connsiteY103" fmla="*/ 3919830 h 4756620"/>
                    <a:gd name="connsiteX104" fmla="*/ 4307370 w 7153444"/>
                    <a:gd name="connsiteY104" fmla="*/ 3912425 h 4756620"/>
                    <a:gd name="connsiteX105" fmla="*/ 4319712 w 7153444"/>
                    <a:gd name="connsiteY105" fmla="*/ 3902551 h 4756620"/>
                    <a:gd name="connsiteX106" fmla="*/ 4332055 w 7153444"/>
                    <a:gd name="connsiteY106" fmla="*/ 3900083 h 4756620"/>
                    <a:gd name="connsiteX107" fmla="*/ 4341928 w 7153444"/>
                    <a:gd name="connsiteY107" fmla="*/ 3897614 h 4756620"/>
                    <a:gd name="connsiteX108" fmla="*/ 4346865 w 7153444"/>
                    <a:gd name="connsiteY108" fmla="*/ 3897614 h 4756620"/>
                    <a:gd name="connsiteX109" fmla="*/ 4359207 w 7153444"/>
                    <a:gd name="connsiteY109" fmla="*/ 3897614 h 4756620"/>
                    <a:gd name="connsiteX110" fmla="*/ 4369081 w 7153444"/>
                    <a:gd name="connsiteY110" fmla="*/ 3902551 h 4756620"/>
                    <a:gd name="connsiteX111" fmla="*/ 4378954 w 7153444"/>
                    <a:gd name="connsiteY111" fmla="*/ 3909956 h 4756620"/>
                    <a:gd name="connsiteX112" fmla="*/ 4388828 w 7153444"/>
                    <a:gd name="connsiteY112" fmla="*/ 3914893 h 4756620"/>
                    <a:gd name="connsiteX113" fmla="*/ 4445601 w 7153444"/>
                    <a:gd name="connsiteY113" fmla="*/ 3966730 h 4756620"/>
                    <a:gd name="connsiteX114" fmla="*/ 4507311 w 7153444"/>
                    <a:gd name="connsiteY114" fmla="*/ 4011161 h 4756620"/>
                    <a:gd name="connsiteX115" fmla="*/ 4578895 w 7153444"/>
                    <a:gd name="connsiteY115" fmla="*/ 4043250 h 4756620"/>
                    <a:gd name="connsiteX116" fmla="*/ 4657884 w 7153444"/>
                    <a:gd name="connsiteY116" fmla="*/ 4070403 h 4756620"/>
                    <a:gd name="connsiteX117" fmla="*/ 4739342 w 7153444"/>
                    <a:gd name="connsiteY117" fmla="*/ 4085213 h 4756620"/>
                    <a:gd name="connsiteX118" fmla="*/ 4818331 w 7153444"/>
                    <a:gd name="connsiteY118" fmla="*/ 4092619 h 4756620"/>
                    <a:gd name="connsiteX119" fmla="*/ 4884978 w 7153444"/>
                    <a:gd name="connsiteY119" fmla="*/ 4087682 h 4756620"/>
                    <a:gd name="connsiteX120" fmla="*/ 4946688 w 7153444"/>
                    <a:gd name="connsiteY120" fmla="*/ 4077808 h 4756620"/>
                    <a:gd name="connsiteX121" fmla="*/ 4959030 w 7153444"/>
                    <a:gd name="connsiteY121" fmla="*/ 4077808 h 4756620"/>
                    <a:gd name="connsiteX122" fmla="*/ 4986182 w 7153444"/>
                    <a:gd name="connsiteY122" fmla="*/ 4082745 h 4756620"/>
                    <a:gd name="connsiteX123" fmla="*/ 5003461 w 7153444"/>
                    <a:gd name="connsiteY123" fmla="*/ 4097555 h 4756620"/>
                    <a:gd name="connsiteX124" fmla="*/ 5015803 w 7153444"/>
                    <a:gd name="connsiteY124" fmla="*/ 4122239 h 4756620"/>
                    <a:gd name="connsiteX125" fmla="*/ 5015803 w 7153444"/>
                    <a:gd name="connsiteY125" fmla="*/ 4144455 h 4756620"/>
                    <a:gd name="connsiteX126" fmla="*/ 5010866 w 7153444"/>
                    <a:gd name="connsiteY126" fmla="*/ 4166671 h 4756620"/>
                    <a:gd name="connsiteX127" fmla="*/ 4993588 w 7153444"/>
                    <a:gd name="connsiteY127" fmla="*/ 4181481 h 4756620"/>
                    <a:gd name="connsiteX128" fmla="*/ 4971372 w 7153444"/>
                    <a:gd name="connsiteY128" fmla="*/ 4193823 h 4756620"/>
                    <a:gd name="connsiteX129" fmla="*/ 4897320 w 7153444"/>
                    <a:gd name="connsiteY129" fmla="*/ 4206165 h 4756620"/>
                    <a:gd name="connsiteX130" fmla="*/ 4820799 w 7153444"/>
                    <a:gd name="connsiteY130" fmla="*/ 4208634 h 4756620"/>
                    <a:gd name="connsiteX131" fmla="*/ 4717126 w 7153444"/>
                    <a:gd name="connsiteY131" fmla="*/ 4198760 h 4756620"/>
                    <a:gd name="connsiteX132" fmla="*/ 4615921 w 7153444"/>
                    <a:gd name="connsiteY132" fmla="*/ 4179013 h 4756620"/>
                    <a:gd name="connsiteX133" fmla="*/ 4519653 w 7153444"/>
                    <a:gd name="connsiteY133" fmla="*/ 4144455 h 4756620"/>
                    <a:gd name="connsiteX134" fmla="*/ 4430791 w 7153444"/>
                    <a:gd name="connsiteY134" fmla="*/ 4100024 h 4756620"/>
                    <a:gd name="connsiteX135" fmla="*/ 4349333 w 7153444"/>
                    <a:gd name="connsiteY135" fmla="*/ 4040782 h 4756620"/>
                    <a:gd name="connsiteX136" fmla="*/ 4267876 w 7153444"/>
                    <a:gd name="connsiteY136" fmla="*/ 4124708 h 4756620"/>
                    <a:gd name="connsiteX137" fmla="*/ 4176545 w 7153444"/>
                    <a:gd name="connsiteY137" fmla="*/ 4196292 h 4756620"/>
                    <a:gd name="connsiteX138" fmla="*/ 4080277 w 7153444"/>
                    <a:gd name="connsiteY138" fmla="*/ 4255533 h 4756620"/>
                    <a:gd name="connsiteX139" fmla="*/ 3974135 w 7153444"/>
                    <a:gd name="connsiteY139" fmla="*/ 4307370 h 4756620"/>
                    <a:gd name="connsiteX140" fmla="*/ 3867994 w 7153444"/>
                    <a:gd name="connsiteY140" fmla="*/ 4339459 h 4756620"/>
                    <a:gd name="connsiteX141" fmla="*/ 3756916 w 7153444"/>
                    <a:gd name="connsiteY141" fmla="*/ 4361675 h 4756620"/>
                    <a:gd name="connsiteX142" fmla="*/ 3645837 w 7153444"/>
                    <a:gd name="connsiteY142" fmla="*/ 4369080 h 4756620"/>
                    <a:gd name="connsiteX143" fmla="*/ 3618685 w 7153444"/>
                    <a:gd name="connsiteY143" fmla="*/ 4369080 h 4756620"/>
                    <a:gd name="connsiteX144" fmla="*/ 3510075 w 7153444"/>
                    <a:gd name="connsiteY144" fmla="*/ 4356738 h 4756620"/>
                    <a:gd name="connsiteX145" fmla="*/ 3403933 w 7153444"/>
                    <a:gd name="connsiteY145" fmla="*/ 4334522 h 4756620"/>
                    <a:gd name="connsiteX146" fmla="*/ 3300260 w 7153444"/>
                    <a:gd name="connsiteY146" fmla="*/ 4297496 h 4756620"/>
                    <a:gd name="connsiteX147" fmla="*/ 3206461 w 7153444"/>
                    <a:gd name="connsiteY147" fmla="*/ 4250597 h 4756620"/>
                    <a:gd name="connsiteX148" fmla="*/ 3115130 w 7153444"/>
                    <a:gd name="connsiteY148" fmla="*/ 4186418 h 4756620"/>
                    <a:gd name="connsiteX149" fmla="*/ 3033672 w 7153444"/>
                    <a:gd name="connsiteY149" fmla="*/ 4114834 h 4756620"/>
                    <a:gd name="connsiteX150" fmla="*/ 2959620 w 7153444"/>
                    <a:gd name="connsiteY150" fmla="*/ 4030908 h 4756620"/>
                    <a:gd name="connsiteX151" fmla="*/ 2848542 w 7153444"/>
                    <a:gd name="connsiteY151" fmla="*/ 4109897 h 4756620"/>
                    <a:gd name="connsiteX152" fmla="*/ 2730058 w 7153444"/>
                    <a:gd name="connsiteY152" fmla="*/ 4171608 h 4756620"/>
                    <a:gd name="connsiteX153" fmla="*/ 2606638 w 7153444"/>
                    <a:gd name="connsiteY153" fmla="*/ 4223444 h 4756620"/>
                    <a:gd name="connsiteX154" fmla="*/ 2478281 w 7153444"/>
                    <a:gd name="connsiteY154" fmla="*/ 4258002 h 4756620"/>
                    <a:gd name="connsiteX155" fmla="*/ 2347455 w 7153444"/>
                    <a:gd name="connsiteY155" fmla="*/ 4280217 h 4756620"/>
                    <a:gd name="connsiteX156" fmla="*/ 2214161 w 7153444"/>
                    <a:gd name="connsiteY156" fmla="*/ 4290091 h 4756620"/>
                    <a:gd name="connsiteX157" fmla="*/ 2103083 w 7153444"/>
                    <a:gd name="connsiteY157" fmla="*/ 4282686 h 4756620"/>
                    <a:gd name="connsiteX158" fmla="*/ 1992004 w 7153444"/>
                    <a:gd name="connsiteY158" fmla="*/ 4267875 h 4756620"/>
                    <a:gd name="connsiteX159" fmla="*/ 1883394 w 7153444"/>
                    <a:gd name="connsiteY159" fmla="*/ 4240723 h 4756620"/>
                    <a:gd name="connsiteX160" fmla="*/ 1170025 w 7153444"/>
                    <a:gd name="connsiteY160" fmla="*/ 4744278 h 4756620"/>
                    <a:gd name="connsiteX161" fmla="*/ 1157683 w 7153444"/>
                    <a:gd name="connsiteY161" fmla="*/ 4749215 h 4756620"/>
                    <a:gd name="connsiteX162" fmla="*/ 1147809 w 7153444"/>
                    <a:gd name="connsiteY162" fmla="*/ 4756620 h 4756620"/>
                    <a:gd name="connsiteX163" fmla="*/ 1137935 w 7153444"/>
                    <a:gd name="connsiteY163" fmla="*/ 4756620 h 4756620"/>
                    <a:gd name="connsiteX164" fmla="*/ 1123125 w 7153444"/>
                    <a:gd name="connsiteY164" fmla="*/ 4754152 h 4756620"/>
                    <a:gd name="connsiteX165" fmla="*/ 1108315 w 7153444"/>
                    <a:gd name="connsiteY165" fmla="*/ 4749215 h 4756620"/>
                    <a:gd name="connsiteX166" fmla="*/ 1095973 w 7153444"/>
                    <a:gd name="connsiteY166" fmla="*/ 4741810 h 4756620"/>
                    <a:gd name="connsiteX167" fmla="*/ 1081162 w 7153444"/>
                    <a:gd name="connsiteY167" fmla="*/ 4717126 h 4756620"/>
                    <a:gd name="connsiteX168" fmla="*/ 1076226 w 7153444"/>
                    <a:gd name="connsiteY168" fmla="*/ 4689973 h 4756620"/>
                    <a:gd name="connsiteX169" fmla="*/ 1086099 w 7153444"/>
                    <a:gd name="connsiteY169" fmla="*/ 4665289 h 4756620"/>
                    <a:gd name="connsiteX170" fmla="*/ 1495855 w 7153444"/>
                    <a:gd name="connsiteY170" fmla="*/ 4038314 h 4756620"/>
                    <a:gd name="connsiteX171" fmla="*/ 1419334 w 7153444"/>
                    <a:gd name="connsiteY171" fmla="*/ 3966730 h 4756620"/>
                    <a:gd name="connsiteX172" fmla="*/ 1350218 w 7153444"/>
                    <a:gd name="connsiteY172" fmla="*/ 3885272 h 4756620"/>
                    <a:gd name="connsiteX173" fmla="*/ 1288508 w 7153444"/>
                    <a:gd name="connsiteY173" fmla="*/ 3796410 h 4756620"/>
                    <a:gd name="connsiteX174" fmla="*/ 1241609 w 7153444"/>
                    <a:gd name="connsiteY174" fmla="*/ 3702610 h 4756620"/>
                    <a:gd name="connsiteX175" fmla="*/ 1202114 w 7153444"/>
                    <a:gd name="connsiteY175" fmla="*/ 3601405 h 4756620"/>
                    <a:gd name="connsiteX176" fmla="*/ 1172493 w 7153444"/>
                    <a:gd name="connsiteY176" fmla="*/ 3495264 h 4756620"/>
                    <a:gd name="connsiteX177" fmla="*/ 1061415 w 7153444"/>
                    <a:gd name="connsiteY177" fmla="*/ 3510074 h 4756620"/>
                    <a:gd name="connsiteX178" fmla="*/ 955273 w 7153444"/>
                    <a:gd name="connsiteY178" fmla="*/ 3517480 h 4756620"/>
                    <a:gd name="connsiteX179" fmla="*/ 834321 w 7153444"/>
                    <a:gd name="connsiteY179" fmla="*/ 3510074 h 4756620"/>
                    <a:gd name="connsiteX180" fmla="*/ 723243 w 7153444"/>
                    <a:gd name="connsiteY180" fmla="*/ 3490327 h 4756620"/>
                    <a:gd name="connsiteX181" fmla="*/ 619570 w 7153444"/>
                    <a:gd name="connsiteY181" fmla="*/ 3460706 h 4756620"/>
                    <a:gd name="connsiteX182" fmla="*/ 523302 w 7153444"/>
                    <a:gd name="connsiteY182" fmla="*/ 3418743 h 4756620"/>
                    <a:gd name="connsiteX183" fmla="*/ 434439 w 7153444"/>
                    <a:gd name="connsiteY183" fmla="*/ 3366907 h 4756620"/>
                    <a:gd name="connsiteX184" fmla="*/ 355450 w 7153444"/>
                    <a:gd name="connsiteY184" fmla="*/ 3310133 h 4756620"/>
                    <a:gd name="connsiteX185" fmla="*/ 283867 w 7153444"/>
                    <a:gd name="connsiteY185" fmla="*/ 3248423 h 4756620"/>
                    <a:gd name="connsiteX186" fmla="*/ 222156 w 7153444"/>
                    <a:gd name="connsiteY186" fmla="*/ 3174371 h 4756620"/>
                    <a:gd name="connsiteX187" fmla="*/ 162915 w 7153444"/>
                    <a:gd name="connsiteY187" fmla="*/ 3102787 h 4756620"/>
                    <a:gd name="connsiteX188" fmla="*/ 118483 w 7153444"/>
                    <a:gd name="connsiteY188" fmla="*/ 3028735 h 4756620"/>
                    <a:gd name="connsiteX189" fmla="*/ 64178 w 7153444"/>
                    <a:gd name="connsiteY189" fmla="*/ 2917657 h 4756620"/>
                    <a:gd name="connsiteX190" fmla="*/ 29621 w 7153444"/>
                    <a:gd name="connsiteY190" fmla="*/ 2804110 h 4756620"/>
                    <a:gd name="connsiteX191" fmla="*/ 7405 w 7153444"/>
                    <a:gd name="connsiteY191" fmla="*/ 2688095 h 4756620"/>
                    <a:gd name="connsiteX192" fmla="*/ 0 w 7153444"/>
                    <a:gd name="connsiteY192" fmla="*/ 2569611 h 4756620"/>
                    <a:gd name="connsiteX193" fmla="*/ 0 w 7153444"/>
                    <a:gd name="connsiteY193" fmla="*/ 2567143 h 4756620"/>
                    <a:gd name="connsiteX194" fmla="*/ 7405 w 7153444"/>
                    <a:gd name="connsiteY194" fmla="*/ 2448659 h 4756620"/>
                    <a:gd name="connsiteX195" fmla="*/ 29621 w 7153444"/>
                    <a:gd name="connsiteY195" fmla="*/ 2327707 h 4756620"/>
                    <a:gd name="connsiteX196" fmla="*/ 69115 w 7153444"/>
                    <a:gd name="connsiteY196" fmla="*/ 2214160 h 4756620"/>
                    <a:gd name="connsiteX197" fmla="*/ 118483 w 7153444"/>
                    <a:gd name="connsiteY197" fmla="*/ 2103082 h 4756620"/>
                    <a:gd name="connsiteX198" fmla="*/ 187599 w 7153444"/>
                    <a:gd name="connsiteY198" fmla="*/ 1996941 h 4756620"/>
                    <a:gd name="connsiteX199" fmla="*/ 269056 w 7153444"/>
                    <a:gd name="connsiteY199" fmla="*/ 1898204 h 4756620"/>
                    <a:gd name="connsiteX200" fmla="*/ 217220 w 7153444"/>
                    <a:gd name="connsiteY200" fmla="*/ 1809342 h 4756620"/>
                    <a:gd name="connsiteX201" fmla="*/ 180194 w 7153444"/>
                    <a:gd name="connsiteY201" fmla="*/ 1718011 h 4756620"/>
                    <a:gd name="connsiteX202" fmla="*/ 148105 w 7153444"/>
                    <a:gd name="connsiteY202" fmla="*/ 1619274 h 4756620"/>
                    <a:gd name="connsiteX203" fmla="*/ 133294 w 7153444"/>
                    <a:gd name="connsiteY203" fmla="*/ 1518070 h 4756620"/>
                    <a:gd name="connsiteX204" fmla="*/ 130825 w 7153444"/>
                    <a:gd name="connsiteY204" fmla="*/ 1409460 h 4756620"/>
                    <a:gd name="connsiteX205" fmla="*/ 140699 w 7153444"/>
                    <a:gd name="connsiteY205" fmla="*/ 1300850 h 4756620"/>
                    <a:gd name="connsiteX206" fmla="*/ 160446 w 7153444"/>
                    <a:gd name="connsiteY206" fmla="*/ 1194708 h 4756620"/>
                    <a:gd name="connsiteX207" fmla="*/ 195004 w 7153444"/>
                    <a:gd name="connsiteY207" fmla="*/ 1081161 h 4756620"/>
                    <a:gd name="connsiteX208" fmla="*/ 241904 w 7153444"/>
                    <a:gd name="connsiteY208" fmla="*/ 975020 h 4756620"/>
                    <a:gd name="connsiteX209" fmla="*/ 298677 w 7153444"/>
                    <a:gd name="connsiteY209" fmla="*/ 878752 h 4756620"/>
                    <a:gd name="connsiteX210" fmla="*/ 365324 w 7153444"/>
                    <a:gd name="connsiteY210" fmla="*/ 789889 h 4756620"/>
                    <a:gd name="connsiteX211" fmla="*/ 439376 w 7153444"/>
                    <a:gd name="connsiteY211" fmla="*/ 715837 h 4756620"/>
                    <a:gd name="connsiteX212" fmla="*/ 523302 w 7153444"/>
                    <a:gd name="connsiteY212" fmla="*/ 649190 h 4756620"/>
                    <a:gd name="connsiteX213" fmla="*/ 609696 w 7153444"/>
                    <a:gd name="connsiteY213" fmla="*/ 602290 h 4756620"/>
                    <a:gd name="connsiteX214" fmla="*/ 3510075 w 7153444"/>
                    <a:gd name="connsiteY214" fmla="*/ 0 h 4756620"/>
                    <a:gd name="connsiteX215" fmla="*/ 3534760 w 7153444"/>
                    <a:gd name="connsiteY215" fmla="*/ 0 h 4756620"/>
                    <a:gd name="connsiteX216" fmla="*/ 3643369 w 7153444"/>
                    <a:gd name="connsiteY216" fmla="*/ 7405 h 4756620"/>
                    <a:gd name="connsiteX217" fmla="*/ 3749511 w 7153444"/>
                    <a:gd name="connsiteY217" fmla="*/ 32089 h 4756620"/>
                    <a:gd name="connsiteX218" fmla="*/ 3853184 w 7153444"/>
                    <a:gd name="connsiteY218" fmla="*/ 71584 h 4756620"/>
                    <a:gd name="connsiteX219" fmla="*/ 3946984 w 7153444"/>
                    <a:gd name="connsiteY219" fmla="*/ 118484 h 4756620"/>
                    <a:gd name="connsiteX220" fmla="*/ 4038315 w 7153444"/>
                    <a:gd name="connsiteY220" fmla="*/ 182662 h 4756620"/>
                    <a:gd name="connsiteX221" fmla="*/ 4119772 w 7153444"/>
                    <a:gd name="connsiteY221" fmla="*/ 254246 h 4756620"/>
                    <a:gd name="connsiteX222" fmla="*/ 4193824 w 7153444"/>
                    <a:gd name="connsiteY222" fmla="*/ 338172 h 4756620"/>
                    <a:gd name="connsiteX223" fmla="*/ 4304902 w 7153444"/>
                    <a:gd name="connsiteY223" fmla="*/ 259183 h 4756620"/>
                    <a:gd name="connsiteX224" fmla="*/ 4423386 w 7153444"/>
                    <a:gd name="connsiteY224" fmla="*/ 197473 h 4756620"/>
                    <a:gd name="connsiteX225" fmla="*/ 4546806 w 7153444"/>
                    <a:gd name="connsiteY225" fmla="*/ 145636 h 4756620"/>
                    <a:gd name="connsiteX226" fmla="*/ 4675164 w 7153444"/>
                    <a:gd name="connsiteY226" fmla="*/ 111078 h 4756620"/>
                    <a:gd name="connsiteX227" fmla="*/ 4805989 w 7153444"/>
                    <a:gd name="connsiteY227" fmla="*/ 88863 h 4756620"/>
                    <a:gd name="connsiteX228" fmla="*/ 4941751 w 7153444"/>
                    <a:gd name="connsiteY228" fmla="*/ 83926 h 4756620"/>
                    <a:gd name="connsiteX229" fmla="*/ 5077514 w 7153444"/>
                    <a:gd name="connsiteY229" fmla="*/ 88863 h 4756620"/>
                    <a:gd name="connsiteX230" fmla="*/ 5210808 w 7153444"/>
                    <a:gd name="connsiteY230" fmla="*/ 113547 h 4756620"/>
                    <a:gd name="connsiteX231" fmla="*/ 5344102 w 7153444"/>
                    <a:gd name="connsiteY231" fmla="*/ 153041 h 4756620"/>
                    <a:gd name="connsiteX232" fmla="*/ 5462585 w 7153444"/>
                    <a:gd name="connsiteY232" fmla="*/ 202409 h 4756620"/>
                    <a:gd name="connsiteX233" fmla="*/ 5573664 w 7153444"/>
                    <a:gd name="connsiteY233" fmla="*/ 266588 h 4756620"/>
                    <a:gd name="connsiteX234" fmla="*/ 5672400 w 7153444"/>
                    <a:gd name="connsiteY234" fmla="*/ 343109 h 4756620"/>
                    <a:gd name="connsiteX235" fmla="*/ 5758794 w 7153444"/>
                    <a:gd name="connsiteY235" fmla="*/ 429503 h 4756620"/>
                    <a:gd name="connsiteX236" fmla="*/ 5832846 w 7153444"/>
                    <a:gd name="connsiteY236" fmla="*/ 525771 h 4756620"/>
                    <a:gd name="connsiteX237" fmla="*/ 5897025 w 7153444"/>
                    <a:gd name="connsiteY237" fmla="*/ 634381 h 4756620"/>
                    <a:gd name="connsiteX238" fmla="*/ 5943925 w 7153444"/>
                    <a:gd name="connsiteY238" fmla="*/ 747928 h 4756620"/>
                    <a:gd name="connsiteX239" fmla="*/ 5980951 w 7153444"/>
                    <a:gd name="connsiteY239" fmla="*/ 873816 h 4756620"/>
                    <a:gd name="connsiteX240" fmla="*/ 6092029 w 7153444"/>
                    <a:gd name="connsiteY240" fmla="*/ 856538 h 4756620"/>
                    <a:gd name="connsiteX241" fmla="*/ 6195702 w 7153444"/>
                    <a:gd name="connsiteY241" fmla="*/ 851601 h 4756620"/>
                    <a:gd name="connsiteX242" fmla="*/ 6316654 w 7153444"/>
                    <a:gd name="connsiteY242" fmla="*/ 859006 h 4756620"/>
                    <a:gd name="connsiteX243" fmla="*/ 6430201 w 7153444"/>
                    <a:gd name="connsiteY243" fmla="*/ 878753 h 4756620"/>
                    <a:gd name="connsiteX244" fmla="*/ 6533874 w 7153444"/>
                    <a:gd name="connsiteY244" fmla="*/ 908374 h 4756620"/>
                    <a:gd name="connsiteX245" fmla="*/ 6630142 w 7153444"/>
                    <a:gd name="connsiteY245" fmla="*/ 950337 h 4756620"/>
                    <a:gd name="connsiteX246" fmla="*/ 6719004 w 7153444"/>
                    <a:gd name="connsiteY246" fmla="*/ 1002174 h 4756620"/>
                    <a:gd name="connsiteX247" fmla="*/ 6797994 w 7153444"/>
                    <a:gd name="connsiteY247" fmla="*/ 1058947 h 4756620"/>
                    <a:gd name="connsiteX248" fmla="*/ 6869577 w 7153444"/>
                    <a:gd name="connsiteY248" fmla="*/ 1125594 h 4756620"/>
                    <a:gd name="connsiteX249" fmla="*/ 6936224 w 7153444"/>
                    <a:gd name="connsiteY249" fmla="*/ 1194709 h 4756620"/>
                    <a:gd name="connsiteX250" fmla="*/ 6990529 w 7153444"/>
                    <a:gd name="connsiteY250" fmla="*/ 1266293 h 4756620"/>
                    <a:gd name="connsiteX251" fmla="*/ 7034960 w 7153444"/>
                    <a:gd name="connsiteY251" fmla="*/ 1340345 h 4756620"/>
                    <a:gd name="connsiteX252" fmla="*/ 7089266 w 7153444"/>
                    <a:gd name="connsiteY252" fmla="*/ 1453892 h 4756620"/>
                    <a:gd name="connsiteX253" fmla="*/ 7123823 w 7153444"/>
                    <a:gd name="connsiteY253" fmla="*/ 1569907 h 4756620"/>
                    <a:gd name="connsiteX254" fmla="*/ 7148507 w 7153444"/>
                    <a:gd name="connsiteY254" fmla="*/ 1688391 h 4756620"/>
                    <a:gd name="connsiteX255" fmla="*/ 7153444 w 7153444"/>
                    <a:gd name="connsiteY255" fmla="*/ 1806874 h 4756620"/>
                    <a:gd name="connsiteX256" fmla="*/ 7146039 w 7153444"/>
                    <a:gd name="connsiteY256" fmla="*/ 1927826 h 4756620"/>
                    <a:gd name="connsiteX257" fmla="*/ 7121354 w 7153444"/>
                    <a:gd name="connsiteY257" fmla="*/ 2043842 h 4756620"/>
                    <a:gd name="connsiteX258" fmla="*/ 7084328 w 7153444"/>
                    <a:gd name="connsiteY258" fmla="*/ 2157388 h 4756620"/>
                    <a:gd name="connsiteX259" fmla="*/ 7030024 w 7153444"/>
                    <a:gd name="connsiteY259" fmla="*/ 2268467 h 4756620"/>
                    <a:gd name="connsiteX260" fmla="*/ 6965845 w 7153444"/>
                    <a:gd name="connsiteY260" fmla="*/ 2372140 h 4756620"/>
                    <a:gd name="connsiteX261" fmla="*/ 6884388 w 7153444"/>
                    <a:gd name="connsiteY261" fmla="*/ 2468408 h 4756620"/>
                    <a:gd name="connsiteX262" fmla="*/ 6936224 w 7153444"/>
                    <a:gd name="connsiteY262" fmla="*/ 2559739 h 4756620"/>
                    <a:gd name="connsiteX263" fmla="*/ 6973250 w 7153444"/>
                    <a:gd name="connsiteY263" fmla="*/ 2651070 h 4756620"/>
                    <a:gd name="connsiteX264" fmla="*/ 7005340 w 7153444"/>
                    <a:gd name="connsiteY264" fmla="*/ 2749806 h 4756620"/>
                    <a:gd name="connsiteX265" fmla="*/ 7020150 w 7153444"/>
                    <a:gd name="connsiteY265" fmla="*/ 2855948 h 4756620"/>
                    <a:gd name="connsiteX266" fmla="*/ 7022618 w 7153444"/>
                    <a:gd name="connsiteY266" fmla="*/ 2959621 h 4756620"/>
                    <a:gd name="connsiteX267" fmla="*/ 7012745 w 7153444"/>
                    <a:gd name="connsiteY267" fmla="*/ 3068231 h 4756620"/>
                    <a:gd name="connsiteX268" fmla="*/ 6992998 w 7153444"/>
                    <a:gd name="connsiteY268" fmla="*/ 3174372 h 4756620"/>
                    <a:gd name="connsiteX269" fmla="*/ 6958440 w 7153444"/>
                    <a:gd name="connsiteY269" fmla="*/ 3290387 h 4756620"/>
                    <a:gd name="connsiteX270" fmla="*/ 6911540 w 7153444"/>
                    <a:gd name="connsiteY270" fmla="*/ 3394060 h 4756620"/>
                    <a:gd name="connsiteX271" fmla="*/ 6854767 w 7153444"/>
                    <a:gd name="connsiteY271" fmla="*/ 3492797 h 4756620"/>
                    <a:gd name="connsiteX272" fmla="*/ 6788120 w 7153444"/>
                    <a:gd name="connsiteY272" fmla="*/ 3579191 h 4756620"/>
                    <a:gd name="connsiteX273" fmla="*/ 6714068 w 7153444"/>
                    <a:gd name="connsiteY273" fmla="*/ 3655712 h 4756620"/>
                    <a:gd name="connsiteX274" fmla="*/ 6632610 w 7153444"/>
                    <a:gd name="connsiteY274" fmla="*/ 3719890 h 4756620"/>
                    <a:gd name="connsiteX275" fmla="*/ 6543748 w 7153444"/>
                    <a:gd name="connsiteY275" fmla="*/ 3769258 h 4756620"/>
                    <a:gd name="connsiteX276" fmla="*/ 6531406 w 7153444"/>
                    <a:gd name="connsiteY276" fmla="*/ 3774195 h 4756620"/>
                    <a:gd name="connsiteX277" fmla="*/ 6519064 w 7153444"/>
                    <a:gd name="connsiteY277" fmla="*/ 3774195 h 4756620"/>
                    <a:gd name="connsiteX278" fmla="*/ 6494380 w 7153444"/>
                    <a:gd name="connsiteY278" fmla="*/ 3771727 h 4756620"/>
                    <a:gd name="connsiteX279" fmla="*/ 6477100 w 7153444"/>
                    <a:gd name="connsiteY279" fmla="*/ 3759385 h 4756620"/>
                    <a:gd name="connsiteX280" fmla="*/ 6464758 w 7153444"/>
                    <a:gd name="connsiteY280" fmla="*/ 3742106 h 4756620"/>
                    <a:gd name="connsiteX281" fmla="*/ 6459822 w 7153444"/>
                    <a:gd name="connsiteY281" fmla="*/ 3717422 h 4756620"/>
                    <a:gd name="connsiteX282" fmla="*/ 6462290 w 7153444"/>
                    <a:gd name="connsiteY282" fmla="*/ 3695206 h 4756620"/>
                    <a:gd name="connsiteX283" fmla="*/ 6474632 w 7153444"/>
                    <a:gd name="connsiteY283" fmla="*/ 3675459 h 4756620"/>
                    <a:gd name="connsiteX284" fmla="*/ 6491911 w 7153444"/>
                    <a:gd name="connsiteY284" fmla="*/ 3663117 h 4756620"/>
                    <a:gd name="connsiteX285" fmla="*/ 6568432 w 7153444"/>
                    <a:gd name="connsiteY285" fmla="*/ 3618685 h 4756620"/>
                    <a:gd name="connsiteX286" fmla="*/ 6640016 w 7153444"/>
                    <a:gd name="connsiteY286" fmla="*/ 3564380 h 4756620"/>
                    <a:gd name="connsiteX287" fmla="*/ 6701726 w 7153444"/>
                    <a:gd name="connsiteY287" fmla="*/ 3497733 h 4756620"/>
                    <a:gd name="connsiteX288" fmla="*/ 6758499 w 7153444"/>
                    <a:gd name="connsiteY288" fmla="*/ 3423681 h 4756620"/>
                    <a:gd name="connsiteX289" fmla="*/ 6810336 w 7153444"/>
                    <a:gd name="connsiteY289" fmla="*/ 3337287 h 4756620"/>
                    <a:gd name="connsiteX290" fmla="*/ 6849830 w 7153444"/>
                    <a:gd name="connsiteY290" fmla="*/ 3248424 h 4756620"/>
                    <a:gd name="connsiteX291" fmla="*/ 6879451 w 7153444"/>
                    <a:gd name="connsiteY291" fmla="*/ 3149688 h 4756620"/>
                    <a:gd name="connsiteX292" fmla="*/ 6899198 w 7153444"/>
                    <a:gd name="connsiteY292" fmla="*/ 3046015 h 4756620"/>
                    <a:gd name="connsiteX293" fmla="*/ 6906604 w 7153444"/>
                    <a:gd name="connsiteY293" fmla="*/ 2944810 h 4756620"/>
                    <a:gd name="connsiteX294" fmla="*/ 6899198 w 7153444"/>
                    <a:gd name="connsiteY294" fmla="*/ 2848542 h 4756620"/>
                    <a:gd name="connsiteX295" fmla="*/ 6884388 w 7153444"/>
                    <a:gd name="connsiteY295" fmla="*/ 2752274 h 4756620"/>
                    <a:gd name="connsiteX296" fmla="*/ 6854767 w 7153444"/>
                    <a:gd name="connsiteY296" fmla="*/ 2663412 h 4756620"/>
                    <a:gd name="connsiteX297" fmla="*/ 6815272 w 7153444"/>
                    <a:gd name="connsiteY297" fmla="*/ 2577018 h 4756620"/>
                    <a:gd name="connsiteX298" fmla="*/ 6760968 w 7153444"/>
                    <a:gd name="connsiteY298" fmla="*/ 2498028 h 4756620"/>
                    <a:gd name="connsiteX299" fmla="*/ 6753562 w 7153444"/>
                    <a:gd name="connsiteY299" fmla="*/ 2475813 h 4756620"/>
                    <a:gd name="connsiteX300" fmla="*/ 6753562 w 7153444"/>
                    <a:gd name="connsiteY300" fmla="*/ 2448660 h 4756620"/>
                    <a:gd name="connsiteX301" fmla="*/ 6768372 w 7153444"/>
                    <a:gd name="connsiteY301" fmla="*/ 2421508 h 4756620"/>
                    <a:gd name="connsiteX302" fmla="*/ 6849830 w 7153444"/>
                    <a:gd name="connsiteY302" fmla="*/ 2335114 h 4756620"/>
                    <a:gd name="connsiteX303" fmla="*/ 6914008 w 7153444"/>
                    <a:gd name="connsiteY303" fmla="*/ 2241314 h 4756620"/>
                    <a:gd name="connsiteX304" fmla="*/ 6965845 w 7153444"/>
                    <a:gd name="connsiteY304" fmla="*/ 2142578 h 4756620"/>
                    <a:gd name="connsiteX305" fmla="*/ 7005340 w 7153444"/>
                    <a:gd name="connsiteY305" fmla="*/ 2038905 h 4756620"/>
                    <a:gd name="connsiteX306" fmla="*/ 7027555 w 7153444"/>
                    <a:gd name="connsiteY306" fmla="*/ 1932763 h 4756620"/>
                    <a:gd name="connsiteX307" fmla="*/ 7037429 w 7153444"/>
                    <a:gd name="connsiteY307" fmla="*/ 1826622 h 4756620"/>
                    <a:gd name="connsiteX308" fmla="*/ 7034960 w 7153444"/>
                    <a:gd name="connsiteY308" fmla="*/ 1718012 h 4756620"/>
                    <a:gd name="connsiteX309" fmla="*/ 7015213 w 7153444"/>
                    <a:gd name="connsiteY309" fmla="*/ 1606933 h 4756620"/>
                    <a:gd name="connsiteX310" fmla="*/ 6980656 w 7153444"/>
                    <a:gd name="connsiteY310" fmla="*/ 1503260 h 4756620"/>
                    <a:gd name="connsiteX311" fmla="*/ 6931288 w 7153444"/>
                    <a:gd name="connsiteY311" fmla="*/ 1397119 h 4756620"/>
                    <a:gd name="connsiteX312" fmla="*/ 6886856 w 7153444"/>
                    <a:gd name="connsiteY312" fmla="*/ 1325535 h 4756620"/>
                    <a:gd name="connsiteX313" fmla="*/ 6832551 w 7153444"/>
                    <a:gd name="connsiteY313" fmla="*/ 1253951 h 4756620"/>
                    <a:gd name="connsiteX314" fmla="*/ 6768372 w 7153444"/>
                    <a:gd name="connsiteY314" fmla="*/ 1187304 h 4756620"/>
                    <a:gd name="connsiteX315" fmla="*/ 6696788 w 7153444"/>
                    <a:gd name="connsiteY315" fmla="*/ 1128062 h 4756620"/>
                    <a:gd name="connsiteX316" fmla="*/ 6612863 w 7153444"/>
                    <a:gd name="connsiteY316" fmla="*/ 1073757 h 4756620"/>
                    <a:gd name="connsiteX317" fmla="*/ 6521532 w 7153444"/>
                    <a:gd name="connsiteY317" fmla="*/ 1031794 h 4756620"/>
                    <a:gd name="connsiteX318" fmla="*/ 6420327 w 7153444"/>
                    <a:gd name="connsiteY318" fmla="*/ 999705 h 4756620"/>
                    <a:gd name="connsiteX319" fmla="*/ 6311717 w 7153444"/>
                    <a:gd name="connsiteY319" fmla="*/ 977490 h 4756620"/>
                    <a:gd name="connsiteX320" fmla="*/ 6193234 w 7153444"/>
                    <a:gd name="connsiteY320" fmla="*/ 970084 h 4756620"/>
                    <a:gd name="connsiteX321" fmla="*/ 6114245 w 7153444"/>
                    <a:gd name="connsiteY321" fmla="*/ 972553 h 4756620"/>
                    <a:gd name="connsiteX322" fmla="*/ 6030319 w 7153444"/>
                    <a:gd name="connsiteY322" fmla="*/ 982426 h 4756620"/>
                    <a:gd name="connsiteX323" fmla="*/ 5946393 w 7153444"/>
                    <a:gd name="connsiteY323" fmla="*/ 999705 h 4756620"/>
                    <a:gd name="connsiteX324" fmla="*/ 5931583 w 7153444"/>
                    <a:gd name="connsiteY324" fmla="*/ 1002174 h 4756620"/>
                    <a:gd name="connsiteX325" fmla="*/ 5921709 w 7153444"/>
                    <a:gd name="connsiteY325" fmla="*/ 999705 h 4756620"/>
                    <a:gd name="connsiteX326" fmla="*/ 5911835 w 7153444"/>
                    <a:gd name="connsiteY326" fmla="*/ 997237 h 4756620"/>
                    <a:gd name="connsiteX327" fmla="*/ 5899493 w 7153444"/>
                    <a:gd name="connsiteY327" fmla="*/ 989832 h 4756620"/>
                    <a:gd name="connsiteX328" fmla="*/ 5889620 w 7153444"/>
                    <a:gd name="connsiteY328" fmla="*/ 984895 h 4756620"/>
                    <a:gd name="connsiteX329" fmla="*/ 5884683 w 7153444"/>
                    <a:gd name="connsiteY329" fmla="*/ 972553 h 4756620"/>
                    <a:gd name="connsiteX330" fmla="*/ 5879746 w 7153444"/>
                    <a:gd name="connsiteY330" fmla="*/ 962679 h 4756620"/>
                    <a:gd name="connsiteX331" fmla="*/ 5874809 w 7153444"/>
                    <a:gd name="connsiteY331" fmla="*/ 950337 h 4756620"/>
                    <a:gd name="connsiteX332" fmla="*/ 5847657 w 7153444"/>
                    <a:gd name="connsiteY332" fmla="*/ 831853 h 4756620"/>
                    <a:gd name="connsiteX333" fmla="*/ 5805694 w 7153444"/>
                    <a:gd name="connsiteY333" fmla="*/ 720775 h 4756620"/>
                    <a:gd name="connsiteX334" fmla="*/ 5753857 w 7153444"/>
                    <a:gd name="connsiteY334" fmla="*/ 619570 h 4756620"/>
                    <a:gd name="connsiteX335" fmla="*/ 5687210 w 7153444"/>
                    <a:gd name="connsiteY335" fmla="*/ 525771 h 4756620"/>
                    <a:gd name="connsiteX336" fmla="*/ 5605753 w 7153444"/>
                    <a:gd name="connsiteY336" fmla="*/ 441845 h 4756620"/>
                    <a:gd name="connsiteX337" fmla="*/ 5516890 w 7153444"/>
                    <a:gd name="connsiteY337" fmla="*/ 370261 h 4756620"/>
                    <a:gd name="connsiteX338" fmla="*/ 5415686 w 7153444"/>
                    <a:gd name="connsiteY338" fmla="*/ 311020 h 4756620"/>
                    <a:gd name="connsiteX339" fmla="*/ 5302139 w 7153444"/>
                    <a:gd name="connsiteY339" fmla="*/ 259183 h 4756620"/>
                    <a:gd name="connsiteX340" fmla="*/ 5183655 w 7153444"/>
                    <a:gd name="connsiteY340" fmla="*/ 227094 h 4756620"/>
                    <a:gd name="connsiteX341" fmla="*/ 5065172 w 7153444"/>
                    <a:gd name="connsiteY341" fmla="*/ 204878 h 4756620"/>
                    <a:gd name="connsiteX342" fmla="*/ 4941751 w 7153444"/>
                    <a:gd name="connsiteY342" fmla="*/ 199941 h 4756620"/>
                    <a:gd name="connsiteX343" fmla="*/ 4810926 w 7153444"/>
                    <a:gd name="connsiteY343" fmla="*/ 204878 h 4756620"/>
                    <a:gd name="connsiteX344" fmla="*/ 4685037 w 7153444"/>
                    <a:gd name="connsiteY344" fmla="*/ 229562 h 4756620"/>
                    <a:gd name="connsiteX345" fmla="*/ 4559148 w 7153444"/>
                    <a:gd name="connsiteY345" fmla="*/ 266588 h 4756620"/>
                    <a:gd name="connsiteX346" fmla="*/ 4438196 w 7153444"/>
                    <a:gd name="connsiteY346" fmla="*/ 320893 h 4756620"/>
                    <a:gd name="connsiteX347" fmla="*/ 4324650 w 7153444"/>
                    <a:gd name="connsiteY347" fmla="*/ 385072 h 4756620"/>
                    <a:gd name="connsiteX348" fmla="*/ 4220977 w 7153444"/>
                    <a:gd name="connsiteY348" fmla="*/ 466529 h 4756620"/>
                    <a:gd name="connsiteX349" fmla="*/ 4211103 w 7153444"/>
                    <a:gd name="connsiteY349" fmla="*/ 471466 h 4756620"/>
                    <a:gd name="connsiteX350" fmla="*/ 4196293 w 7153444"/>
                    <a:gd name="connsiteY350" fmla="*/ 478871 h 4756620"/>
                    <a:gd name="connsiteX351" fmla="*/ 4183951 w 7153444"/>
                    <a:gd name="connsiteY351" fmla="*/ 481340 h 4756620"/>
                    <a:gd name="connsiteX352" fmla="*/ 4176545 w 7153444"/>
                    <a:gd name="connsiteY352" fmla="*/ 478871 h 4756620"/>
                    <a:gd name="connsiteX353" fmla="*/ 4164203 w 7153444"/>
                    <a:gd name="connsiteY353" fmla="*/ 478871 h 4756620"/>
                    <a:gd name="connsiteX354" fmla="*/ 4151861 w 7153444"/>
                    <a:gd name="connsiteY354" fmla="*/ 471466 h 4756620"/>
                    <a:gd name="connsiteX355" fmla="*/ 4141988 w 7153444"/>
                    <a:gd name="connsiteY355" fmla="*/ 464061 h 4756620"/>
                    <a:gd name="connsiteX356" fmla="*/ 4134582 w 7153444"/>
                    <a:gd name="connsiteY356" fmla="*/ 454187 h 4756620"/>
                    <a:gd name="connsiteX357" fmla="*/ 4067935 w 7153444"/>
                    <a:gd name="connsiteY357" fmla="*/ 370261 h 4756620"/>
                    <a:gd name="connsiteX358" fmla="*/ 3996352 w 7153444"/>
                    <a:gd name="connsiteY358" fmla="*/ 296209 h 4756620"/>
                    <a:gd name="connsiteX359" fmla="*/ 3912426 w 7153444"/>
                    <a:gd name="connsiteY359" fmla="*/ 236967 h 4756620"/>
                    <a:gd name="connsiteX360" fmla="*/ 3826032 w 7153444"/>
                    <a:gd name="connsiteY360" fmla="*/ 185131 h 4756620"/>
                    <a:gd name="connsiteX361" fmla="*/ 3732232 w 7153444"/>
                    <a:gd name="connsiteY361" fmla="*/ 148105 h 4756620"/>
                    <a:gd name="connsiteX362" fmla="*/ 3633496 w 7153444"/>
                    <a:gd name="connsiteY362" fmla="*/ 125889 h 4756620"/>
                    <a:gd name="connsiteX363" fmla="*/ 3532291 w 7153444"/>
                    <a:gd name="connsiteY363" fmla="*/ 116015 h 4756620"/>
                    <a:gd name="connsiteX364" fmla="*/ 3507607 w 7153444"/>
                    <a:gd name="connsiteY364" fmla="*/ 116015 h 4756620"/>
                    <a:gd name="connsiteX365" fmla="*/ 3403934 w 7153444"/>
                    <a:gd name="connsiteY365" fmla="*/ 125889 h 4756620"/>
                    <a:gd name="connsiteX366" fmla="*/ 3297792 w 7153444"/>
                    <a:gd name="connsiteY366" fmla="*/ 145636 h 4756620"/>
                    <a:gd name="connsiteX367" fmla="*/ 3196588 w 7153444"/>
                    <a:gd name="connsiteY367" fmla="*/ 182662 h 4756620"/>
                    <a:gd name="connsiteX368" fmla="*/ 3100320 w 7153444"/>
                    <a:gd name="connsiteY368" fmla="*/ 229562 h 4756620"/>
                    <a:gd name="connsiteX369" fmla="*/ 3011457 w 7153444"/>
                    <a:gd name="connsiteY369" fmla="*/ 293741 h 4756620"/>
                    <a:gd name="connsiteX370" fmla="*/ 2930000 w 7153444"/>
                    <a:gd name="connsiteY370" fmla="*/ 365324 h 4756620"/>
                    <a:gd name="connsiteX371" fmla="*/ 2855948 w 7153444"/>
                    <a:gd name="connsiteY371" fmla="*/ 449250 h 4756620"/>
                    <a:gd name="connsiteX372" fmla="*/ 2846074 w 7153444"/>
                    <a:gd name="connsiteY372" fmla="*/ 456656 h 4756620"/>
                    <a:gd name="connsiteX373" fmla="*/ 2833732 w 7153444"/>
                    <a:gd name="connsiteY373" fmla="*/ 466529 h 4756620"/>
                    <a:gd name="connsiteX374" fmla="*/ 2821390 w 7153444"/>
                    <a:gd name="connsiteY374" fmla="*/ 468998 h 4756620"/>
                    <a:gd name="connsiteX375" fmla="*/ 2811516 w 7153444"/>
                    <a:gd name="connsiteY375" fmla="*/ 471466 h 4756620"/>
                    <a:gd name="connsiteX376" fmla="*/ 2806580 w 7153444"/>
                    <a:gd name="connsiteY376" fmla="*/ 471466 h 4756620"/>
                    <a:gd name="connsiteX377" fmla="*/ 2794237 w 7153444"/>
                    <a:gd name="connsiteY377" fmla="*/ 468998 h 4756620"/>
                    <a:gd name="connsiteX378" fmla="*/ 2784364 w 7153444"/>
                    <a:gd name="connsiteY378" fmla="*/ 466529 h 4756620"/>
                    <a:gd name="connsiteX379" fmla="*/ 2774490 w 7153444"/>
                    <a:gd name="connsiteY379" fmla="*/ 461592 h 4756620"/>
                    <a:gd name="connsiteX380" fmla="*/ 2764617 w 7153444"/>
                    <a:gd name="connsiteY380" fmla="*/ 451719 h 4756620"/>
                    <a:gd name="connsiteX381" fmla="*/ 2707843 w 7153444"/>
                    <a:gd name="connsiteY381" fmla="*/ 399882 h 4756620"/>
                    <a:gd name="connsiteX382" fmla="*/ 2646133 w 7153444"/>
                    <a:gd name="connsiteY382" fmla="*/ 357919 h 4756620"/>
                    <a:gd name="connsiteX383" fmla="*/ 2574549 w 7153444"/>
                    <a:gd name="connsiteY383" fmla="*/ 325830 h 4756620"/>
                    <a:gd name="connsiteX384" fmla="*/ 2495560 w 7153444"/>
                    <a:gd name="connsiteY384" fmla="*/ 298677 h 4756620"/>
                    <a:gd name="connsiteX385" fmla="*/ 2414103 w 7153444"/>
                    <a:gd name="connsiteY385" fmla="*/ 283867 h 4756620"/>
                    <a:gd name="connsiteX386" fmla="*/ 2335114 w 7153444"/>
                    <a:gd name="connsiteY386" fmla="*/ 278930 h 4756620"/>
                    <a:gd name="connsiteX387" fmla="*/ 2268467 w 7153444"/>
                    <a:gd name="connsiteY387" fmla="*/ 281399 h 4756620"/>
                    <a:gd name="connsiteX388" fmla="*/ 2209225 w 7153444"/>
                    <a:gd name="connsiteY388" fmla="*/ 293741 h 4756620"/>
                    <a:gd name="connsiteX389" fmla="*/ 2194415 w 7153444"/>
                    <a:gd name="connsiteY389" fmla="*/ 293741 h 4756620"/>
                    <a:gd name="connsiteX390" fmla="*/ 2169731 w 7153444"/>
                    <a:gd name="connsiteY390" fmla="*/ 286335 h 4756620"/>
                    <a:gd name="connsiteX391" fmla="*/ 2149983 w 7153444"/>
                    <a:gd name="connsiteY391" fmla="*/ 271525 h 4756620"/>
                    <a:gd name="connsiteX392" fmla="*/ 2137641 w 7153444"/>
                    <a:gd name="connsiteY392" fmla="*/ 244372 h 4756620"/>
                    <a:gd name="connsiteX393" fmla="*/ 2140110 w 7153444"/>
                    <a:gd name="connsiteY393" fmla="*/ 214752 h 4756620"/>
                    <a:gd name="connsiteX394" fmla="*/ 2154920 w 7153444"/>
                    <a:gd name="connsiteY394" fmla="*/ 190067 h 4756620"/>
                    <a:gd name="connsiteX395" fmla="*/ 2182073 w 7153444"/>
                    <a:gd name="connsiteY395" fmla="*/ 175257 h 4756620"/>
                    <a:gd name="connsiteX396" fmla="*/ 2256125 w 7153444"/>
                    <a:gd name="connsiteY396" fmla="*/ 162915 h 4756620"/>
                    <a:gd name="connsiteX397" fmla="*/ 2332645 w 7153444"/>
                    <a:gd name="connsiteY397" fmla="*/ 160447 h 4756620"/>
                    <a:gd name="connsiteX398" fmla="*/ 2433850 w 7153444"/>
                    <a:gd name="connsiteY398" fmla="*/ 170320 h 4756620"/>
                    <a:gd name="connsiteX399" fmla="*/ 2537523 w 7153444"/>
                    <a:gd name="connsiteY399" fmla="*/ 190067 h 4756620"/>
                    <a:gd name="connsiteX400" fmla="*/ 2633791 w 7153444"/>
                    <a:gd name="connsiteY400" fmla="*/ 224625 h 4756620"/>
                    <a:gd name="connsiteX401" fmla="*/ 2722654 w 7153444"/>
                    <a:gd name="connsiteY401" fmla="*/ 269057 h 4756620"/>
                    <a:gd name="connsiteX402" fmla="*/ 2804111 w 7153444"/>
                    <a:gd name="connsiteY402" fmla="*/ 328298 h 4756620"/>
                    <a:gd name="connsiteX403" fmla="*/ 2885569 w 7153444"/>
                    <a:gd name="connsiteY403" fmla="*/ 244372 h 4756620"/>
                    <a:gd name="connsiteX404" fmla="*/ 2976900 w 7153444"/>
                    <a:gd name="connsiteY404" fmla="*/ 170320 h 4756620"/>
                    <a:gd name="connsiteX405" fmla="*/ 3073167 w 7153444"/>
                    <a:gd name="connsiteY405" fmla="*/ 111078 h 4756620"/>
                    <a:gd name="connsiteX406" fmla="*/ 3179309 w 7153444"/>
                    <a:gd name="connsiteY406" fmla="*/ 61710 h 4756620"/>
                    <a:gd name="connsiteX407" fmla="*/ 3285450 w 7153444"/>
                    <a:gd name="connsiteY407" fmla="*/ 29621 h 4756620"/>
                    <a:gd name="connsiteX408" fmla="*/ 3396529 w 7153444"/>
                    <a:gd name="connsiteY408" fmla="*/ 4937 h 475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7153444" h="4756620">
                      <a:moveTo>
                        <a:pt x="622039" y="594885"/>
                      </a:moveTo>
                      <a:lnTo>
                        <a:pt x="634380" y="594885"/>
                      </a:lnTo>
                      <a:lnTo>
                        <a:pt x="659065" y="597354"/>
                      </a:lnTo>
                      <a:lnTo>
                        <a:pt x="676343" y="609696"/>
                      </a:lnTo>
                      <a:lnTo>
                        <a:pt x="688686" y="626974"/>
                      </a:lnTo>
                      <a:lnTo>
                        <a:pt x="693622" y="651658"/>
                      </a:lnTo>
                      <a:lnTo>
                        <a:pt x="691154" y="673874"/>
                      </a:lnTo>
                      <a:lnTo>
                        <a:pt x="678812" y="693621"/>
                      </a:lnTo>
                      <a:lnTo>
                        <a:pt x="661533" y="705963"/>
                      </a:lnTo>
                      <a:lnTo>
                        <a:pt x="585012" y="747926"/>
                      </a:lnTo>
                      <a:lnTo>
                        <a:pt x="513429" y="804700"/>
                      </a:lnTo>
                      <a:lnTo>
                        <a:pt x="451719" y="871347"/>
                      </a:lnTo>
                      <a:lnTo>
                        <a:pt x="394945" y="945399"/>
                      </a:lnTo>
                      <a:lnTo>
                        <a:pt x="343109" y="1031793"/>
                      </a:lnTo>
                      <a:lnTo>
                        <a:pt x="303614" y="1123124"/>
                      </a:lnTo>
                      <a:lnTo>
                        <a:pt x="273993" y="1221861"/>
                      </a:lnTo>
                      <a:lnTo>
                        <a:pt x="254246" y="1323065"/>
                      </a:lnTo>
                      <a:lnTo>
                        <a:pt x="246841" y="1424270"/>
                      </a:lnTo>
                      <a:lnTo>
                        <a:pt x="254246" y="1520538"/>
                      </a:lnTo>
                      <a:lnTo>
                        <a:pt x="269056" y="1616806"/>
                      </a:lnTo>
                      <a:lnTo>
                        <a:pt x="298677" y="1705669"/>
                      </a:lnTo>
                      <a:lnTo>
                        <a:pt x="338172" y="1789594"/>
                      </a:lnTo>
                      <a:lnTo>
                        <a:pt x="387540" y="1868583"/>
                      </a:lnTo>
                      <a:lnTo>
                        <a:pt x="399882" y="1893268"/>
                      </a:lnTo>
                      <a:lnTo>
                        <a:pt x="399882" y="1920420"/>
                      </a:lnTo>
                      <a:lnTo>
                        <a:pt x="385072" y="1945104"/>
                      </a:lnTo>
                      <a:lnTo>
                        <a:pt x="303614" y="2033967"/>
                      </a:lnTo>
                      <a:lnTo>
                        <a:pt x="239435" y="2127766"/>
                      </a:lnTo>
                      <a:lnTo>
                        <a:pt x="187599" y="2228971"/>
                      </a:lnTo>
                      <a:lnTo>
                        <a:pt x="148105" y="2330176"/>
                      </a:lnTo>
                      <a:lnTo>
                        <a:pt x="125889" y="2438786"/>
                      </a:lnTo>
                      <a:lnTo>
                        <a:pt x="116015" y="2547395"/>
                      </a:lnTo>
                      <a:lnTo>
                        <a:pt x="118483" y="2653537"/>
                      </a:lnTo>
                      <a:lnTo>
                        <a:pt x="138231" y="2762147"/>
                      </a:lnTo>
                      <a:lnTo>
                        <a:pt x="172788" y="2868288"/>
                      </a:lnTo>
                      <a:lnTo>
                        <a:pt x="222156" y="2971962"/>
                      </a:lnTo>
                      <a:lnTo>
                        <a:pt x="266588" y="3046014"/>
                      </a:lnTo>
                      <a:lnTo>
                        <a:pt x="323361" y="3115129"/>
                      </a:lnTo>
                      <a:lnTo>
                        <a:pt x="385072" y="3181776"/>
                      </a:lnTo>
                      <a:lnTo>
                        <a:pt x="456655" y="3241018"/>
                      </a:lnTo>
                      <a:lnTo>
                        <a:pt x="540581" y="3295323"/>
                      </a:lnTo>
                      <a:lnTo>
                        <a:pt x="631912" y="3337286"/>
                      </a:lnTo>
                      <a:lnTo>
                        <a:pt x="733117" y="3369375"/>
                      </a:lnTo>
                      <a:lnTo>
                        <a:pt x="841727" y="3391591"/>
                      </a:lnTo>
                      <a:lnTo>
                        <a:pt x="957742" y="3398996"/>
                      </a:lnTo>
                      <a:lnTo>
                        <a:pt x="1039199" y="3396528"/>
                      </a:lnTo>
                      <a:lnTo>
                        <a:pt x="1123125" y="3384186"/>
                      </a:lnTo>
                      <a:lnTo>
                        <a:pt x="1207051" y="3369375"/>
                      </a:lnTo>
                      <a:lnTo>
                        <a:pt x="1221861" y="3366907"/>
                      </a:lnTo>
                      <a:lnTo>
                        <a:pt x="1231735" y="3369375"/>
                      </a:lnTo>
                      <a:lnTo>
                        <a:pt x="1241609" y="3374312"/>
                      </a:lnTo>
                      <a:lnTo>
                        <a:pt x="1253951" y="3379249"/>
                      </a:lnTo>
                      <a:lnTo>
                        <a:pt x="1263824" y="3384186"/>
                      </a:lnTo>
                      <a:lnTo>
                        <a:pt x="1268761" y="3394059"/>
                      </a:lnTo>
                      <a:lnTo>
                        <a:pt x="1273698" y="3406401"/>
                      </a:lnTo>
                      <a:lnTo>
                        <a:pt x="1278635" y="3418743"/>
                      </a:lnTo>
                      <a:lnTo>
                        <a:pt x="1300850" y="3529822"/>
                      </a:lnTo>
                      <a:lnTo>
                        <a:pt x="1340345" y="3635963"/>
                      </a:lnTo>
                      <a:lnTo>
                        <a:pt x="1392181" y="3734699"/>
                      </a:lnTo>
                      <a:lnTo>
                        <a:pt x="1451423" y="3826031"/>
                      </a:lnTo>
                      <a:lnTo>
                        <a:pt x="1525475" y="3905020"/>
                      </a:lnTo>
                      <a:lnTo>
                        <a:pt x="1609401" y="3976603"/>
                      </a:lnTo>
                      <a:lnTo>
                        <a:pt x="1629148" y="4001287"/>
                      </a:lnTo>
                      <a:lnTo>
                        <a:pt x="1634085" y="4030908"/>
                      </a:lnTo>
                      <a:lnTo>
                        <a:pt x="1624212" y="4058061"/>
                      </a:lnTo>
                      <a:lnTo>
                        <a:pt x="1352687" y="4472753"/>
                      </a:lnTo>
                      <a:lnTo>
                        <a:pt x="1841432" y="4129645"/>
                      </a:lnTo>
                      <a:lnTo>
                        <a:pt x="1848837" y="4124708"/>
                      </a:lnTo>
                      <a:lnTo>
                        <a:pt x="1861179" y="4117303"/>
                      </a:lnTo>
                      <a:lnTo>
                        <a:pt x="1873521" y="4117303"/>
                      </a:lnTo>
                      <a:lnTo>
                        <a:pt x="1883394" y="4117303"/>
                      </a:lnTo>
                      <a:lnTo>
                        <a:pt x="1890800" y="4122239"/>
                      </a:lnTo>
                      <a:lnTo>
                        <a:pt x="1999409" y="4149392"/>
                      </a:lnTo>
                      <a:lnTo>
                        <a:pt x="2108019" y="4166671"/>
                      </a:lnTo>
                      <a:lnTo>
                        <a:pt x="2214161" y="4171608"/>
                      </a:lnTo>
                      <a:lnTo>
                        <a:pt x="2342518" y="4164202"/>
                      </a:lnTo>
                      <a:lnTo>
                        <a:pt x="2473344" y="4139518"/>
                      </a:lnTo>
                      <a:lnTo>
                        <a:pt x="2594296" y="4102492"/>
                      </a:lnTo>
                      <a:lnTo>
                        <a:pt x="2715248" y="4050656"/>
                      </a:lnTo>
                      <a:lnTo>
                        <a:pt x="2828795" y="3984009"/>
                      </a:lnTo>
                      <a:lnTo>
                        <a:pt x="2932468" y="3902551"/>
                      </a:lnTo>
                      <a:lnTo>
                        <a:pt x="2942341" y="3895146"/>
                      </a:lnTo>
                      <a:lnTo>
                        <a:pt x="2957152" y="3890209"/>
                      </a:lnTo>
                      <a:lnTo>
                        <a:pt x="2971962" y="3887741"/>
                      </a:lnTo>
                      <a:lnTo>
                        <a:pt x="2976899" y="3887741"/>
                      </a:lnTo>
                      <a:lnTo>
                        <a:pt x="2989241" y="3890209"/>
                      </a:lnTo>
                      <a:lnTo>
                        <a:pt x="3001583" y="3897614"/>
                      </a:lnTo>
                      <a:lnTo>
                        <a:pt x="3011457" y="3905020"/>
                      </a:lnTo>
                      <a:lnTo>
                        <a:pt x="3018862" y="3914893"/>
                      </a:lnTo>
                      <a:lnTo>
                        <a:pt x="3085509" y="3998819"/>
                      </a:lnTo>
                      <a:lnTo>
                        <a:pt x="3157093" y="4070403"/>
                      </a:lnTo>
                      <a:lnTo>
                        <a:pt x="3241019" y="4134581"/>
                      </a:lnTo>
                      <a:lnTo>
                        <a:pt x="3327413" y="4181481"/>
                      </a:lnTo>
                      <a:lnTo>
                        <a:pt x="3421212" y="4220976"/>
                      </a:lnTo>
                      <a:lnTo>
                        <a:pt x="3519948" y="4240723"/>
                      </a:lnTo>
                      <a:lnTo>
                        <a:pt x="3621153" y="4253065"/>
                      </a:lnTo>
                      <a:lnTo>
                        <a:pt x="3643369" y="4253065"/>
                      </a:lnTo>
                      <a:lnTo>
                        <a:pt x="3749510" y="4243191"/>
                      </a:lnTo>
                      <a:lnTo>
                        <a:pt x="3855652" y="4223444"/>
                      </a:lnTo>
                      <a:lnTo>
                        <a:pt x="3954388" y="4186418"/>
                      </a:lnTo>
                      <a:lnTo>
                        <a:pt x="4050656" y="4139518"/>
                      </a:lnTo>
                      <a:lnTo>
                        <a:pt x="4141987" y="4077808"/>
                      </a:lnTo>
                      <a:lnTo>
                        <a:pt x="4223445" y="4003756"/>
                      </a:lnTo>
                      <a:lnTo>
                        <a:pt x="4297497" y="3919830"/>
                      </a:lnTo>
                      <a:lnTo>
                        <a:pt x="4307370" y="3912425"/>
                      </a:lnTo>
                      <a:lnTo>
                        <a:pt x="4319712" y="3902551"/>
                      </a:lnTo>
                      <a:lnTo>
                        <a:pt x="4332055" y="3900083"/>
                      </a:lnTo>
                      <a:lnTo>
                        <a:pt x="4341928" y="3897614"/>
                      </a:lnTo>
                      <a:lnTo>
                        <a:pt x="4346865" y="3897614"/>
                      </a:lnTo>
                      <a:lnTo>
                        <a:pt x="4359207" y="3897614"/>
                      </a:lnTo>
                      <a:lnTo>
                        <a:pt x="4369081" y="3902551"/>
                      </a:lnTo>
                      <a:lnTo>
                        <a:pt x="4378954" y="3909956"/>
                      </a:lnTo>
                      <a:lnTo>
                        <a:pt x="4388828" y="3914893"/>
                      </a:lnTo>
                      <a:lnTo>
                        <a:pt x="4445601" y="3966730"/>
                      </a:lnTo>
                      <a:lnTo>
                        <a:pt x="4507311" y="4011161"/>
                      </a:lnTo>
                      <a:lnTo>
                        <a:pt x="4578895" y="4043250"/>
                      </a:lnTo>
                      <a:lnTo>
                        <a:pt x="4657884" y="4070403"/>
                      </a:lnTo>
                      <a:lnTo>
                        <a:pt x="4739342" y="4085213"/>
                      </a:lnTo>
                      <a:lnTo>
                        <a:pt x="4818331" y="4092619"/>
                      </a:lnTo>
                      <a:lnTo>
                        <a:pt x="4884978" y="4087682"/>
                      </a:lnTo>
                      <a:lnTo>
                        <a:pt x="4946688" y="4077808"/>
                      </a:lnTo>
                      <a:lnTo>
                        <a:pt x="4959030" y="4077808"/>
                      </a:lnTo>
                      <a:lnTo>
                        <a:pt x="4986182" y="4082745"/>
                      </a:lnTo>
                      <a:lnTo>
                        <a:pt x="5003461" y="4097555"/>
                      </a:lnTo>
                      <a:lnTo>
                        <a:pt x="5015803" y="4122239"/>
                      </a:lnTo>
                      <a:lnTo>
                        <a:pt x="5015803" y="4144455"/>
                      </a:lnTo>
                      <a:lnTo>
                        <a:pt x="5010866" y="4166671"/>
                      </a:lnTo>
                      <a:lnTo>
                        <a:pt x="4993588" y="4181481"/>
                      </a:lnTo>
                      <a:lnTo>
                        <a:pt x="4971372" y="4193823"/>
                      </a:lnTo>
                      <a:lnTo>
                        <a:pt x="4897320" y="4206165"/>
                      </a:lnTo>
                      <a:lnTo>
                        <a:pt x="4820799" y="4208634"/>
                      </a:lnTo>
                      <a:lnTo>
                        <a:pt x="4717126" y="4198760"/>
                      </a:lnTo>
                      <a:lnTo>
                        <a:pt x="4615921" y="4179013"/>
                      </a:lnTo>
                      <a:lnTo>
                        <a:pt x="4519653" y="4144455"/>
                      </a:lnTo>
                      <a:lnTo>
                        <a:pt x="4430791" y="4100024"/>
                      </a:lnTo>
                      <a:lnTo>
                        <a:pt x="4349333" y="4040782"/>
                      </a:lnTo>
                      <a:lnTo>
                        <a:pt x="4267876" y="4124708"/>
                      </a:lnTo>
                      <a:lnTo>
                        <a:pt x="4176545" y="4196292"/>
                      </a:lnTo>
                      <a:lnTo>
                        <a:pt x="4080277" y="4255533"/>
                      </a:lnTo>
                      <a:lnTo>
                        <a:pt x="3974135" y="4307370"/>
                      </a:lnTo>
                      <a:lnTo>
                        <a:pt x="3867994" y="4339459"/>
                      </a:lnTo>
                      <a:lnTo>
                        <a:pt x="3756916" y="4361675"/>
                      </a:lnTo>
                      <a:lnTo>
                        <a:pt x="3645837" y="4369080"/>
                      </a:lnTo>
                      <a:lnTo>
                        <a:pt x="3618685" y="4369080"/>
                      </a:lnTo>
                      <a:lnTo>
                        <a:pt x="3510075" y="4356738"/>
                      </a:lnTo>
                      <a:lnTo>
                        <a:pt x="3403933" y="4334522"/>
                      </a:lnTo>
                      <a:lnTo>
                        <a:pt x="3300260" y="4297496"/>
                      </a:lnTo>
                      <a:lnTo>
                        <a:pt x="3206461" y="4250597"/>
                      </a:lnTo>
                      <a:lnTo>
                        <a:pt x="3115130" y="4186418"/>
                      </a:lnTo>
                      <a:lnTo>
                        <a:pt x="3033672" y="4114834"/>
                      </a:lnTo>
                      <a:lnTo>
                        <a:pt x="2959620" y="4030908"/>
                      </a:lnTo>
                      <a:lnTo>
                        <a:pt x="2848542" y="4109897"/>
                      </a:lnTo>
                      <a:lnTo>
                        <a:pt x="2730058" y="4171608"/>
                      </a:lnTo>
                      <a:lnTo>
                        <a:pt x="2606638" y="4223444"/>
                      </a:lnTo>
                      <a:lnTo>
                        <a:pt x="2478281" y="4258002"/>
                      </a:lnTo>
                      <a:lnTo>
                        <a:pt x="2347455" y="4280217"/>
                      </a:lnTo>
                      <a:lnTo>
                        <a:pt x="2214161" y="4290091"/>
                      </a:lnTo>
                      <a:lnTo>
                        <a:pt x="2103083" y="4282686"/>
                      </a:lnTo>
                      <a:lnTo>
                        <a:pt x="1992004" y="4267875"/>
                      </a:lnTo>
                      <a:lnTo>
                        <a:pt x="1883394" y="4240723"/>
                      </a:lnTo>
                      <a:lnTo>
                        <a:pt x="1170025" y="4744278"/>
                      </a:lnTo>
                      <a:lnTo>
                        <a:pt x="1157683" y="4749215"/>
                      </a:lnTo>
                      <a:lnTo>
                        <a:pt x="1147809" y="4756620"/>
                      </a:lnTo>
                      <a:lnTo>
                        <a:pt x="1137935" y="4756620"/>
                      </a:lnTo>
                      <a:lnTo>
                        <a:pt x="1123125" y="4754152"/>
                      </a:lnTo>
                      <a:lnTo>
                        <a:pt x="1108315" y="4749215"/>
                      </a:lnTo>
                      <a:lnTo>
                        <a:pt x="1095973" y="4741810"/>
                      </a:lnTo>
                      <a:lnTo>
                        <a:pt x="1081162" y="4717126"/>
                      </a:lnTo>
                      <a:lnTo>
                        <a:pt x="1076226" y="4689973"/>
                      </a:lnTo>
                      <a:lnTo>
                        <a:pt x="1086099" y="4665289"/>
                      </a:lnTo>
                      <a:lnTo>
                        <a:pt x="1495855" y="4038314"/>
                      </a:lnTo>
                      <a:lnTo>
                        <a:pt x="1419334" y="3966730"/>
                      </a:lnTo>
                      <a:lnTo>
                        <a:pt x="1350218" y="3885272"/>
                      </a:lnTo>
                      <a:lnTo>
                        <a:pt x="1288508" y="3796410"/>
                      </a:lnTo>
                      <a:lnTo>
                        <a:pt x="1241609" y="3702610"/>
                      </a:lnTo>
                      <a:lnTo>
                        <a:pt x="1202114" y="3601405"/>
                      </a:lnTo>
                      <a:lnTo>
                        <a:pt x="1172493" y="3495264"/>
                      </a:lnTo>
                      <a:lnTo>
                        <a:pt x="1061415" y="3510074"/>
                      </a:lnTo>
                      <a:lnTo>
                        <a:pt x="955273" y="3517480"/>
                      </a:lnTo>
                      <a:lnTo>
                        <a:pt x="834321" y="3510074"/>
                      </a:lnTo>
                      <a:lnTo>
                        <a:pt x="723243" y="3490327"/>
                      </a:lnTo>
                      <a:lnTo>
                        <a:pt x="619570" y="3460706"/>
                      </a:lnTo>
                      <a:lnTo>
                        <a:pt x="523302" y="3418743"/>
                      </a:lnTo>
                      <a:lnTo>
                        <a:pt x="434439" y="3366907"/>
                      </a:lnTo>
                      <a:lnTo>
                        <a:pt x="355450" y="3310133"/>
                      </a:lnTo>
                      <a:lnTo>
                        <a:pt x="283867" y="3248423"/>
                      </a:lnTo>
                      <a:lnTo>
                        <a:pt x="222156" y="3174371"/>
                      </a:lnTo>
                      <a:lnTo>
                        <a:pt x="162915" y="3102787"/>
                      </a:lnTo>
                      <a:lnTo>
                        <a:pt x="118483" y="3028735"/>
                      </a:lnTo>
                      <a:lnTo>
                        <a:pt x="64178" y="2917657"/>
                      </a:lnTo>
                      <a:lnTo>
                        <a:pt x="29621" y="2804110"/>
                      </a:lnTo>
                      <a:lnTo>
                        <a:pt x="7405" y="2688095"/>
                      </a:lnTo>
                      <a:lnTo>
                        <a:pt x="0" y="2569611"/>
                      </a:lnTo>
                      <a:lnTo>
                        <a:pt x="0" y="2567143"/>
                      </a:lnTo>
                      <a:lnTo>
                        <a:pt x="7405" y="2448659"/>
                      </a:lnTo>
                      <a:lnTo>
                        <a:pt x="29621" y="2327707"/>
                      </a:lnTo>
                      <a:lnTo>
                        <a:pt x="69115" y="2214160"/>
                      </a:lnTo>
                      <a:lnTo>
                        <a:pt x="118483" y="2103082"/>
                      </a:lnTo>
                      <a:lnTo>
                        <a:pt x="187599" y="1996941"/>
                      </a:lnTo>
                      <a:lnTo>
                        <a:pt x="269056" y="1898204"/>
                      </a:lnTo>
                      <a:lnTo>
                        <a:pt x="217220" y="1809342"/>
                      </a:lnTo>
                      <a:lnTo>
                        <a:pt x="180194" y="1718011"/>
                      </a:lnTo>
                      <a:lnTo>
                        <a:pt x="148105" y="1619274"/>
                      </a:lnTo>
                      <a:lnTo>
                        <a:pt x="133294" y="1518070"/>
                      </a:lnTo>
                      <a:lnTo>
                        <a:pt x="130825" y="1409460"/>
                      </a:lnTo>
                      <a:lnTo>
                        <a:pt x="140699" y="1300850"/>
                      </a:lnTo>
                      <a:lnTo>
                        <a:pt x="160446" y="1194708"/>
                      </a:lnTo>
                      <a:lnTo>
                        <a:pt x="195004" y="1081161"/>
                      </a:lnTo>
                      <a:lnTo>
                        <a:pt x="241904" y="975020"/>
                      </a:lnTo>
                      <a:lnTo>
                        <a:pt x="298677" y="878752"/>
                      </a:lnTo>
                      <a:lnTo>
                        <a:pt x="365324" y="789889"/>
                      </a:lnTo>
                      <a:lnTo>
                        <a:pt x="439376" y="715837"/>
                      </a:lnTo>
                      <a:lnTo>
                        <a:pt x="523302" y="649190"/>
                      </a:lnTo>
                      <a:lnTo>
                        <a:pt x="609696" y="602290"/>
                      </a:lnTo>
                      <a:close/>
                      <a:moveTo>
                        <a:pt x="3510075" y="0"/>
                      </a:moveTo>
                      <a:lnTo>
                        <a:pt x="3534760" y="0"/>
                      </a:lnTo>
                      <a:lnTo>
                        <a:pt x="3643369" y="7405"/>
                      </a:lnTo>
                      <a:lnTo>
                        <a:pt x="3749511" y="32089"/>
                      </a:lnTo>
                      <a:lnTo>
                        <a:pt x="3853184" y="71584"/>
                      </a:lnTo>
                      <a:lnTo>
                        <a:pt x="3946984" y="118484"/>
                      </a:lnTo>
                      <a:lnTo>
                        <a:pt x="4038315" y="182662"/>
                      </a:lnTo>
                      <a:lnTo>
                        <a:pt x="4119772" y="254246"/>
                      </a:lnTo>
                      <a:lnTo>
                        <a:pt x="4193824" y="338172"/>
                      </a:lnTo>
                      <a:lnTo>
                        <a:pt x="4304902" y="259183"/>
                      </a:lnTo>
                      <a:lnTo>
                        <a:pt x="4423386" y="197473"/>
                      </a:lnTo>
                      <a:lnTo>
                        <a:pt x="4546806" y="145636"/>
                      </a:lnTo>
                      <a:lnTo>
                        <a:pt x="4675164" y="111078"/>
                      </a:lnTo>
                      <a:lnTo>
                        <a:pt x="4805989" y="88863"/>
                      </a:lnTo>
                      <a:lnTo>
                        <a:pt x="4941751" y="83926"/>
                      </a:lnTo>
                      <a:lnTo>
                        <a:pt x="5077514" y="88863"/>
                      </a:lnTo>
                      <a:lnTo>
                        <a:pt x="5210808" y="113547"/>
                      </a:lnTo>
                      <a:lnTo>
                        <a:pt x="5344102" y="153041"/>
                      </a:lnTo>
                      <a:lnTo>
                        <a:pt x="5462585" y="202409"/>
                      </a:lnTo>
                      <a:lnTo>
                        <a:pt x="5573664" y="266588"/>
                      </a:lnTo>
                      <a:lnTo>
                        <a:pt x="5672400" y="343109"/>
                      </a:lnTo>
                      <a:lnTo>
                        <a:pt x="5758794" y="429503"/>
                      </a:lnTo>
                      <a:lnTo>
                        <a:pt x="5832846" y="525771"/>
                      </a:lnTo>
                      <a:lnTo>
                        <a:pt x="5897025" y="634381"/>
                      </a:lnTo>
                      <a:lnTo>
                        <a:pt x="5943925" y="747928"/>
                      </a:lnTo>
                      <a:lnTo>
                        <a:pt x="5980951" y="873816"/>
                      </a:lnTo>
                      <a:lnTo>
                        <a:pt x="6092029" y="856538"/>
                      </a:lnTo>
                      <a:lnTo>
                        <a:pt x="6195702" y="851601"/>
                      </a:lnTo>
                      <a:lnTo>
                        <a:pt x="6316654" y="859006"/>
                      </a:lnTo>
                      <a:lnTo>
                        <a:pt x="6430201" y="878753"/>
                      </a:lnTo>
                      <a:lnTo>
                        <a:pt x="6533874" y="908374"/>
                      </a:lnTo>
                      <a:lnTo>
                        <a:pt x="6630142" y="950337"/>
                      </a:lnTo>
                      <a:lnTo>
                        <a:pt x="6719004" y="1002174"/>
                      </a:lnTo>
                      <a:lnTo>
                        <a:pt x="6797994" y="1058947"/>
                      </a:lnTo>
                      <a:lnTo>
                        <a:pt x="6869577" y="1125594"/>
                      </a:lnTo>
                      <a:lnTo>
                        <a:pt x="6936224" y="1194709"/>
                      </a:lnTo>
                      <a:lnTo>
                        <a:pt x="6990529" y="1266293"/>
                      </a:lnTo>
                      <a:lnTo>
                        <a:pt x="7034960" y="1340345"/>
                      </a:lnTo>
                      <a:lnTo>
                        <a:pt x="7089266" y="1453892"/>
                      </a:lnTo>
                      <a:lnTo>
                        <a:pt x="7123823" y="1569907"/>
                      </a:lnTo>
                      <a:lnTo>
                        <a:pt x="7148507" y="1688391"/>
                      </a:lnTo>
                      <a:lnTo>
                        <a:pt x="7153444" y="1806874"/>
                      </a:lnTo>
                      <a:lnTo>
                        <a:pt x="7146039" y="1927826"/>
                      </a:lnTo>
                      <a:lnTo>
                        <a:pt x="7121354" y="2043842"/>
                      </a:lnTo>
                      <a:lnTo>
                        <a:pt x="7084328" y="2157388"/>
                      </a:lnTo>
                      <a:lnTo>
                        <a:pt x="7030024" y="2268467"/>
                      </a:lnTo>
                      <a:lnTo>
                        <a:pt x="6965845" y="2372140"/>
                      </a:lnTo>
                      <a:lnTo>
                        <a:pt x="6884388" y="2468408"/>
                      </a:lnTo>
                      <a:lnTo>
                        <a:pt x="6936224" y="2559739"/>
                      </a:lnTo>
                      <a:lnTo>
                        <a:pt x="6973250" y="2651070"/>
                      </a:lnTo>
                      <a:lnTo>
                        <a:pt x="7005340" y="2749806"/>
                      </a:lnTo>
                      <a:lnTo>
                        <a:pt x="7020150" y="2855948"/>
                      </a:lnTo>
                      <a:lnTo>
                        <a:pt x="7022618" y="2959621"/>
                      </a:lnTo>
                      <a:lnTo>
                        <a:pt x="7012745" y="3068231"/>
                      </a:lnTo>
                      <a:lnTo>
                        <a:pt x="6992998" y="3174372"/>
                      </a:lnTo>
                      <a:lnTo>
                        <a:pt x="6958440" y="3290387"/>
                      </a:lnTo>
                      <a:lnTo>
                        <a:pt x="6911540" y="3394060"/>
                      </a:lnTo>
                      <a:lnTo>
                        <a:pt x="6854767" y="3492797"/>
                      </a:lnTo>
                      <a:lnTo>
                        <a:pt x="6788120" y="3579191"/>
                      </a:lnTo>
                      <a:lnTo>
                        <a:pt x="6714068" y="3655712"/>
                      </a:lnTo>
                      <a:lnTo>
                        <a:pt x="6632610" y="3719890"/>
                      </a:lnTo>
                      <a:lnTo>
                        <a:pt x="6543748" y="3769258"/>
                      </a:lnTo>
                      <a:lnTo>
                        <a:pt x="6531406" y="3774195"/>
                      </a:lnTo>
                      <a:lnTo>
                        <a:pt x="6519064" y="3774195"/>
                      </a:lnTo>
                      <a:lnTo>
                        <a:pt x="6494380" y="3771727"/>
                      </a:lnTo>
                      <a:lnTo>
                        <a:pt x="6477100" y="3759385"/>
                      </a:lnTo>
                      <a:lnTo>
                        <a:pt x="6464758" y="3742106"/>
                      </a:lnTo>
                      <a:lnTo>
                        <a:pt x="6459822" y="3717422"/>
                      </a:lnTo>
                      <a:lnTo>
                        <a:pt x="6462290" y="3695206"/>
                      </a:lnTo>
                      <a:lnTo>
                        <a:pt x="6474632" y="3675459"/>
                      </a:lnTo>
                      <a:lnTo>
                        <a:pt x="6491911" y="3663117"/>
                      </a:lnTo>
                      <a:lnTo>
                        <a:pt x="6568432" y="3618685"/>
                      </a:lnTo>
                      <a:lnTo>
                        <a:pt x="6640016" y="3564380"/>
                      </a:lnTo>
                      <a:lnTo>
                        <a:pt x="6701726" y="3497733"/>
                      </a:lnTo>
                      <a:lnTo>
                        <a:pt x="6758499" y="3423681"/>
                      </a:lnTo>
                      <a:lnTo>
                        <a:pt x="6810336" y="3337287"/>
                      </a:lnTo>
                      <a:lnTo>
                        <a:pt x="6849830" y="3248424"/>
                      </a:lnTo>
                      <a:lnTo>
                        <a:pt x="6879451" y="3149688"/>
                      </a:lnTo>
                      <a:lnTo>
                        <a:pt x="6899198" y="3046015"/>
                      </a:lnTo>
                      <a:lnTo>
                        <a:pt x="6906604" y="2944810"/>
                      </a:lnTo>
                      <a:lnTo>
                        <a:pt x="6899198" y="2848542"/>
                      </a:lnTo>
                      <a:lnTo>
                        <a:pt x="6884388" y="2752274"/>
                      </a:lnTo>
                      <a:lnTo>
                        <a:pt x="6854767" y="2663412"/>
                      </a:lnTo>
                      <a:lnTo>
                        <a:pt x="6815272" y="2577018"/>
                      </a:lnTo>
                      <a:lnTo>
                        <a:pt x="6760968" y="2498028"/>
                      </a:lnTo>
                      <a:lnTo>
                        <a:pt x="6753562" y="2475813"/>
                      </a:lnTo>
                      <a:lnTo>
                        <a:pt x="6753562" y="2448660"/>
                      </a:lnTo>
                      <a:lnTo>
                        <a:pt x="6768372" y="2421508"/>
                      </a:lnTo>
                      <a:lnTo>
                        <a:pt x="6849830" y="2335114"/>
                      </a:lnTo>
                      <a:lnTo>
                        <a:pt x="6914008" y="2241314"/>
                      </a:lnTo>
                      <a:lnTo>
                        <a:pt x="6965845" y="2142578"/>
                      </a:lnTo>
                      <a:lnTo>
                        <a:pt x="7005340" y="2038905"/>
                      </a:lnTo>
                      <a:lnTo>
                        <a:pt x="7027555" y="1932763"/>
                      </a:lnTo>
                      <a:lnTo>
                        <a:pt x="7037429" y="1826622"/>
                      </a:lnTo>
                      <a:lnTo>
                        <a:pt x="7034960" y="1718012"/>
                      </a:lnTo>
                      <a:lnTo>
                        <a:pt x="7015213" y="1606933"/>
                      </a:lnTo>
                      <a:lnTo>
                        <a:pt x="6980656" y="1503260"/>
                      </a:lnTo>
                      <a:lnTo>
                        <a:pt x="6931288" y="1397119"/>
                      </a:lnTo>
                      <a:lnTo>
                        <a:pt x="6886856" y="1325535"/>
                      </a:lnTo>
                      <a:lnTo>
                        <a:pt x="6832551" y="1253951"/>
                      </a:lnTo>
                      <a:lnTo>
                        <a:pt x="6768372" y="1187304"/>
                      </a:lnTo>
                      <a:lnTo>
                        <a:pt x="6696788" y="1128062"/>
                      </a:lnTo>
                      <a:lnTo>
                        <a:pt x="6612863" y="1073757"/>
                      </a:lnTo>
                      <a:lnTo>
                        <a:pt x="6521532" y="1031794"/>
                      </a:lnTo>
                      <a:lnTo>
                        <a:pt x="6420327" y="999705"/>
                      </a:lnTo>
                      <a:lnTo>
                        <a:pt x="6311717" y="977490"/>
                      </a:lnTo>
                      <a:lnTo>
                        <a:pt x="6193234" y="970084"/>
                      </a:lnTo>
                      <a:lnTo>
                        <a:pt x="6114245" y="972553"/>
                      </a:lnTo>
                      <a:lnTo>
                        <a:pt x="6030319" y="982426"/>
                      </a:lnTo>
                      <a:lnTo>
                        <a:pt x="5946393" y="999705"/>
                      </a:lnTo>
                      <a:lnTo>
                        <a:pt x="5931583" y="1002174"/>
                      </a:lnTo>
                      <a:lnTo>
                        <a:pt x="5921709" y="999705"/>
                      </a:lnTo>
                      <a:lnTo>
                        <a:pt x="5911835" y="997237"/>
                      </a:lnTo>
                      <a:lnTo>
                        <a:pt x="5899493" y="989832"/>
                      </a:lnTo>
                      <a:lnTo>
                        <a:pt x="5889620" y="984895"/>
                      </a:lnTo>
                      <a:lnTo>
                        <a:pt x="5884683" y="972553"/>
                      </a:lnTo>
                      <a:lnTo>
                        <a:pt x="5879746" y="962679"/>
                      </a:lnTo>
                      <a:lnTo>
                        <a:pt x="5874809" y="950337"/>
                      </a:lnTo>
                      <a:lnTo>
                        <a:pt x="5847657" y="831853"/>
                      </a:lnTo>
                      <a:lnTo>
                        <a:pt x="5805694" y="720775"/>
                      </a:lnTo>
                      <a:lnTo>
                        <a:pt x="5753857" y="619570"/>
                      </a:lnTo>
                      <a:lnTo>
                        <a:pt x="5687210" y="525771"/>
                      </a:lnTo>
                      <a:lnTo>
                        <a:pt x="5605753" y="441845"/>
                      </a:lnTo>
                      <a:lnTo>
                        <a:pt x="5516890" y="370261"/>
                      </a:lnTo>
                      <a:lnTo>
                        <a:pt x="5415686" y="311020"/>
                      </a:lnTo>
                      <a:lnTo>
                        <a:pt x="5302139" y="259183"/>
                      </a:lnTo>
                      <a:lnTo>
                        <a:pt x="5183655" y="227094"/>
                      </a:lnTo>
                      <a:lnTo>
                        <a:pt x="5065172" y="204878"/>
                      </a:lnTo>
                      <a:lnTo>
                        <a:pt x="4941751" y="199941"/>
                      </a:lnTo>
                      <a:lnTo>
                        <a:pt x="4810926" y="204878"/>
                      </a:lnTo>
                      <a:lnTo>
                        <a:pt x="4685037" y="229562"/>
                      </a:lnTo>
                      <a:lnTo>
                        <a:pt x="4559148" y="266588"/>
                      </a:lnTo>
                      <a:lnTo>
                        <a:pt x="4438196" y="320893"/>
                      </a:lnTo>
                      <a:lnTo>
                        <a:pt x="4324650" y="385072"/>
                      </a:lnTo>
                      <a:lnTo>
                        <a:pt x="4220977" y="466529"/>
                      </a:lnTo>
                      <a:lnTo>
                        <a:pt x="4211103" y="471466"/>
                      </a:lnTo>
                      <a:lnTo>
                        <a:pt x="4196293" y="478871"/>
                      </a:lnTo>
                      <a:lnTo>
                        <a:pt x="4183951" y="481340"/>
                      </a:lnTo>
                      <a:lnTo>
                        <a:pt x="4176545" y="478871"/>
                      </a:lnTo>
                      <a:lnTo>
                        <a:pt x="4164203" y="478871"/>
                      </a:lnTo>
                      <a:lnTo>
                        <a:pt x="4151861" y="471466"/>
                      </a:lnTo>
                      <a:lnTo>
                        <a:pt x="4141988" y="464061"/>
                      </a:lnTo>
                      <a:lnTo>
                        <a:pt x="4134582" y="454187"/>
                      </a:lnTo>
                      <a:lnTo>
                        <a:pt x="4067935" y="370261"/>
                      </a:lnTo>
                      <a:lnTo>
                        <a:pt x="3996352" y="296209"/>
                      </a:lnTo>
                      <a:lnTo>
                        <a:pt x="3912426" y="236967"/>
                      </a:lnTo>
                      <a:lnTo>
                        <a:pt x="3826032" y="185131"/>
                      </a:lnTo>
                      <a:lnTo>
                        <a:pt x="3732232" y="148105"/>
                      </a:lnTo>
                      <a:lnTo>
                        <a:pt x="3633496" y="125889"/>
                      </a:lnTo>
                      <a:lnTo>
                        <a:pt x="3532291" y="116015"/>
                      </a:lnTo>
                      <a:lnTo>
                        <a:pt x="3507607" y="116015"/>
                      </a:lnTo>
                      <a:lnTo>
                        <a:pt x="3403934" y="125889"/>
                      </a:lnTo>
                      <a:lnTo>
                        <a:pt x="3297792" y="145636"/>
                      </a:lnTo>
                      <a:lnTo>
                        <a:pt x="3196588" y="182662"/>
                      </a:lnTo>
                      <a:lnTo>
                        <a:pt x="3100320" y="229562"/>
                      </a:lnTo>
                      <a:lnTo>
                        <a:pt x="3011457" y="293741"/>
                      </a:lnTo>
                      <a:lnTo>
                        <a:pt x="2930000" y="365324"/>
                      </a:lnTo>
                      <a:lnTo>
                        <a:pt x="2855948" y="449250"/>
                      </a:lnTo>
                      <a:lnTo>
                        <a:pt x="2846074" y="456656"/>
                      </a:lnTo>
                      <a:lnTo>
                        <a:pt x="2833732" y="466529"/>
                      </a:lnTo>
                      <a:lnTo>
                        <a:pt x="2821390" y="468998"/>
                      </a:lnTo>
                      <a:lnTo>
                        <a:pt x="2811516" y="471466"/>
                      </a:lnTo>
                      <a:lnTo>
                        <a:pt x="2806580" y="471466"/>
                      </a:lnTo>
                      <a:lnTo>
                        <a:pt x="2794237" y="468998"/>
                      </a:lnTo>
                      <a:lnTo>
                        <a:pt x="2784364" y="466529"/>
                      </a:lnTo>
                      <a:lnTo>
                        <a:pt x="2774490" y="461592"/>
                      </a:lnTo>
                      <a:lnTo>
                        <a:pt x="2764617" y="451719"/>
                      </a:lnTo>
                      <a:lnTo>
                        <a:pt x="2707843" y="399882"/>
                      </a:lnTo>
                      <a:lnTo>
                        <a:pt x="2646133" y="357919"/>
                      </a:lnTo>
                      <a:lnTo>
                        <a:pt x="2574549" y="325830"/>
                      </a:lnTo>
                      <a:lnTo>
                        <a:pt x="2495560" y="298677"/>
                      </a:lnTo>
                      <a:lnTo>
                        <a:pt x="2414103" y="283867"/>
                      </a:lnTo>
                      <a:lnTo>
                        <a:pt x="2335114" y="278930"/>
                      </a:lnTo>
                      <a:lnTo>
                        <a:pt x="2268467" y="281399"/>
                      </a:lnTo>
                      <a:lnTo>
                        <a:pt x="2209225" y="293741"/>
                      </a:lnTo>
                      <a:lnTo>
                        <a:pt x="2194415" y="293741"/>
                      </a:lnTo>
                      <a:lnTo>
                        <a:pt x="2169731" y="286335"/>
                      </a:lnTo>
                      <a:lnTo>
                        <a:pt x="2149983" y="271525"/>
                      </a:lnTo>
                      <a:lnTo>
                        <a:pt x="2137641" y="244372"/>
                      </a:lnTo>
                      <a:lnTo>
                        <a:pt x="2140110" y="214752"/>
                      </a:lnTo>
                      <a:lnTo>
                        <a:pt x="2154920" y="190067"/>
                      </a:lnTo>
                      <a:lnTo>
                        <a:pt x="2182073" y="175257"/>
                      </a:lnTo>
                      <a:lnTo>
                        <a:pt x="2256125" y="162915"/>
                      </a:lnTo>
                      <a:lnTo>
                        <a:pt x="2332645" y="160447"/>
                      </a:lnTo>
                      <a:lnTo>
                        <a:pt x="2433850" y="170320"/>
                      </a:lnTo>
                      <a:lnTo>
                        <a:pt x="2537523" y="190067"/>
                      </a:lnTo>
                      <a:lnTo>
                        <a:pt x="2633791" y="224625"/>
                      </a:lnTo>
                      <a:lnTo>
                        <a:pt x="2722654" y="269057"/>
                      </a:lnTo>
                      <a:lnTo>
                        <a:pt x="2804111" y="328298"/>
                      </a:lnTo>
                      <a:lnTo>
                        <a:pt x="2885569" y="244372"/>
                      </a:lnTo>
                      <a:lnTo>
                        <a:pt x="2976900" y="170320"/>
                      </a:lnTo>
                      <a:lnTo>
                        <a:pt x="3073167" y="111078"/>
                      </a:lnTo>
                      <a:lnTo>
                        <a:pt x="3179309" y="61710"/>
                      </a:lnTo>
                      <a:lnTo>
                        <a:pt x="3285450" y="29621"/>
                      </a:lnTo>
                      <a:lnTo>
                        <a:pt x="3396529" y="4937"/>
                      </a:lnTo>
                      <a:close/>
                    </a:path>
                  </a:pathLst>
                </a:custGeom>
                <a:gradFill flip="none" rotWithShape="1">
                  <a:gsLst>
                    <a:gs pos="0">
                      <a:srgbClr val="162259"/>
                    </a:gs>
                    <a:gs pos="48000">
                      <a:srgbClr val="162259"/>
                    </a:gs>
                  </a:gsLst>
                  <a:lin ang="16200000" scaled="1"/>
                  <a:tileRect/>
                </a:gradFill>
                <a:ln>
                  <a:noFill/>
                </a:ln>
              </p:spPr>
              <p:txBody>
                <a:bodyPr vert="horz" wrap="square" lIns="68580" tIns="34290" rIns="68580" bIns="3429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80" name="Group 79"/>
                <p:cNvGrpSpPr>
                  <a:grpSpLocks noChangeAspect="1"/>
                </p:cNvGrpSpPr>
                <p:nvPr/>
              </p:nvGrpSpPr>
              <p:grpSpPr>
                <a:xfrm>
                  <a:off x="2411760" y="2085045"/>
                  <a:ext cx="531113" cy="360000"/>
                  <a:chOff x="8979756" y="1968667"/>
                  <a:chExt cx="745071" cy="486780"/>
                </a:xfrm>
                <a:solidFill>
                  <a:srgbClr val="162259"/>
                </a:solidFill>
              </p:grpSpPr>
              <p:sp>
                <p:nvSpPr>
                  <p:cNvPr id="86" name="Freeform: Shape 17"/>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87" name="Freeform: Shape 18"/>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88" name="Freeform: Shape 21"/>
                  <p:cNvSpPr/>
                  <p:nvPr/>
                </p:nvSpPr>
                <p:spPr>
                  <a:xfrm>
                    <a:off x="8979756" y="1968667"/>
                    <a:ext cx="316655" cy="486780"/>
                  </a:xfrm>
                  <a:custGeom>
                    <a:avLst/>
                    <a:gdLst/>
                    <a:ahLst/>
                    <a:cxnLst/>
                    <a:rect l="l" t="t" r="r" b="b"/>
                    <a:pathLst>
                      <a:path w="316655" h="486780">
                        <a:moveTo>
                          <a:pt x="291820" y="0"/>
                        </a:moveTo>
                        <a:cubicBezTo>
                          <a:pt x="308377" y="0"/>
                          <a:pt x="316655" y="7037"/>
                          <a:pt x="316655" y="21110"/>
                        </a:cubicBezTo>
                        <a:cubicBezTo>
                          <a:pt x="316655" y="28561"/>
                          <a:pt x="287680" y="55880"/>
                          <a:pt x="229730" y="103068"/>
                        </a:cubicBezTo>
                        <a:cubicBezTo>
                          <a:pt x="166813" y="156051"/>
                          <a:pt x="135355" y="201169"/>
                          <a:pt x="135355" y="238423"/>
                        </a:cubicBezTo>
                        <a:cubicBezTo>
                          <a:pt x="135355" y="259947"/>
                          <a:pt x="154396" y="280230"/>
                          <a:pt x="192477" y="299270"/>
                        </a:cubicBezTo>
                        <a:cubicBezTo>
                          <a:pt x="234698" y="319967"/>
                          <a:pt x="255808" y="349770"/>
                          <a:pt x="255808" y="388679"/>
                        </a:cubicBezTo>
                        <a:cubicBezTo>
                          <a:pt x="255808" y="415170"/>
                          <a:pt x="245667" y="438143"/>
                          <a:pt x="225384" y="457598"/>
                        </a:cubicBezTo>
                        <a:cubicBezTo>
                          <a:pt x="205102" y="477052"/>
                          <a:pt x="178403" y="486780"/>
                          <a:pt x="145289" y="486780"/>
                        </a:cubicBezTo>
                        <a:cubicBezTo>
                          <a:pt x="106380" y="486780"/>
                          <a:pt x="72438" y="472706"/>
                          <a:pt x="43463" y="444559"/>
                        </a:cubicBezTo>
                        <a:cubicBezTo>
                          <a:pt x="14488" y="416412"/>
                          <a:pt x="0" y="381228"/>
                          <a:pt x="0" y="339007"/>
                        </a:cubicBezTo>
                        <a:cubicBezTo>
                          <a:pt x="0" y="257877"/>
                          <a:pt x="42842" y="181094"/>
                          <a:pt x="128525" y="108656"/>
                        </a:cubicBezTo>
                        <a:cubicBezTo>
                          <a:pt x="214208" y="36219"/>
                          <a:pt x="268640" y="0"/>
                          <a:pt x="2918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89" name="Freeform: Shape 22"/>
                  <p:cNvSpPr/>
                  <p:nvPr/>
                </p:nvSpPr>
                <p:spPr>
                  <a:xfrm>
                    <a:off x="9409414" y="1968667"/>
                    <a:ext cx="315413" cy="486780"/>
                  </a:xfrm>
                  <a:custGeom>
                    <a:avLst/>
                    <a:gdLst/>
                    <a:ahLst/>
                    <a:cxnLst/>
                    <a:rect l="l" t="t" r="r" b="b"/>
                    <a:pathLst>
                      <a:path w="315413" h="486780">
                        <a:moveTo>
                          <a:pt x="291819" y="0"/>
                        </a:moveTo>
                        <a:cubicBezTo>
                          <a:pt x="307548" y="0"/>
                          <a:pt x="315413" y="7037"/>
                          <a:pt x="315413" y="21110"/>
                        </a:cubicBezTo>
                        <a:cubicBezTo>
                          <a:pt x="315413" y="28561"/>
                          <a:pt x="286852" y="55880"/>
                          <a:pt x="229730" y="103068"/>
                        </a:cubicBezTo>
                        <a:cubicBezTo>
                          <a:pt x="166813" y="156051"/>
                          <a:pt x="135354" y="201169"/>
                          <a:pt x="135354" y="238423"/>
                        </a:cubicBezTo>
                        <a:cubicBezTo>
                          <a:pt x="135354" y="259947"/>
                          <a:pt x="154395" y="280230"/>
                          <a:pt x="192476" y="299270"/>
                        </a:cubicBezTo>
                        <a:cubicBezTo>
                          <a:pt x="233869" y="319967"/>
                          <a:pt x="254566" y="349770"/>
                          <a:pt x="254566" y="388679"/>
                        </a:cubicBezTo>
                        <a:cubicBezTo>
                          <a:pt x="254566" y="415170"/>
                          <a:pt x="244631" y="438143"/>
                          <a:pt x="224763" y="457598"/>
                        </a:cubicBezTo>
                        <a:cubicBezTo>
                          <a:pt x="204894" y="477052"/>
                          <a:pt x="178403" y="486780"/>
                          <a:pt x="145289" y="486780"/>
                        </a:cubicBezTo>
                        <a:cubicBezTo>
                          <a:pt x="105552" y="486780"/>
                          <a:pt x="71402" y="472706"/>
                          <a:pt x="42841" y="444559"/>
                        </a:cubicBezTo>
                        <a:cubicBezTo>
                          <a:pt x="14280" y="416412"/>
                          <a:pt x="0" y="381228"/>
                          <a:pt x="0" y="339007"/>
                        </a:cubicBezTo>
                        <a:cubicBezTo>
                          <a:pt x="0" y="257877"/>
                          <a:pt x="42841" y="181094"/>
                          <a:pt x="128524" y="108656"/>
                        </a:cubicBezTo>
                        <a:cubicBezTo>
                          <a:pt x="214208" y="36219"/>
                          <a:pt x="268639" y="0"/>
                          <a:pt x="2918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nvGrpSpPr>
                <p:cNvPr id="81" name="Group 80"/>
                <p:cNvGrpSpPr>
                  <a:grpSpLocks noChangeAspect="1"/>
                </p:cNvGrpSpPr>
                <p:nvPr/>
              </p:nvGrpSpPr>
              <p:grpSpPr>
                <a:xfrm>
                  <a:off x="4644008" y="4047214"/>
                  <a:ext cx="551019" cy="360000"/>
                  <a:chOff x="9806399" y="1968667"/>
                  <a:chExt cx="745071" cy="486780"/>
                </a:xfrm>
                <a:solidFill>
                  <a:srgbClr val="162259"/>
                </a:solidFill>
              </p:grpSpPr>
              <p:sp>
                <p:nvSpPr>
                  <p:cNvPr id="82" name="Freeform: Shape 19"/>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83" name="Freeform: Shape 20"/>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84" name="Freeform: Shape 23"/>
                  <p:cNvSpPr/>
                  <p:nvPr/>
                </p:nvSpPr>
                <p:spPr>
                  <a:xfrm>
                    <a:off x="9806399" y="1968667"/>
                    <a:ext cx="316655" cy="486780"/>
                  </a:xfrm>
                  <a:custGeom>
                    <a:avLst/>
                    <a:gdLst/>
                    <a:ahLst/>
                    <a:cxnLst/>
                    <a:rect l="l" t="t" r="r" b="b"/>
                    <a:pathLst>
                      <a:path w="316655" h="486780">
                        <a:moveTo>
                          <a:pt x="170124" y="0"/>
                        </a:moveTo>
                        <a:cubicBezTo>
                          <a:pt x="209034" y="0"/>
                          <a:pt x="243183" y="13867"/>
                          <a:pt x="272572" y="41600"/>
                        </a:cubicBezTo>
                        <a:cubicBezTo>
                          <a:pt x="301961" y="69333"/>
                          <a:pt x="316655" y="104724"/>
                          <a:pt x="316655" y="147773"/>
                        </a:cubicBezTo>
                        <a:cubicBezTo>
                          <a:pt x="316655" y="228902"/>
                          <a:pt x="273813" y="305686"/>
                          <a:pt x="188130" y="378124"/>
                        </a:cubicBezTo>
                        <a:cubicBezTo>
                          <a:pt x="102447" y="450561"/>
                          <a:pt x="47602" y="486780"/>
                          <a:pt x="23594" y="486780"/>
                        </a:cubicBezTo>
                        <a:cubicBezTo>
                          <a:pt x="7865" y="486780"/>
                          <a:pt x="0" y="479743"/>
                          <a:pt x="0" y="465669"/>
                        </a:cubicBezTo>
                        <a:cubicBezTo>
                          <a:pt x="0" y="458219"/>
                          <a:pt x="28561" y="430899"/>
                          <a:pt x="85683" y="383712"/>
                        </a:cubicBezTo>
                        <a:cubicBezTo>
                          <a:pt x="149428" y="330729"/>
                          <a:pt x="181301" y="285611"/>
                          <a:pt x="181301" y="248357"/>
                        </a:cubicBezTo>
                        <a:cubicBezTo>
                          <a:pt x="181301" y="226833"/>
                          <a:pt x="161846" y="206550"/>
                          <a:pt x="122937" y="187510"/>
                        </a:cubicBezTo>
                        <a:cubicBezTo>
                          <a:pt x="81544" y="166813"/>
                          <a:pt x="60847" y="137010"/>
                          <a:pt x="60847" y="98101"/>
                        </a:cubicBezTo>
                        <a:cubicBezTo>
                          <a:pt x="60847" y="71610"/>
                          <a:pt x="70782" y="48637"/>
                          <a:pt x="90650" y="29182"/>
                        </a:cubicBezTo>
                        <a:cubicBezTo>
                          <a:pt x="110519" y="9727"/>
                          <a:pt x="137010" y="0"/>
                          <a:pt x="170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85" name="Freeform: Shape 24"/>
                  <p:cNvSpPr/>
                  <p:nvPr/>
                </p:nvSpPr>
                <p:spPr>
                  <a:xfrm>
                    <a:off x="10236056" y="1968667"/>
                    <a:ext cx="315414" cy="486780"/>
                  </a:xfrm>
                  <a:custGeom>
                    <a:avLst/>
                    <a:gdLst/>
                    <a:ahLst/>
                    <a:cxnLst/>
                    <a:rect l="l" t="t" r="r" b="b"/>
                    <a:pathLst>
                      <a:path w="315414" h="486780">
                        <a:moveTo>
                          <a:pt x="170125" y="0"/>
                        </a:moveTo>
                        <a:cubicBezTo>
                          <a:pt x="209034" y="0"/>
                          <a:pt x="242976" y="13867"/>
                          <a:pt x="271951" y="41600"/>
                        </a:cubicBezTo>
                        <a:cubicBezTo>
                          <a:pt x="300926" y="69333"/>
                          <a:pt x="315414" y="104724"/>
                          <a:pt x="315414" y="147773"/>
                        </a:cubicBezTo>
                        <a:cubicBezTo>
                          <a:pt x="315414" y="228075"/>
                          <a:pt x="272572" y="304651"/>
                          <a:pt x="186889" y="377503"/>
                        </a:cubicBezTo>
                        <a:cubicBezTo>
                          <a:pt x="101206" y="450354"/>
                          <a:pt x="46774" y="486780"/>
                          <a:pt x="23594" y="486780"/>
                        </a:cubicBezTo>
                        <a:cubicBezTo>
                          <a:pt x="7865" y="486780"/>
                          <a:pt x="0" y="479743"/>
                          <a:pt x="0" y="465669"/>
                        </a:cubicBezTo>
                        <a:cubicBezTo>
                          <a:pt x="0" y="458219"/>
                          <a:pt x="28562" y="430899"/>
                          <a:pt x="85684" y="383712"/>
                        </a:cubicBezTo>
                        <a:cubicBezTo>
                          <a:pt x="148601" y="330729"/>
                          <a:pt x="180059" y="285611"/>
                          <a:pt x="180059" y="248357"/>
                        </a:cubicBezTo>
                        <a:cubicBezTo>
                          <a:pt x="180059" y="226833"/>
                          <a:pt x="161018" y="206550"/>
                          <a:pt x="122937" y="187510"/>
                        </a:cubicBezTo>
                        <a:cubicBezTo>
                          <a:pt x="80716" y="166813"/>
                          <a:pt x="59606" y="137010"/>
                          <a:pt x="59606" y="98101"/>
                        </a:cubicBezTo>
                        <a:cubicBezTo>
                          <a:pt x="59606" y="71610"/>
                          <a:pt x="69747" y="48637"/>
                          <a:pt x="90030" y="29182"/>
                        </a:cubicBezTo>
                        <a:cubicBezTo>
                          <a:pt x="110312" y="9727"/>
                          <a:pt x="137011" y="0"/>
                          <a:pt x="170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sp>
            <p:nvSpPr>
              <p:cNvPr id="78" name="TextBox 77"/>
              <p:cNvSpPr txBox="1"/>
              <p:nvPr/>
            </p:nvSpPr>
            <p:spPr>
              <a:xfrm>
                <a:off x="2191389" y="2663427"/>
                <a:ext cx="3168300" cy="396831"/>
              </a:xfrm>
              <a:prstGeom prst="rect">
                <a:avLst/>
              </a:prstGeom>
              <a:noFill/>
            </p:spPr>
            <p:txBody>
              <a:bodyPr wrap="square" rtlCol="0">
                <a:spAutoFit/>
              </a:bodyPr>
              <a:lstStyle/>
              <a:p>
                <a:pPr algn="ctr"/>
                <a:endParaRPr lang="en-GB" sz="1600" i="1" dirty="0">
                  <a:latin typeface="Arial" panose="020B0604020202020204" pitchFamily="34" charset="0"/>
                  <a:cs typeface="Arial" panose="020B0604020202020204" pitchFamily="34" charset="0"/>
                </a:endParaRPr>
              </a:p>
            </p:txBody>
          </p:sp>
        </p:grpSp>
        <p:sp>
          <p:nvSpPr>
            <p:cNvPr id="76" name="Rectangle 75"/>
            <p:cNvSpPr/>
            <p:nvPr/>
          </p:nvSpPr>
          <p:spPr>
            <a:xfrm>
              <a:off x="4964965" y="576387"/>
              <a:ext cx="3511784" cy="1590103"/>
            </a:xfrm>
            <a:prstGeom prst="rect">
              <a:avLst/>
            </a:prstGeom>
          </p:spPr>
          <p:txBody>
            <a:bodyPr wrap="square">
              <a:spAutoFit/>
            </a:bodyPr>
            <a:lstStyle/>
            <a:p>
              <a:pPr algn="ctr"/>
              <a:r>
                <a:rPr lang="en-GB" sz="1600" i="1" dirty="0" smtClean="0">
                  <a:latin typeface="Arial" panose="020B0604020202020204" pitchFamily="34" charset="0"/>
                  <a:cs typeface="Arial" panose="020B0604020202020204" pitchFamily="34" charset="0"/>
                </a:rPr>
                <a:t>“Really useful networking opportunity – I’ve made at least </a:t>
              </a:r>
            </a:p>
            <a:p>
              <a:pPr algn="ctr"/>
              <a:r>
                <a:rPr lang="en-GB" sz="1600" b="1" i="1" dirty="0" smtClean="0">
                  <a:solidFill>
                    <a:srgbClr val="0070C0"/>
                  </a:solidFill>
                  <a:latin typeface="Arial" panose="020B0604020202020204" pitchFamily="34" charset="0"/>
                  <a:cs typeface="Arial" panose="020B0604020202020204" pitchFamily="34" charset="0"/>
                </a:rPr>
                <a:t>4 new links </a:t>
              </a:r>
              <a:r>
                <a:rPr lang="en-GB" sz="1600" i="1" dirty="0" smtClean="0">
                  <a:latin typeface="Arial" panose="020B0604020202020204" pitchFamily="34" charset="0"/>
                  <a:cs typeface="Arial" panose="020B0604020202020204" pitchFamily="34" charset="0"/>
                </a:rPr>
                <a:t>today and will be providing support for their service users and training for </a:t>
              </a:r>
            </a:p>
            <a:p>
              <a:pPr algn="ctr"/>
              <a:r>
                <a:rPr lang="en-GB" sz="1600" i="1" dirty="0" smtClean="0">
                  <a:latin typeface="Arial" panose="020B0604020202020204" pitchFamily="34" charset="0"/>
                  <a:cs typeface="Arial" panose="020B0604020202020204" pitchFamily="34" charset="0"/>
                </a:rPr>
                <a:t>their staff”</a:t>
              </a:r>
              <a:endParaRPr lang="en-GB"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87335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80928"/>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5400" dirty="0">
                <a:solidFill>
                  <a:srgbClr val="002060"/>
                </a:solidFill>
                <a:latin typeface="Arial" panose="020B0604020202020204" pitchFamily="34" charset="0"/>
                <a:cs typeface="Arial" panose="020B0604020202020204" pitchFamily="34" charset="0"/>
              </a:rPr>
              <a:t>P</a:t>
            </a:r>
            <a:r>
              <a:rPr lang="en-US" sz="5400" dirty="0" smtClean="0">
                <a:solidFill>
                  <a:srgbClr val="002060"/>
                </a:solidFill>
                <a:latin typeface="Arial" panose="020B0604020202020204" pitchFamily="34" charset="0"/>
                <a:cs typeface="Arial" panose="020B0604020202020204" pitchFamily="34" charset="0"/>
              </a:rPr>
              <a:t>revention in practice</a:t>
            </a:r>
            <a:endParaRPr lang="en-GB" sz="5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06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88197515"/>
              </p:ext>
            </p:extLst>
          </p:nvPr>
        </p:nvGraphicFramePr>
        <p:xfrm>
          <a:off x="1403648" y="986120"/>
          <a:ext cx="676875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245498" y="6089976"/>
            <a:ext cx="4480002" cy="307777"/>
          </a:xfrm>
          <a:prstGeom prst="rect">
            <a:avLst/>
          </a:prstGeom>
        </p:spPr>
        <p:txBody>
          <a:bodyPr wrap="square">
            <a:spAutoFit/>
          </a:bodyPr>
          <a:lstStyle/>
          <a:p>
            <a:r>
              <a:rPr lang="en-GB" sz="1400" dirty="0">
                <a:solidFill>
                  <a:srgbClr val="002060"/>
                </a:solidFill>
                <a:latin typeface="Arial" panose="020B0604020202020204" pitchFamily="34" charset="0"/>
                <a:cs typeface="Arial" panose="020B0604020202020204" pitchFamily="34" charset="0"/>
              </a:rPr>
              <a:t>400 routes </a:t>
            </a:r>
            <a:r>
              <a:rPr lang="en-GB" sz="1400" dirty="0" smtClean="0">
                <a:solidFill>
                  <a:srgbClr val="002060"/>
                </a:solidFill>
                <a:latin typeface="Arial" panose="020B0604020202020204" pitchFamily="34" charset="0"/>
                <a:cs typeface="Arial" panose="020B0604020202020204" pitchFamily="34" charset="0"/>
              </a:rPr>
              <a:t>identified by people working </a:t>
            </a:r>
            <a:r>
              <a:rPr lang="en-GB" sz="1400" dirty="0">
                <a:solidFill>
                  <a:srgbClr val="002060"/>
                </a:solidFill>
                <a:latin typeface="Arial" panose="020B0604020202020204" pitchFamily="34" charset="0"/>
                <a:cs typeface="Arial" panose="020B0604020202020204" pitchFamily="34" charset="0"/>
              </a:rPr>
              <a:t>across sectors </a:t>
            </a:r>
            <a:endParaRPr lang="en-GB" sz="1400" dirty="0">
              <a:solidFill>
                <a:srgbClr val="002060"/>
              </a:solidFill>
            </a:endParaRPr>
          </a:p>
        </p:txBody>
      </p:sp>
      <p:sp>
        <p:nvSpPr>
          <p:cNvPr id="3" name="TextBox 2"/>
          <p:cNvSpPr txBox="1"/>
          <p:nvPr/>
        </p:nvSpPr>
        <p:spPr>
          <a:xfrm>
            <a:off x="7729778" y="1412776"/>
            <a:ext cx="370614" cy="292388"/>
          </a:xfrm>
          <a:prstGeom prst="rect">
            <a:avLst/>
          </a:prstGeom>
          <a:noFill/>
          <a:ln w="15875">
            <a:solidFill>
              <a:srgbClr val="002060"/>
            </a:solidFill>
          </a:ln>
        </p:spPr>
        <p:txBody>
          <a:bodyPr wrap="none" rtlCol="0">
            <a:spAutoFit/>
          </a:bodyPr>
          <a:lstStyle/>
          <a:p>
            <a:r>
              <a:rPr lang="en-GB" sz="1300" dirty="0" smtClean="0">
                <a:solidFill>
                  <a:srgbClr val="002060"/>
                </a:solidFill>
                <a:latin typeface="Arial" panose="020B0604020202020204" pitchFamily="34" charset="0"/>
                <a:cs typeface="Arial" panose="020B0604020202020204" pitchFamily="34" charset="0"/>
              </a:rPr>
              <a:t>86</a:t>
            </a:r>
            <a:endParaRPr lang="en-GB" sz="13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7153714" y="1988840"/>
            <a:ext cx="370614" cy="292388"/>
          </a:xfrm>
          <a:prstGeom prst="rect">
            <a:avLst/>
          </a:prstGeom>
          <a:noFill/>
          <a:ln w="15875">
            <a:solidFill>
              <a:srgbClr val="002060"/>
            </a:solidFill>
          </a:ln>
        </p:spPr>
        <p:txBody>
          <a:bodyPr wrap="none" rtlCol="0">
            <a:spAutoFit/>
          </a:bodyPr>
          <a:lstStyle/>
          <a:p>
            <a:r>
              <a:rPr lang="en-GB" sz="1300" dirty="0" smtClean="0">
                <a:solidFill>
                  <a:srgbClr val="002060"/>
                </a:solidFill>
                <a:latin typeface="Arial" panose="020B0604020202020204" pitchFamily="34" charset="0"/>
                <a:cs typeface="Arial" panose="020B0604020202020204" pitchFamily="34" charset="0"/>
              </a:rPr>
              <a:t>71</a:t>
            </a:r>
            <a:endParaRPr lang="en-GB" sz="130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6937690" y="2564904"/>
            <a:ext cx="370614" cy="292388"/>
          </a:xfrm>
          <a:prstGeom prst="rect">
            <a:avLst/>
          </a:prstGeom>
          <a:noFill/>
          <a:ln w="15875">
            <a:solidFill>
              <a:srgbClr val="002060"/>
            </a:solidFill>
          </a:ln>
        </p:spPr>
        <p:txBody>
          <a:bodyPr wrap="none" rtlCol="0">
            <a:spAutoFit/>
          </a:bodyPr>
          <a:lstStyle/>
          <a:p>
            <a:r>
              <a:rPr lang="en-GB" sz="1300" dirty="0" smtClean="0">
                <a:solidFill>
                  <a:srgbClr val="002060"/>
                </a:solidFill>
                <a:latin typeface="Arial" panose="020B0604020202020204" pitchFamily="34" charset="0"/>
                <a:cs typeface="Arial" panose="020B0604020202020204" pitchFamily="34" charset="0"/>
              </a:rPr>
              <a:t>63</a:t>
            </a:r>
            <a:endParaRPr lang="en-GB" sz="1300"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6300192" y="3140968"/>
            <a:ext cx="370614" cy="292388"/>
          </a:xfrm>
          <a:prstGeom prst="rect">
            <a:avLst/>
          </a:prstGeom>
          <a:noFill/>
          <a:ln w="15875">
            <a:solidFill>
              <a:srgbClr val="002060"/>
            </a:solidFill>
          </a:ln>
        </p:spPr>
        <p:txBody>
          <a:bodyPr wrap="none" rtlCol="0">
            <a:spAutoFit/>
          </a:bodyPr>
          <a:lstStyle/>
          <a:p>
            <a:r>
              <a:rPr lang="en-GB" sz="1300" dirty="0" smtClean="0">
                <a:solidFill>
                  <a:srgbClr val="002060"/>
                </a:solidFill>
                <a:latin typeface="Arial" panose="020B0604020202020204" pitchFamily="34" charset="0"/>
                <a:cs typeface="Arial" panose="020B0604020202020204" pitchFamily="34" charset="0"/>
              </a:rPr>
              <a:t>47</a:t>
            </a:r>
            <a:endParaRPr lang="en-GB" sz="13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6300192" y="3712676"/>
            <a:ext cx="370614" cy="292388"/>
          </a:xfrm>
          <a:prstGeom prst="rect">
            <a:avLst/>
          </a:prstGeom>
          <a:noFill/>
          <a:ln w="15875">
            <a:solidFill>
              <a:srgbClr val="002060"/>
            </a:solidFill>
          </a:ln>
        </p:spPr>
        <p:txBody>
          <a:bodyPr wrap="none" rtlCol="0">
            <a:spAutoFit/>
          </a:bodyPr>
          <a:lstStyle/>
          <a:p>
            <a:r>
              <a:rPr lang="en-GB" sz="1300" dirty="0" smtClean="0">
                <a:solidFill>
                  <a:srgbClr val="002060"/>
                </a:solidFill>
                <a:latin typeface="Arial" panose="020B0604020202020204" pitchFamily="34" charset="0"/>
                <a:cs typeface="Arial" panose="020B0604020202020204" pitchFamily="34" charset="0"/>
              </a:rPr>
              <a:t>47</a:t>
            </a:r>
            <a:endParaRPr lang="en-GB" sz="1300" dirty="0">
              <a:solidFill>
                <a:srgbClr val="002060"/>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611560" y="908720"/>
            <a:ext cx="8136904"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7544" y="188640"/>
            <a:ext cx="8424936" cy="553998"/>
          </a:xfrm>
          <a:prstGeom prst="rect">
            <a:avLst/>
          </a:prstGeom>
        </p:spPr>
        <p:txBody>
          <a:bodyPr wrap="square">
            <a:spAutoFit/>
          </a:bodyPr>
          <a:lstStyle/>
          <a:p>
            <a:pPr algn="ctr"/>
            <a:r>
              <a:rPr lang="en-GB" sz="3000" dirty="0">
                <a:solidFill>
                  <a:srgbClr val="162259"/>
                </a:solidFill>
                <a:latin typeface="Arial" panose="020B0604020202020204" pitchFamily="34" charset="0"/>
                <a:cs typeface="Arial" panose="020B0604020202020204" pitchFamily="34" charset="0"/>
              </a:rPr>
              <a:t>T</a:t>
            </a:r>
            <a:r>
              <a:rPr lang="en-GB" sz="3000" dirty="0" smtClean="0">
                <a:solidFill>
                  <a:srgbClr val="162259"/>
                </a:solidFill>
                <a:latin typeface="Arial" panose="020B0604020202020204" pitchFamily="34" charset="0"/>
                <a:cs typeface="Arial" panose="020B0604020202020204" pitchFamily="34" charset="0"/>
              </a:rPr>
              <a:t>aking action to prevent loneliness and ill health </a:t>
            </a:r>
            <a:endParaRPr lang="en-GB" sz="3000" dirty="0"/>
          </a:p>
        </p:txBody>
      </p:sp>
    </p:spTree>
    <p:extLst>
      <p:ext uri="{BB962C8B-B14F-4D97-AF65-F5344CB8AC3E}">
        <p14:creationId xmlns:p14="http://schemas.microsoft.com/office/powerpoint/2010/main" val="467285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275504"/>
            <a:ext cx="8928992" cy="477054"/>
          </a:xfrm>
          <a:prstGeom prst="rect">
            <a:avLst/>
          </a:prstGeom>
        </p:spPr>
        <p:txBody>
          <a:bodyPr wrap="square">
            <a:spAutoFit/>
          </a:bodyPr>
          <a:lstStyle/>
          <a:p>
            <a:pPr algn="ctr"/>
            <a:r>
              <a:rPr lang="en-GB" sz="2500" dirty="0" smtClean="0">
                <a:solidFill>
                  <a:srgbClr val="002060"/>
                </a:solidFill>
                <a:latin typeface="Arial" panose="020B0604020202020204" pitchFamily="34" charset="0"/>
                <a:cs typeface="Arial" panose="020B0604020202020204" pitchFamily="34" charset="0"/>
              </a:rPr>
              <a:t>Pledge examples and intended outcomes: Connecting Carers</a:t>
            </a:r>
            <a:endParaRPr lang="en-GB" sz="2500" dirty="0">
              <a:solidFill>
                <a:srgbClr val="00206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323528" y="836712"/>
            <a:ext cx="8568952"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1485"/>
          <a:stretch/>
        </p:blipFill>
        <p:spPr bwMode="auto">
          <a:xfrm>
            <a:off x="1475656" y="1184438"/>
            <a:ext cx="1736874" cy="864000"/>
          </a:xfrm>
          <a:prstGeom prst="rect">
            <a:avLst/>
          </a:prstGeom>
          <a:ln>
            <a:noFill/>
          </a:ln>
          <a:extLst>
            <a:ext uri="{53640926-AAD7-44D8-BBD7-CCE9431645EC}">
              <a14:shadowObscured xmlns:a14="http://schemas.microsoft.com/office/drawing/2010/main"/>
            </a:ext>
          </a:extLst>
        </p:spPr>
      </p:pic>
      <p:pic>
        <p:nvPicPr>
          <p:cNvPr id="7" name="Picture 6" descr="Image result for employersforcarers.org">
            <a:hlinkClick r:id="rId4" tgtFrame="&quot;_blank&quo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179059"/>
            <a:ext cx="900000" cy="900000"/>
          </a:xfrm>
          <a:prstGeom prst="rect">
            <a:avLst/>
          </a:prstGeom>
          <a:noFill/>
          <a:ln>
            <a:noFill/>
          </a:ln>
        </p:spPr>
      </p:pic>
      <p:sp>
        <p:nvSpPr>
          <p:cNvPr id="2" name="Rectangle 1"/>
          <p:cNvSpPr/>
          <p:nvPr/>
        </p:nvSpPr>
        <p:spPr>
          <a:xfrm>
            <a:off x="114988" y="3661930"/>
            <a:ext cx="3884397" cy="523220"/>
          </a:xfrm>
          <a:prstGeom prst="rect">
            <a:avLst/>
          </a:prstGeom>
        </p:spPr>
        <p:txBody>
          <a:bodyPr wrap="none">
            <a:spAutoFit/>
          </a:bodyPr>
          <a:lstStyle/>
          <a:p>
            <a:r>
              <a:rPr lang="en-GB" sz="1400" i="1" dirty="0" smtClean="0">
                <a:solidFill>
                  <a:srgbClr val="002060"/>
                </a:solidFill>
                <a:latin typeface="Arial" panose="020B0604020202020204" pitchFamily="34" charset="0"/>
                <a:cs typeface="Arial" panose="020B0604020202020204" pitchFamily="34" charset="0"/>
              </a:rPr>
              <a:t>“Promote carers awareness training with staff” </a:t>
            </a:r>
          </a:p>
          <a:p>
            <a:r>
              <a:rPr lang="en-GB" sz="1400" dirty="0" smtClean="0">
                <a:solidFill>
                  <a:srgbClr val="002060"/>
                </a:solidFill>
                <a:latin typeface="Arial" panose="020B0604020202020204" pitchFamily="34" charset="0"/>
                <a:cs typeface="Arial" panose="020B0604020202020204" pitchFamily="34" charset="0"/>
              </a:rPr>
              <a:t>(BHCC)</a:t>
            </a:r>
            <a:endParaRPr lang="en-GB" sz="14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2483768" y="5422719"/>
            <a:ext cx="11076939" cy="1384995"/>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“To </a:t>
            </a:r>
            <a:r>
              <a:rPr lang="en-GB" sz="1400" i="1" dirty="0">
                <a:solidFill>
                  <a:srgbClr val="002060"/>
                </a:solidFill>
                <a:latin typeface="Arial" panose="020B0604020202020204" pitchFamily="34" charset="0"/>
                <a:cs typeface="Arial" panose="020B0604020202020204" pitchFamily="34" charset="0"/>
              </a:rPr>
              <a:t>connect with The Carers Centre and run a wellbeing session </a:t>
            </a:r>
            <a:endParaRPr lang="en-GB" sz="1400" i="1" dirty="0" smtClean="0">
              <a:solidFill>
                <a:srgbClr val="002060"/>
              </a:solidFill>
              <a:latin typeface="Arial" panose="020B0604020202020204" pitchFamily="34" charset="0"/>
              <a:cs typeface="Arial" panose="020B0604020202020204" pitchFamily="34" charset="0"/>
            </a:endParaRPr>
          </a:p>
          <a:p>
            <a:r>
              <a:rPr lang="en-GB" sz="1400" i="1" dirty="0" smtClean="0">
                <a:solidFill>
                  <a:srgbClr val="002060"/>
                </a:solidFill>
                <a:latin typeface="Arial" panose="020B0604020202020204" pitchFamily="34" charset="0"/>
                <a:cs typeface="Arial" panose="020B0604020202020204" pitchFamily="34" charset="0"/>
              </a:rPr>
              <a:t>in </a:t>
            </a:r>
            <a:r>
              <a:rPr lang="en-GB" sz="1400" i="1" dirty="0">
                <a:solidFill>
                  <a:srgbClr val="002060"/>
                </a:solidFill>
                <a:latin typeface="Arial" panose="020B0604020202020204" pitchFamily="34" charset="0"/>
                <a:cs typeface="Arial" panose="020B0604020202020204" pitchFamily="34" charset="0"/>
              </a:rPr>
              <a:t>one of their </a:t>
            </a:r>
            <a:r>
              <a:rPr lang="en-GB" sz="1400" i="1" dirty="0" smtClean="0">
                <a:solidFill>
                  <a:srgbClr val="002060"/>
                </a:solidFill>
                <a:latin typeface="Arial" panose="020B0604020202020204" pitchFamily="34" charset="0"/>
                <a:cs typeface="Arial" panose="020B0604020202020204" pitchFamily="34" charset="0"/>
              </a:rPr>
              <a:t>groups to </a:t>
            </a:r>
            <a:r>
              <a:rPr lang="en-GB" sz="1400" i="1" dirty="0">
                <a:solidFill>
                  <a:srgbClr val="002060"/>
                </a:solidFill>
                <a:latin typeface="Arial" panose="020B0604020202020204" pitchFamily="34" charset="0"/>
                <a:cs typeface="Arial" panose="020B0604020202020204" pitchFamily="34" charset="0"/>
              </a:rPr>
              <a:t>open the discussion about difficulties they </a:t>
            </a:r>
            <a:endParaRPr lang="en-GB" sz="1400" i="1" dirty="0" smtClean="0">
              <a:solidFill>
                <a:srgbClr val="002060"/>
              </a:solidFill>
              <a:latin typeface="Arial" panose="020B0604020202020204" pitchFamily="34" charset="0"/>
              <a:cs typeface="Arial" panose="020B0604020202020204" pitchFamily="34" charset="0"/>
            </a:endParaRPr>
          </a:p>
          <a:p>
            <a:r>
              <a:rPr lang="en-GB" sz="1400" i="1" dirty="0" smtClean="0">
                <a:solidFill>
                  <a:srgbClr val="002060"/>
                </a:solidFill>
                <a:latin typeface="Arial" panose="020B0604020202020204" pitchFamily="34" charset="0"/>
                <a:cs typeface="Arial" panose="020B0604020202020204" pitchFamily="34" charset="0"/>
              </a:rPr>
              <a:t>may </a:t>
            </a:r>
            <a:r>
              <a:rPr lang="en-GB" sz="1400" i="1" dirty="0">
                <a:solidFill>
                  <a:srgbClr val="002060"/>
                </a:solidFill>
                <a:latin typeface="Arial" panose="020B0604020202020204" pitchFamily="34" charset="0"/>
                <a:cs typeface="Arial" panose="020B0604020202020204" pitchFamily="34" charset="0"/>
              </a:rPr>
              <a:t>be facing in regards to their </a:t>
            </a:r>
            <a:r>
              <a:rPr lang="en-GB" sz="1400" i="1" dirty="0" smtClean="0">
                <a:solidFill>
                  <a:srgbClr val="002060"/>
                </a:solidFill>
                <a:latin typeface="Arial" panose="020B0604020202020204" pitchFamily="34" charset="0"/>
                <a:cs typeface="Arial" panose="020B0604020202020204" pitchFamily="34" charset="0"/>
              </a:rPr>
              <a:t>wellbeing, to </a:t>
            </a:r>
            <a:r>
              <a:rPr lang="en-GB" sz="1400" i="1" dirty="0">
                <a:solidFill>
                  <a:srgbClr val="002060"/>
                </a:solidFill>
                <a:latin typeface="Arial" panose="020B0604020202020204" pitchFamily="34" charset="0"/>
                <a:cs typeface="Arial" panose="020B0604020202020204" pitchFamily="34" charset="0"/>
              </a:rPr>
              <a:t>provide ideas and tools </a:t>
            </a:r>
            <a:endParaRPr lang="en-GB" sz="1400" i="1" dirty="0" smtClean="0">
              <a:solidFill>
                <a:srgbClr val="002060"/>
              </a:solidFill>
              <a:latin typeface="Arial" panose="020B0604020202020204" pitchFamily="34" charset="0"/>
              <a:cs typeface="Arial" panose="020B0604020202020204" pitchFamily="34" charset="0"/>
            </a:endParaRPr>
          </a:p>
          <a:p>
            <a:r>
              <a:rPr lang="en-GB" sz="1400" i="1" dirty="0" smtClean="0">
                <a:solidFill>
                  <a:srgbClr val="002060"/>
                </a:solidFill>
                <a:latin typeface="Arial" panose="020B0604020202020204" pitchFamily="34" charset="0"/>
                <a:cs typeface="Arial" panose="020B0604020202020204" pitchFamily="34" charset="0"/>
              </a:rPr>
              <a:t>of self-care </a:t>
            </a:r>
            <a:r>
              <a:rPr lang="en-GB" sz="1400" i="1" dirty="0">
                <a:solidFill>
                  <a:srgbClr val="002060"/>
                </a:solidFill>
                <a:latin typeface="Arial" panose="020B0604020202020204" pitchFamily="34" charset="0"/>
                <a:cs typeface="Arial" panose="020B0604020202020204" pitchFamily="34" charset="0"/>
              </a:rPr>
              <a:t>and to sign post to other services and local </a:t>
            </a:r>
            <a:r>
              <a:rPr lang="en-GB" sz="1400" i="1" dirty="0" smtClean="0">
                <a:solidFill>
                  <a:srgbClr val="002060"/>
                </a:solidFill>
                <a:latin typeface="Arial" panose="020B0604020202020204" pitchFamily="34" charset="0"/>
                <a:cs typeface="Arial" panose="020B0604020202020204" pitchFamily="34" charset="0"/>
              </a:rPr>
              <a:t>organisations”</a:t>
            </a:r>
          </a:p>
          <a:p>
            <a:r>
              <a:rPr lang="en-GB" sz="1400" dirty="0" smtClean="0">
                <a:solidFill>
                  <a:srgbClr val="002060"/>
                </a:solidFill>
                <a:latin typeface="Arial" panose="020B0604020202020204" pitchFamily="34" charset="0"/>
                <a:cs typeface="Arial" panose="020B0604020202020204" pitchFamily="34" charset="0"/>
              </a:rPr>
              <a:t>(CVS)</a:t>
            </a:r>
            <a:endParaRPr lang="en-GB" sz="1400" dirty="0">
              <a:solidFill>
                <a:srgbClr val="002060"/>
              </a:solidFill>
              <a:latin typeface="Arial" panose="020B0604020202020204" pitchFamily="34" charset="0"/>
              <a:cs typeface="Arial" panose="020B0604020202020204" pitchFamily="34" charset="0"/>
            </a:endParaRPr>
          </a:p>
          <a:p>
            <a:endParaRPr lang="en-GB" sz="1400" i="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4139952" y="2533690"/>
            <a:ext cx="4752528" cy="738664"/>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“To </a:t>
            </a:r>
            <a:r>
              <a:rPr lang="en-GB" sz="1400" i="1" dirty="0">
                <a:solidFill>
                  <a:srgbClr val="002060"/>
                </a:solidFill>
                <a:latin typeface="Arial" panose="020B0604020202020204" pitchFamily="34" charset="0"/>
                <a:cs typeface="Arial" panose="020B0604020202020204" pitchFamily="34" charset="0"/>
              </a:rPr>
              <a:t>identify and support employees who may be informal carers alongside their formal caring </a:t>
            </a:r>
            <a:r>
              <a:rPr lang="en-GB" sz="1400" i="1" dirty="0" smtClean="0">
                <a:solidFill>
                  <a:srgbClr val="002060"/>
                </a:solidFill>
                <a:latin typeface="Arial" panose="020B0604020202020204" pitchFamily="34" charset="0"/>
                <a:cs typeface="Arial" panose="020B0604020202020204" pitchFamily="34" charset="0"/>
              </a:rPr>
              <a:t>role” </a:t>
            </a:r>
          </a:p>
          <a:p>
            <a:r>
              <a:rPr lang="en-GB" sz="1400" dirty="0" smtClean="0">
                <a:solidFill>
                  <a:srgbClr val="002060"/>
                </a:solidFill>
                <a:latin typeface="Arial" panose="020B0604020202020204" pitchFamily="34" charset="0"/>
                <a:cs typeface="Arial" panose="020B0604020202020204" pitchFamily="34" charset="0"/>
              </a:rPr>
              <a:t>(Private)</a:t>
            </a:r>
            <a:endParaRPr lang="en-GB" sz="14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90446" y="4718618"/>
            <a:ext cx="8928992" cy="523220"/>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“Link Carers </a:t>
            </a:r>
            <a:r>
              <a:rPr lang="en-GB" sz="1400" i="1" dirty="0">
                <a:solidFill>
                  <a:srgbClr val="002060"/>
                </a:solidFill>
                <a:latin typeface="Arial" panose="020B0604020202020204" pitchFamily="34" charset="0"/>
                <a:cs typeface="Arial" panose="020B0604020202020204" pitchFamily="34" charset="0"/>
              </a:rPr>
              <a:t>Centre </a:t>
            </a:r>
            <a:r>
              <a:rPr lang="en-GB" sz="1400" i="1" dirty="0" smtClean="0">
                <a:solidFill>
                  <a:srgbClr val="002060"/>
                </a:solidFill>
                <a:latin typeface="Arial" panose="020B0604020202020204" pitchFamily="34" charset="0"/>
                <a:cs typeface="Arial" panose="020B0604020202020204" pitchFamily="34" charset="0"/>
              </a:rPr>
              <a:t>re </a:t>
            </a:r>
            <a:r>
              <a:rPr lang="en-GB" sz="1400" i="1" dirty="0">
                <a:solidFill>
                  <a:srgbClr val="002060"/>
                </a:solidFill>
                <a:latin typeface="Arial" panose="020B0604020202020204" pitchFamily="34" charset="0"/>
                <a:cs typeface="Arial" panose="020B0604020202020204" pitchFamily="34" charset="0"/>
              </a:rPr>
              <a:t>o</a:t>
            </a:r>
            <a:r>
              <a:rPr lang="en-GB" sz="1400" i="1" dirty="0" smtClean="0">
                <a:solidFill>
                  <a:srgbClr val="002060"/>
                </a:solidFill>
                <a:latin typeface="Arial" panose="020B0604020202020204" pitchFamily="34" charset="0"/>
                <a:cs typeface="Arial" panose="020B0604020202020204" pitchFamily="34" charset="0"/>
              </a:rPr>
              <a:t>pportunities </a:t>
            </a:r>
            <a:r>
              <a:rPr lang="en-GB" sz="1400" i="1" dirty="0">
                <a:solidFill>
                  <a:srgbClr val="002060"/>
                </a:solidFill>
                <a:latin typeface="Arial" panose="020B0604020202020204" pitchFamily="34" charset="0"/>
                <a:cs typeface="Arial" panose="020B0604020202020204" pitchFamily="34" charset="0"/>
              </a:rPr>
              <a:t>for work in community kitchen. </a:t>
            </a:r>
            <a:r>
              <a:rPr lang="en-GB" sz="1400" i="1" dirty="0" smtClean="0">
                <a:solidFill>
                  <a:srgbClr val="002060"/>
                </a:solidFill>
                <a:latin typeface="Arial" panose="020B0604020202020204" pitchFamily="34" charset="0"/>
                <a:cs typeface="Arial" panose="020B0604020202020204" pitchFamily="34" charset="0"/>
              </a:rPr>
              <a:t>A new </a:t>
            </a:r>
            <a:r>
              <a:rPr lang="en-GB" sz="1400" i="1" dirty="0">
                <a:solidFill>
                  <a:srgbClr val="002060"/>
                </a:solidFill>
                <a:latin typeface="Arial" panose="020B0604020202020204" pitchFamily="34" charset="0"/>
                <a:cs typeface="Arial" panose="020B0604020202020204" pitchFamily="34" charset="0"/>
              </a:rPr>
              <a:t>way of offering support to this </a:t>
            </a:r>
            <a:r>
              <a:rPr lang="en-GB" sz="1400" i="1" dirty="0" smtClean="0">
                <a:solidFill>
                  <a:srgbClr val="002060"/>
                </a:solidFill>
                <a:latin typeface="Arial" panose="020B0604020202020204" pitchFamily="34" charset="0"/>
                <a:cs typeface="Arial" panose="020B0604020202020204" pitchFamily="34" charset="0"/>
              </a:rPr>
              <a:t>group”  </a:t>
            </a:r>
          </a:p>
          <a:p>
            <a:r>
              <a:rPr lang="en-GB" sz="1400" dirty="0" smtClean="0">
                <a:solidFill>
                  <a:srgbClr val="002060"/>
                </a:solidFill>
                <a:latin typeface="Arial" panose="020B0604020202020204" pitchFamily="34" charset="0"/>
                <a:cs typeface="Arial" panose="020B0604020202020204" pitchFamily="34" charset="0"/>
              </a:rPr>
              <a:t>(CVS)</a:t>
            </a:r>
            <a:endParaRPr lang="en-GB" sz="1400"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190446" y="2321117"/>
            <a:ext cx="3733482" cy="954107"/>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“Explore </a:t>
            </a:r>
            <a:r>
              <a:rPr lang="en-GB" sz="1400" i="1" dirty="0">
                <a:solidFill>
                  <a:srgbClr val="002060"/>
                </a:solidFill>
                <a:latin typeface="Arial" panose="020B0604020202020204" pitchFamily="34" charset="0"/>
                <a:cs typeface="Arial" panose="020B0604020202020204" pitchFamily="34" charset="0"/>
              </a:rPr>
              <a:t>the possibility of carers awareness training with 50+ group/HKP community team for local </a:t>
            </a:r>
            <a:r>
              <a:rPr lang="en-GB" sz="1400" i="1" dirty="0" smtClean="0">
                <a:solidFill>
                  <a:srgbClr val="002060"/>
                </a:solidFill>
                <a:latin typeface="Arial" panose="020B0604020202020204" pitchFamily="34" charset="0"/>
                <a:cs typeface="Arial" panose="020B0604020202020204" pitchFamily="34" charset="0"/>
              </a:rPr>
              <a:t>residents/volunteers” </a:t>
            </a:r>
          </a:p>
          <a:p>
            <a:r>
              <a:rPr lang="en-GB" sz="1400" dirty="0" smtClean="0">
                <a:solidFill>
                  <a:srgbClr val="002060"/>
                </a:solidFill>
                <a:latin typeface="Arial" panose="020B0604020202020204" pitchFamily="34" charset="0"/>
                <a:cs typeface="Arial" panose="020B0604020202020204" pitchFamily="34" charset="0"/>
              </a:rPr>
              <a:t>(CVS)</a:t>
            </a:r>
            <a:endParaRPr lang="en-GB" sz="14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3491880" y="1104781"/>
            <a:ext cx="5544616" cy="954107"/>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“Ask </a:t>
            </a:r>
            <a:r>
              <a:rPr lang="en-GB" sz="1400" i="1" dirty="0">
                <a:solidFill>
                  <a:srgbClr val="002060"/>
                </a:solidFill>
                <a:latin typeface="Arial" panose="020B0604020202020204" pitchFamily="34" charset="0"/>
                <a:cs typeface="Arial" panose="020B0604020202020204" pitchFamily="34" charset="0"/>
              </a:rPr>
              <a:t>firm/HR department to become </a:t>
            </a:r>
            <a:r>
              <a:rPr lang="en-GB" sz="1400" i="1" dirty="0" smtClean="0">
                <a:solidFill>
                  <a:srgbClr val="002060"/>
                </a:solidFill>
                <a:latin typeface="Arial" panose="020B0604020202020204" pitchFamily="34" charset="0"/>
                <a:cs typeface="Arial" panose="020B0604020202020204" pitchFamily="34" charset="0"/>
              </a:rPr>
              <a:t>an </a:t>
            </a:r>
            <a:r>
              <a:rPr lang="en-GB" sz="1400" i="1" dirty="0">
                <a:solidFill>
                  <a:srgbClr val="002060"/>
                </a:solidFill>
                <a:latin typeface="Arial" panose="020B0604020202020204" pitchFamily="34" charset="0"/>
                <a:cs typeface="Arial" panose="020B0604020202020204" pitchFamily="34" charset="0"/>
              </a:rPr>
              <a:t>Employer for Carers and then promote to other businesses/contacts. </a:t>
            </a:r>
            <a:r>
              <a:rPr lang="en-GB" sz="1400" i="1" dirty="0" smtClean="0">
                <a:solidFill>
                  <a:srgbClr val="002060"/>
                </a:solidFill>
                <a:latin typeface="Arial" panose="020B0604020202020204" pitchFamily="34" charset="0"/>
                <a:cs typeface="Arial" panose="020B0604020202020204" pitchFamily="34" charset="0"/>
              </a:rPr>
              <a:t>To encourage </a:t>
            </a:r>
            <a:r>
              <a:rPr lang="en-GB" sz="1400" i="1" dirty="0">
                <a:solidFill>
                  <a:srgbClr val="002060"/>
                </a:solidFill>
                <a:latin typeface="Arial" panose="020B0604020202020204" pitchFamily="34" charset="0"/>
                <a:cs typeface="Arial" panose="020B0604020202020204" pitchFamily="34" charset="0"/>
              </a:rPr>
              <a:t>more employers to become employers for carers </a:t>
            </a:r>
            <a:r>
              <a:rPr lang="en-GB" sz="1400" i="1" dirty="0" smtClean="0">
                <a:solidFill>
                  <a:srgbClr val="002060"/>
                </a:solidFill>
                <a:latin typeface="Arial" panose="020B0604020202020204" pitchFamily="34" charset="0"/>
                <a:cs typeface="Arial" panose="020B0604020202020204" pitchFamily="34" charset="0"/>
              </a:rPr>
              <a:t>”</a:t>
            </a:r>
          </a:p>
          <a:p>
            <a:r>
              <a:rPr lang="en-GB" sz="1400" dirty="0" smtClean="0">
                <a:solidFill>
                  <a:srgbClr val="002060"/>
                </a:solidFill>
                <a:latin typeface="Arial" panose="020B0604020202020204" pitchFamily="34" charset="0"/>
                <a:cs typeface="Arial" panose="020B0604020202020204" pitchFamily="34" charset="0"/>
              </a:rPr>
              <a:t>(Private) </a:t>
            </a:r>
            <a:endParaRPr lang="en-GB" sz="1400" dirty="0">
              <a:solidFill>
                <a:srgbClr val="002060"/>
              </a:solidFill>
              <a:latin typeface="Arial" panose="020B0604020202020204" pitchFamily="34" charset="0"/>
              <a:cs typeface="Arial" panose="020B0604020202020204" pitchFamily="34" charset="0"/>
            </a:endParaRPr>
          </a:p>
        </p:txBody>
      </p:sp>
      <p:sp>
        <p:nvSpPr>
          <p:cNvPr id="20" name="Rectangle 19"/>
          <p:cNvSpPr/>
          <p:nvPr/>
        </p:nvSpPr>
        <p:spPr>
          <a:xfrm>
            <a:off x="4067944" y="3583630"/>
            <a:ext cx="4824536" cy="954107"/>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“We </a:t>
            </a:r>
            <a:r>
              <a:rPr lang="en-GB" sz="1400" i="1" dirty="0">
                <a:solidFill>
                  <a:srgbClr val="002060"/>
                </a:solidFill>
                <a:latin typeface="Arial" panose="020B0604020202020204" pitchFamily="34" charset="0"/>
                <a:cs typeface="Arial" panose="020B0604020202020204" pitchFamily="34" charset="0"/>
              </a:rPr>
              <a:t>pledge to follow up contact and explore training and referrals pathways with the carers hub </a:t>
            </a:r>
            <a:r>
              <a:rPr lang="en-GB" sz="1400" i="1" dirty="0" smtClean="0">
                <a:solidFill>
                  <a:srgbClr val="002060"/>
                </a:solidFill>
                <a:latin typeface="Arial" panose="020B0604020202020204" pitchFamily="34" charset="0"/>
                <a:cs typeface="Arial" panose="020B0604020202020204" pitchFamily="34" charset="0"/>
              </a:rPr>
              <a:t>supporting </a:t>
            </a:r>
            <a:r>
              <a:rPr lang="en-GB" sz="1400" i="1" dirty="0">
                <a:solidFill>
                  <a:srgbClr val="002060"/>
                </a:solidFill>
                <a:latin typeface="Arial" panose="020B0604020202020204" pitchFamily="34" charset="0"/>
                <a:cs typeface="Arial" panose="020B0604020202020204" pitchFamily="34" charset="0"/>
              </a:rPr>
              <a:t>local carers with </a:t>
            </a:r>
            <a:r>
              <a:rPr lang="en-GB" sz="1400" i="1" dirty="0" smtClean="0">
                <a:solidFill>
                  <a:srgbClr val="002060"/>
                </a:solidFill>
                <a:latin typeface="Arial" panose="020B0604020202020204" pitchFamily="34" charset="0"/>
                <a:cs typeface="Arial" panose="020B0604020202020204" pitchFamily="34" charset="0"/>
              </a:rPr>
              <a:t>fire safety </a:t>
            </a:r>
            <a:r>
              <a:rPr lang="en-GB" sz="1400" i="1" dirty="0">
                <a:solidFill>
                  <a:srgbClr val="002060"/>
                </a:solidFill>
                <a:latin typeface="Arial" panose="020B0604020202020204" pitchFamily="34" charset="0"/>
                <a:cs typeface="Arial" panose="020B0604020202020204" pitchFamily="34" charset="0"/>
              </a:rPr>
              <a:t>and wellbeing advice </a:t>
            </a:r>
            <a:r>
              <a:rPr lang="en-GB" sz="1400" i="1" dirty="0" smtClean="0">
                <a:solidFill>
                  <a:srgbClr val="002060"/>
                </a:solidFill>
                <a:latin typeface="Arial" panose="020B0604020202020204" pitchFamily="34" charset="0"/>
                <a:cs typeface="Arial" panose="020B0604020202020204" pitchFamily="34" charset="0"/>
              </a:rPr>
              <a:t>opportunities”</a:t>
            </a:r>
          </a:p>
          <a:p>
            <a:r>
              <a:rPr lang="en-GB" sz="1400" dirty="0" smtClean="0">
                <a:solidFill>
                  <a:srgbClr val="002060"/>
                </a:solidFill>
                <a:latin typeface="Arial" panose="020B0604020202020204" pitchFamily="34" charset="0"/>
                <a:cs typeface="Arial" panose="020B0604020202020204" pitchFamily="34" charset="0"/>
              </a:rPr>
              <a:t>(ESFRS) </a:t>
            </a:r>
            <a:endParaRPr lang="en-GB"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1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44624"/>
            <a:ext cx="8928992" cy="784830"/>
          </a:xfrm>
          <a:prstGeom prst="rect">
            <a:avLst/>
          </a:prstGeom>
        </p:spPr>
        <p:txBody>
          <a:bodyPr wrap="square">
            <a:spAutoFit/>
          </a:bodyPr>
          <a:lstStyle/>
          <a:p>
            <a:pPr algn="ctr"/>
            <a:r>
              <a:rPr lang="en-GB" sz="2500" dirty="0" smtClean="0">
                <a:solidFill>
                  <a:srgbClr val="002060"/>
                </a:solidFill>
                <a:latin typeface="Arial" panose="020B0604020202020204" pitchFamily="34" charset="0"/>
                <a:cs typeface="Arial" panose="020B0604020202020204" pitchFamily="34" charset="0"/>
              </a:rPr>
              <a:t>Pledge examples and intended outcomes: </a:t>
            </a:r>
          </a:p>
          <a:p>
            <a:pPr algn="ctr"/>
            <a:r>
              <a:rPr lang="en-GB" sz="2000" dirty="0" smtClean="0">
                <a:solidFill>
                  <a:srgbClr val="002060"/>
                </a:solidFill>
                <a:latin typeface="Arial" panose="020B0604020202020204" pitchFamily="34" charset="0"/>
                <a:cs typeface="Arial" panose="020B0604020202020204" pitchFamily="34" charset="0"/>
              </a:rPr>
              <a:t>Long-term health conditions/mobility difficulties</a:t>
            </a:r>
            <a:endParaRPr lang="en-GB" sz="2000" dirty="0">
              <a:solidFill>
                <a:srgbClr val="00206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115616" y="908720"/>
            <a:ext cx="6552728"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88024" y="1911470"/>
            <a:ext cx="4165530" cy="1600438"/>
          </a:xfrm>
          <a:prstGeom prst="rect">
            <a:avLst/>
          </a:prstGeom>
        </p:spPr>
        <p:txBody>
          <a:bodyPr wrap="square">
            <a:spAutoFit/>
          </a:bodyPr>
          <a:lstStyle/>
          <a:p>
            <a:r>
              <a:rPr lang="en-GB" sz="1400" i="1" dirty="0">
                <a:solidFill>
                  <a:srgbClr val="002060"/>
                </a:solidFill>
                <a:latin typeface="Arial" panose="020B0604020202020204" pitchFamily="34" charset="0"/>
                <a:cs typeface="Arial" panose="020B0604020202020204" pitchFamily="34" charset="0"/>
              </a:rPr>
              <a:t>Discuss with BHCC (DFG) </a:t>
            </a:r>
            <a:r>
              <a:rPr lang="en-GB" sz="1400" i="1" dirty="0" smtClean="0">
                <a:solidFill>
                  <a:srgbClr val="002060"/>
                </a:solidFill>
                <a:latin typeface="Arial" panose="020B0604020202020204" pitchFamily="34" charset="0"/>
                <a:cs typeface="Arial" panose="020B0604020202020204" pitchFamily="34" charset="0"/>
              </a:rPr>
              <a:t>MEARS &amp; Link Back the possibility </a:t>
            </a:r>
            <a:r>
              <a:rPr lang="en-GB" sz="1400" i="1" dirty="0">
                <a:solidFill>
                  <a:srgbClr val="002060"/>
                </a:solidFill>
                <a:latin typeface="Arial" panose="020B0604020202020204" pitchFamily="34" charset="0"/>
                <a:cs typeface="Arial" panose="020B0604020202020204" pitchFamily="34" charset="0"/>
              </a:rPr>
              <a:t>of accessing funding for food grant on hospital discharge - </a:t>
            </a:r>
            <a:r>
              <a:rPr lang="en-GB" sz="1400" i="1" dirty="0" smtClean="0">
                <a:solidFill>
                  <a:srgbClr val="002060"/>
                </a:solidFill>
                <a:latin typeface="Arial" panose="020B0604020202020204" pitchFamily="34" charset="0"/>
                <a:cs typeface="Arial" panose="020B0604020202020204" pitchFamily="34" charset="0"/>
              </a:rPr>
              <a:t>better </a:t>
            </a:r>
            <a:r>
              <a:rPr lang="en-GB" sz="1400" i="1" dirty="0">
                <a:solidFill>
                  <a:srgbClr val="002060"/>
                </a:solidFill>
                <a:latin typeface="Arial" panose="020B0604020202020204" pitchFamily="34" charset="0"/>
                <a:cs typeface="Arial" panose="020B0604020202020204" pitchFamily="34" charset="0"/>
              </a:rPr>
              <a:t>outcomes for people being discharged from hospital so they are in a better position to reconnect with their communities and prevent </a:t>
            </a:r>
            <a:r>
              <a:rPr lang="en-GB" sz="1400" i="1" dirty="0" smtClean="0">
                <a:solidFill>
                  <a:srgbClr val="002060"/>
                </a:solidFill>
                <a:latin typeface="Arial" panose="020B0604020202020204" pitchFamily="34" charset="0"/>
                <a:cs typeface="Arial" panose="020B0604020202020204" pitchFamily="34" charset="0"/>
              </a:rPr>
              <a:t>readmission”</a:t>
            </a:r>
          </a:p>
          <a:p>
            <a:r>
              <a:rPr lang="en-GB" sz="1400" dirty="0" smtClean="0">
                <a:solidFill>
                  <a:srgbClr val="002060"/>
                </a:solidFill>
                <a:latin typeface="Arial" panose="020B0604020202020204" pitchFamily="34" charset="0"/>
                <a:cs typeface="Arial" panose="020B0604020202020204" pitchFamily="34" charset="0"/>
              </a:rPr>
              <a:t>(CVS)</a:t>
            </a:r>
            <a:endParaRPr lang="en-GB" sz="14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4813908" y="4636869"/>
            <a:ext cx="4204911" cy="738664"/>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“Get Sarah Potter to come in and talk to the team about the grants available, improving access for patients”</a:t>
            </a:r>
            <a:r>
              <a:rPr lang="en-GB" sz="1400" i="1" dirty="0">
                <a:solidFill>
                  <a:srgbClr val="002060"/>
                </a:solidFill>
                <a:latin typeface="Arial" panose="020B0604020202020204" pitchFamily="34" charset="0"/>
                <a:cs typeface="Arial" panose="020B0604020202020204" pitchFamily="34" charset="0"/>
              </a:rPr>
              <a:t> </a:t>
            </a:r>
            <a:r>
              <a:rPr lang="en-GB" sz="1400" dirty="0" smtClean="0">
                <a:solidFill>
                  <a:srgbClr val="002060"/>
                </a:solidFill>
                <a:latin typeface="Arial" panose="020B0604020202020204" pitchFamily="34" charset="0"/>
                <a:cs typeface="Arial" panose="020B0604020202020204" pitchFamily="34" charset="0"/>
              </a:rPr>
              <a:t>(Health) </a:t>
            </a:r>
            <a:endParaRPr lang="en-GB" sz="1400" dirty="0">
              <a:solidFill>
                <a:srgbClr val="002060"/>
              </a:solidFill>
              <a:latin typeface="Arial" panose="020B0604020202020204" pitchFamily="34" charset="0"/>
              <a:cs typeface="Arial" panose="020B0604020202020204" pitchFamily="34" charset="0"/>
            </a:endParaRPr>
          </a:p>
        </p:txBody>
      </p:sp>
      <p:pic>
        <p:nvPicPr>
          <p:cNvPr id="15" name="Picture 14" descr="Image result for nhs ccg brighton new logo part of central sussex commissioning alliance">
            <a:hlinkClick r:id="rId3" tgtFrame="&quot;_blank&quo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2244" y="1170950"/>
            <a:ext cx="1745105" cy="648000"/>
          </a:xfrm>
          <a:prstGeom prst="rect">
            <a:avLst/>
          </a:prstGeom>
          <a:noFill/>
          <a:ln>
            <a:noFill/>
          </a:ln>
        </p:spPr>
      </p:pic>
      <p:pic>
        <p:nvPicPr>
          <p:cNvPr id="16" name="Picture 15" descr="Image result for healthy living pharmacies">
            <a:hlinkClick r:id="rId5" tgtFrame="&quot;_blank&quo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5919003"/>
            <a:ext cx="1689351" cy="648000"/>
          </a:xfrm>
          <a:prstGeom prst="rect">
            <a:avLst/>
          </a:prstGeom>
          <a:noFill/>
          <a:ln>
            <a:noFill/>
          </a:ln>
        </p:spPr>
      </p:pic>
      <p:pic>
        <p:nvPicPr>
          <p:cNvPr id="17" name="Picture 16" descr="Mears Group PLC | Making People Smile">
            <a:hlinkClick r:id="rId7" tooltip="&quot;Mears Group PLC&quo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1241621"/>
            <a:ext cx="1449236" cy="468000"/>
          </a:xfrm>
          <a:prstGeom prst="rect">
            <a:avLst/>
          </a:prstGeom>
          <a:noFill/>
          <a:ln>
            <a:noFill/>
          </a:ln>
        </p:spPr>
      </p:pic>
      <p:pic>
        <p:nvPicPr>
          <p:cNvPr id="19" name="Picture 18" descr="Image result for disabled facilities grant brighton council">
            <a:hlinkClick r:id="rId9"/>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5152" y="1038416"/>
            <a:ext cx="1136885" cy="756000"/>
          </a:xfrm>
          <a:prstGeom prst="rect">
            <a:avLst/>
          </a:prstGeom>
          <a:noFill/>
          <a:ln>
            <a:noFill/>
          </a:ln>
        </p:spPr>
      </p:pic>
      <p:sp>
        <p:nvSpPr>
          <p:cNvPr id="12" name="Rectangle 11"/>
          <p:cNvSpPr/>
          <p:nvPr/>
        </p:nvSpPr>
        <p:spPr>
          <a:xfrm>
            <a:off x="4788024" y="3560550"/>
            <a:ext cx="4230795" cy="954107"/>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“Signpost </a:t>
            </a:r>
            <a:r>
              <a:rPr lang="en-GB" sz="1400" i="1" dirty="0">
                <a:solidFill>
                  <a:srgbClr val="002060"/>
                </a:solidFill>
                <a:latin typeface="Arial" panose="020B0604020202020204" pitchFamily="34" charset="0"/>
                <a:cs typeface="Arial" panose="020B0604020202020204" pitchFamily="34" charset="0"/>
              </a:rPr>
              <a:t>our clients to services. We can help with conveyancing for relocation and help promote to our network of estate </a:t>
            </a:r>
            <a:r>
              <a:rPr lang="en-GB" sz="1400" i="1" dirty="0" smtClean="0">
                <a:solidFill>
                  <a:srgbClr val="002060"/>
                </a:solidFill>
                <a:latin typeface="Arial" panose="020B0604020202020204" pitchFamily="34" charset="0"/>
                <a:cs typeface="Arial" panose="020B0604020202020204" pitchFamily="34" charset="0"/>
              </a:rPr>
              <a:t>agents”</a:t>
            </a:r>
          </a:p>
          <a:p>
            <a:r>
              <a:rPr lang="en-GB" sz="1400" dirty="0" smtClean="0">
                <a:solidFill>
                  <a:srgbClr val="002060"/>
                </a:solidFill>
                <a:latin typeface="Arial" panose="020B0604020202020204" pitchFamily="34" charset="0"/>
                <a:cs typeface="Arial" panose="020B0604020202020204" pitchFamily="34" charset="0"/>
              </a:rPr>
              <a:t>(Private)</a:t>
            </a:r>
            <a:endParaRPr lang="en-GB" sz="1400" dirty="0">
              <a:solidFill>
                <a:srgbClr val="002060"/>
              </a:solidFill>
              <a:latin typeface="Arial" panose="020B0604020202020204" pitchFamily="34" charset="0"/>
              <a:cs typeface="Arial" panose="020B0604020202020204" pitchFamily="34" charset="0"/>
            </a:endParaRPr>
          </a:p>
        </p:txBody>
      </p:sp>
      <p:sp>
        <p:nvSpPr>
          <p:cNvPr id="21" name="Rectangle 20"/>
          <p:cNvSpPr/>
          <p:nvPr/>
        </p:nvSpPr>
        <p:spPr>
          <a:xfrm>
            <a:off x="239612" y="1911388"/>
            <a:ext cx="3598007" cy="954107"/>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Follow up Better Care Pharmacies to see if we can make better links re malnutrition resources”</a:t>
            </a:r>
          </a:p>
          <a:p>
            <a:r>
              <a:rPr lang="en-GB" sz="1400" dirty="0" smtClean="0">
                <a:solidFill>
                  <a:srgbClr val="002060"/>
                </a:solidFill>
                <a:latin typeface="Arial" panose="020B0604020202020204" pitchFamily="34" charset="0"/>
                <a:cs typeface="Arial" panose="020B0604020202020204" pitchFamily="34" charset="0"/>
              </a:rPr>
              <a:t>(CVS)</a:t>
            </a:r>
            <a:endParaRPr lang="en-GB" sz="1400" dirty="0">
              <a:solidFill>
                <a:srgbClr val="002060"/>
              </a:solidFill>
              <a:latin typeface="Arial" panose="020B0604020202020204" pitchFamily="34" charset="0"/>
              <a:cs typeface="Arial" panose="020B0604020202020204" pitchFamily="34" charset="0"/>
            </a:endParaRPr>
          </a:p>
        </p:txBody>
      </p:sp>
      <p:sp>
        <p:nvSpPr>
          <p:cNvPr id="22" name="Rectangle 21"/>
          <p:cNvSpPr/>
          <p:nvPr/>
        </p:nvSpPr>
        <p:spPr>
          <a:xfrm>
            <a:off x="205456" y="2927265"/>
            <a:ext cx="3790479" cy="1384995"/>
          </a:xfrm>
          <a:prstGeom prst="rect">
            <a:avLst/>
          </a:prstGeom>
        </p:spPr>
        <p:txBody>
          <a:bodyPr wrap="square">
            <a:spAutoFit/>
          </a:bodyPr>
          <a:lstStyle/>
          <a:p>
            <a:r>
              <a:rPr lang="en-GB" sz="1400" i="1" dirty="0">
                <a:solidFill>
                  <a:srgbClr val="002060"/>
                </a:solidFill>
                <a:latin typeface="Arial" panose="020B0604020202020204" pitchFamily="34" charset="0"/>
                <a:cs typeface="Arial" panose="020B0604020202020204" pitchFamily="34" charset="0"/>
              </a:rPr>
              <a:t>Work with Better Care Pharmacists to help them provide support for people who's health is made worse/at risk from living in a cold, damp home. So </a:t>
            </a:r>
            <a:r>
              <a:rPr lang="en-GB" sz="1400" i="1" dirty="0" smtClean="0">
                <a:solidFill>
                  <a:srgbClr val="002060"/>
                </a:solidFill>
                <a:latin typeface="Arial" panose="020B0604020202020204" pitchFamily="34" charset="0"/>
                <a:cs typeface="Arial" panose="020B0604020202020204" pitchFamily="34" charset="0"/>
              </a:rPr>
              <a:t>people can </a:t>
            </a:r>
            <a:r>
              <a:rPr lang="en-GB" sz="1400" i="1" dirty="0">
                <a:solidFill>
                  <a:srgbClr val="002060"/>
                </a:solidFill>
                <a:latin typeface="Arial" panose="020B0604020202020204" pitchFamily="34" charset="0"/>
                <a:cs typeface="Arial" panose="020B0604020202020204" pitchFamily="34" charset="0"/>
              </a:rPr>
              <a:t>r</a:t>
            </a:r>
            <a:r>
              <a:rPr lang="en-GB" sz="1400" i="1" dirty="0" smtClean="0">
                <a:solidFill>
                  <a:srgbClr val="002060"/>
                </a:solidFill>
                <a:latin typeface="Arial" panose="020B0604020202020204" pitchFamily="34" charset="0"/>
                <a:cs typeface="Arial" panose="020B0604020202020204" pitchFamily="34" charset="0"/>
              </a:rPr>
              <a:t>emain </a:t>
            </a:r>
            <a:r>
              <a:rPr lang="en-GB" sz="1400" i="1" dirty="0">
                <a:solidFill>
                  <a:srgbClr val="002060"/>
                </a:solidFill>
                <a:latin typeface="Arial" panose="020B0604020202020204" pitchFamily="34" charset="0"/>
                <a:cs typeface="Arial" panose="020B0604020202020204" pitchFamily="34" charset="0"/>
              </a:rPr>
              <a:t>healthy and able to live in their own home longer. </a:t>
            </a:r>
            <a:endParaRPr lang="en-GB" sz="1400" i="1" dirty="0" smtClean="0">
              <a:solidFill>
                <a:srgbClr val="002060"/>
              </a:solidFill>
              <a:latin typeface="Arial" panose="020B0604020202020204" pitchFamily="34" charset="0"/>
              <a:cs typeface="Arial" panose="020B0604020202020204" pitchFamily="34" charset="0"/>
            </a:endParaRPr>
          </a:p>
          <a:p>
            <a:r>
              <a:rPr lang="en-GB" sz="1400" dirty="0" smtClean="0">
                <a:solidFill>
                  <a:srgbClr val="002060"/>
                </a:solidFill>
                <a:latin typeface="Arial" panose="020B0604020202020204" pitchFamily="34" charset="0"/>
                <a:cs typeface="Arial" panose="020B0604020202020204" pitchFamily="34" charset="0"/>
              </a:rPr>
              <a:t>(CVS)</a:t>
            </a:r>
            <a:endParaRPr lang="en-GB" sz="1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205456" y="4406985"/>
            <a:ext cx="3598007" cy="1169551"/>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“Invite </a:t>
            </a:r>
            <a:r>
              <a:rPr lang="en-GB" sz="1400" i="1" dirty="0">
                <a:solidFill>
                  <a:srgbClr val="002060"/>
                </a:solidFill>
                <a:latin typeface="Arial" panose="020B0604020202020204" pitchFamily="34" charset="0"/>
                <a:cs typeface="Arial" panose="020B0604020202020204" pitchFamily="34" charset="0"/>
              </a:rPr>
              <a:t>rep to our team meeting to talk about the service from </a:t>
            </a:r>
            <a:r>
              <a:rPr lang="en-GB" sz="1400" i="1" dirty="0" err="1" smtClean="0">
                <a:solidFill>
                  <a:srgbClr val="002060"/>
                </a:solidFill>
                <a:latin typeface="Arial" panose="020B0604020202020204" pitchFamily="34" charset="0"/>
                <a:cs typeface="Arial" panose="020B0604020202020204" pitchFamily="34" charset="0"/>
              </a:rPr>
              <a:t>Bettercare</a:t>
            </a:r>
            <a:r>
              <a:rPr lang="en-GB" sz="1400" i="1" dirty="0">
                <a:solidFill>
                  <a:srgbClr val="002060"/>
                </a:solidFill>
                <a:latin typeface="Arial" panose="020B0604020202020204" pitchFamily="34" charset="0"/>
                <a:cs typeface="Arial" panose="020B0604020202020204" pitchFamily="34" charset="0"/>
              </a:rPr>
              <a:t>. Well informed staff group = better </a:t>
            </a:r>
            <a:r>
              <a:rPr lang="en-GB" sz="1400" i="1" dirty="0" smtClean="0">
                <a:solidFill>
                  <a:srgbClr val="002060"/>
                </a:solidFill>
                <a:latin typeface="Arial" panose="020B0604020202020204" pitchFamily="34" charset="0"/>
                <a:cs typeface="Arial" panose="020B0604020202020204" pitchFamily="34" charset="0"/>
              </a:rPr>
              <a:t>signposting/ </a:t>
            </a:r>
            <a:r>
              <a:rPr lang="en-GB" sz="1400" i="1" dirty="0">
                <a:solidFill>
                  <a:srgbClr val="002060"/>
                </a:solidFill>
                <a:latin typeface="Arial" panose="020B0604020202020204" pitchFamily="34" charset="0"/>
                <a:cs typeface="Arial" panose="020B0604020202020204" pitchFamily="34" charset="0"/>
              </a:rPr>
              <a:t>referral when needed </a:t>
            </a:r>
            <a:endParaRPr lang="en-GB" sz="1400" i="1" dirty="0" smtClean="0">
              <a:solidFill>
                <a:srgbClr val="002060"/>
              </a:solidFill>
              <a:latin typeface="Arial" panose="020B0604020202020204" pitchFamily="34" charset="0"/>
              <a:cs typeface="Arial" panose="020B0604020202020204" pitchFamily="34" charset="0"/>
            </a:endParaRPr>
          </a:p>
          <a:p>
            <a:r>
              <a:rPr lang="en-GB" sz="1400" dirty="0" smtClean="0">
                <a:solidFill>
                  <a:srgbClr val="002060"/>
                </a:solidFill>
                <a:latin typeface="Arial" panose="020B0604020202020204" pitchFamily="34" charset="0"/>
                <a:cs typeface="Arial" panose="020B0604020202020204" pitchFamily="34" charset="0"/>
              </a:rPr>
              <a:t>(BHCC)</a:t>
            </a:r>
            <a:endParaRPr lang="en-GB" sz="1400" dirty="0">
              <a:solidFill>
                <a:srgbClr val="002060"/>
              </a:solidFill>
              <a:latin typeface="Arial" panose="020B0604020202020204" pitchFamily="34" charset="0"/>
              <a:cs typeface="Arial" panose="020B0604020202020204" pitchFamily="34" charset="0"/>
            </a:endParaRPr>
          </a:p>
        </p:txBody>
      </p:sp>
      <p:sp>
        <p:nvSpPr>
          <p:cNvPr id="25" name="Rectangle 24"/>
          <p:cNvSpPr/>
          <p:nvPr/>
        </p:nvSpPr>
        <p:spPr>
          <a:xfrm>
            <a:off x="2195736" y="5765950"/>
            <a:ext cx="4752528" cy="954107"/>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“Link with HLPs to help clients manage their long </a:t>
            </a:r>
            <a:r>
              <a:rPr lang="en-GB" sz="1400" i="1" dirty="0">
                <a:solidFill>
                  <a:srgbClr val="002060"/>
                </a:solidFill>
                <a:latin typeface="Arial" panose="020B0604020202020204" pitchFamily="34" charset="0"/>
                <a:cs typeface="Arial" panose="020B0604020202020204" pitchFamily="34" charset="0"/>
              </a:rPr>
              <a:t>term health </a:t>
            </a:r>
            <a:r>
              <a:rPr lang="en-GB" sz="1400" i="1" dirty="0" smtClean="0">
                <a:solidFill>
                  <a:srgbClr val="002060"/>
                </a:solidFill>
                <a:latin typeface="Arial" panose="020B0604020202020204" pitchFamily="34" charset="0"/>
                <a:cs typeface="Arial" panose="020B0604020202020204" pitchFamily="34" charset="0"/>
              </a:rPr>
              <a:t>conditions and improve their holistic </a:t>
            </a:r>
            <a:r>
              <a:rPr lang="en-GB" sz="1400" i="1" dirty="0">
                <a:solidFill>
                  <a:srgbClr val="002060"/>
                </a:solidFill>
                <a:latin typeface="Arial" panose="020B0604020202020204" pitchFamily="34" charset="0"/>
                <a:cs typeface="Arial" panose="020B0604020202020204" pitchFamily="34" charset="0"/>
              </a:rPr>
              <a:t>health &amp; wellbeing. </a:t>
            </a:r>
            <a:r>
              <a:rPr lang="en-GB" sz="1400" i="1" dirty="0" smtClean="0">
                <a:solidFill>
                  <a:srgbClr val="002060"/>
                </a:solidFill>
                <a:latin typeface="Arial" panose="020B0604020202020204" pitchFamily="34" charset="0"/>
                <a:cs typeface="Arial" panose="020B0604020202020204" pitchFamily="34" charset="0"/>
              </a:rPr>
              <a:t>Feedback </a:t>
            </a:r>
            <a:r>
              <a:rPr lang="en-GB" sz="1400" i="1" dirty="0">
                <a:solidFill>
                  <a:srgbClr val="002060"/>
                </a:solidFill>
                <a:latin typeface="Arial" panose="020B0604020202020204" pitchFamily="34" charset="0"/>
                <a:cs typeface="Arial" panose="020B0604020202020204" pitchFamily="34" charset="0"/>
              </a:rPr>
              <a:t>information to the rest of the </a:t>
            </a:r>
            <a:r>
              <a:rPr lang="en-GB" sz="1400" i="1" dirty="0" smtClean="0">
                <a:solidFill>
                  <a:srgbClr val="002060"/>
                </a:solidFill>
                <a:latin typeface="Arial" panose="020B0604020202020204" pitchFamily="34" charset="0"/>
                <a:cs typeface="Arial" panose="020B0604020202020204" pitchFamily="34" charset="0"/>
              </a:rPr>
              <a:t>Tenancy Sustainment team </a:t>
            </a:r>
            <a:r>
              <a:rPr lang="en-GB" sz="1400" i="1" dirty="0">
                <a:solidFill>
                  <a:srgbClr val="002060"/>
                </a:solidFill>
                <a:latin typeface="Arial" panose="020B0604020202020204" pitchFamily="34" charset="0"/>
                <a:cs typeface="Arial" panose="020B0604020202020204" pitchFamily="34" charset="0"/>
              </a:rPr>
              <a:t>and senior </a:t>
            </a:r>
            <a:r>
              <a:rPr lang="en-GB" sz="1400" i="1" dirty="0" smtClean="0">
                <a:solidFill>
                  <a:srgbClr val="002060"/>
                </a:solidFill>
                <a:latin typeface="Arial" panose="020B0604020202020204" pitchFamily="34" charset="0"/>
                <a:cs typeface="Arial" panose="020B0604020202020204" pitchFamily="34" charset="0"/>
              </a:rPr>
              <a:t>housing” </a:t>
            </a:r>
            <a:r>
              <a:rPr lang="en-GB" sz="1400" dirty="0" smtClean="0">
                <a:solidFill>
                  <a:srgbClr val="002060"/>
                </a:solidFill>
                <a:latin typeface="Arial" panose="020B0604020202020204" pitchFamily="34" charset="0"/>
                <a:cs typeface="Arial" panose="020B0604020202020204" pitchFamily="34" charset="0"/>
              </a:rPr>
              <a:t>(BHCC) </a:t>
            </a:r>
            <a:endParaRPr lang="en-GB"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95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44624"/>
            <a:ext cx="8928992" cy="784830"/>
          </a:xfrm>
          <a:prstGeom prst="rect">
            <a:avLst/>
          </a:prstGeom>
        </p:spPr>
        <p:txBody>
          <a:bodyPr wrap="square">
            <a:spAutoFit/>
          </a:bodyPr>
          <a:lstStyle/>
          <a:p>
            <a:pPr algn="ctr"/>
            <a:r>
              <a:rPr lang="en-GB" sz="2500" dirty="0" smtClean="0">
                <a:solidFill>
                  <a:srgbClr val="002060"/>
                </a:solidFill>
                <a:latin typeface="Arial" panose="020B0604020202020204" pitchFamily="34" charset="0"/>
                <a:cs typeface="Arial" panose="020B0604020202020204" pitchFamily="34" charset="0"/>
              </a:rPr>
              <a:t>Pledge examples and intended outcomes: </a:t>
            </a:r>
          </a:p>
          <a:p>
            <a:pPr algn="ctr"/>
            <a:r>
              <a:rPr lang="en-GB" sz="2000" dirty="0" smtClean="0">
                <a:solidFill>
                  <a:srgbClr val="002060"/>
                </a:solidFill>
                <a:latin typeface="Arial" panose="020B0604020202020204" pitchFamily="34" charset="0"/>
                <a:cs typeface="Arial" panose="020B0604020202020204" pitchFamily="34" charset="0"/>
              </a:rPr>
              <a:t>Healthy &amp; Active Lifestyles</a:t>
            </a:r>
            <a:endParaRPr lang="en-GB" sz="2000" dirty="0">
              <a:solidFill>
                <a:srgbClr val="00206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115616" y="908720"/>
            <a:ext cx="6552728"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Image result for casserole club brighton">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320" y="1078291"/>
            <a:ext cx="902970" cy="766445"/>
          </a:xfrm>
          <a:prstGeom prst="rect">
            <a:avLst/>
          </a:prstGeom>
          <a:noFill/>
          <a:ln>
            <a:noFill/>
          </a:ln>
        </p:spPr>
      </p:pic>
      <p:pic>
        <p:nvPicPr>
          <p:cNvPr id="24" name="Picture 23" descr="Image result for brighton and hove food partnership community kitchen">
            <a:hlinkClick r:id="rId5" tgtFrame="&quot;_blank&quo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6719" y="1102557"/>
            <a:ext cx="1515768" cy="756000"/>
          </a:xfrm>
          <a:prstGeom prst="rect">
            <a:avLst/>
          </a:prstGeom>
          <a:noFill/>
          <a:ln>
            <a:noFill/>
          </a:ln>
        </p:spPr>
      </p:pic>
      <p:pic>
        <p:nvPicPr>
          <p:cNvPr id="26" name="Picture 25"/>
          <p:cNvPicPr>
            <a:picLocks noChangeAspect="1"/>
          </p:cNvPicPr>
          <p:nvPr/>
        </p:nvPicPr>
        <p:blipFill rotWithShape="1">
          <a:blip r:embed="rId7"/>
          <a:srcRect l="24801" t="8000" r="57874" b="71000"/>
          <a:stretch/>
        </p:blipFill>
        <p:spPr>
          <a:xfrm>
            <a:off x="395291" y="1052736"/>
            <a:ext cx="1161600" cy="792000"/>
          </a:xfrm>
          <a:prstGeom prst="rect">
            <a:avLst/>
          </a:prstGeom>
        </p:spPr>
      </p:pic>
      <p:grpSp>
        <p:nvGrpSpPr>
          <p:cNvPr id="27" name="Group 26"/>
          <p:cNvGrpSpPr>
            <a:grpSpLocks noChangeAspect="1"/>
          </p:cNvGrpSpPr>
          <p:nvPr/>
        </p:nvGrpSpPr>
        <p:grpSpPr>
          <a:xfrm>
            <a:off x="5754128" y="1023854"/>
            <a:ext cx="2038204" cy="1224000"/>
            <a:chOff x="697640" y="117217"/>
            <a:chExt cx="2640686" cy="1587930"/>
          </a:xfrm>
        </p:grpSpPr>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l="13635" t="18200" r="24733" b="20887"/>
            <a:stretch/>
          </p:blipFill>
          <p:spPr bwMode="auto">
            <a:xfrm>
              <a:off x="697640" y="117217"/>
              <a:ext cx="2640686" cy="1559096"/>
            </a:xfrm>
            <a:prstGeom prst="rect">
              <a:avLst/>
            </a:prstGeom>
            <a:ln>
              <a:noFill/>
            </a:ln>
            <a:extLst>
              <a:ext uri="{53640926-AAD7-44D8-BBD7-CCE9431645EC}">
                <a14:shadowObscured xmlns:a14="http://schemas.microsoft.com/office/drawing/2010/main"/>
              </a:ext>
            </a:extLst>
          </p:spPr>
        </p:pic>
        <p:sp>
          <p:nvSpPr>
            <p:cNvPr id="29" name="Rectangle 28"/>
            <p:cNvSpPr/>
            <p:nvPr/>
          </p:nvSpPr>
          <p:spPr>
            <a:xfrm>
              <a:off x="1117371" y="1526591"/>
              <a:ext cx="1773066" cy="178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 name="Rectangle 1"/>
          <p:cNvSpPr/>
          <p:nvPr/>
        </p:nvSpPr>
        <p:spPr>
          <a:xfrm>
            <a:off x="107504" y="3861048"/>
            <a:ext cx="4752152" cy="1169551"/>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“Find </a:t>
            </a:r>
            <a:r>
              <a:rPr lang="en-GB" sz="1400" i="1" dirty="0">
                <a:solidFill>
                  <a:srgbClr val="002060"/>
                </a:solidFill>
                <a:latin typeface="Arial" panose="020B0604020202020204" pitchFamily="34" charset="0"/>
                <a:cs typeface="Arial" panose="020B0604020202020204" pitchFamily="34" charset="0"/>
              </a:rPr>
              <a:t>out which clients might enjoy Dementia Friendly Gardening + Cookery Courses and signpost to them </a:t>
            </a:r>
            <a:r>
              <a:rPr lang="en-GB" sz="1400" i="1" dirty="0" smtClean="0">
                <a:solidFill>
                  <a:srgbClr val="002060"/>
                </a:solidFill>
                <a:latin typeface="Arial" panose="020B0604020202020204" pitchFamily="34" charset="0"/>
                <a:cs typeface="Arial" panose="020B0604020202020204" pitchFamily="34" charset="0"/>
              </a:rPr>
              <a:t>to re-connect </a:t>
            </a:r>
            <a:r>
              <a:rPr lang="en-GB" sz="1400" i="1" dirty="0">
                <a:solidFill>
                  <a:srgbClr val="002060"/>
                </a:solidFill>
                <a:latin typeface="Arial" panose="020B0604020202020204" pitchFamily="34" charset="0"/>
                <a:cs typeface="Arial" panose="020B0604020202020204" pitchFamily="34" charset="0"/>
              </a:rPr>
              <a:t>dementia clients with skills and social engagement </a:t>
            </a:r>
            <a:endParaRPr lang="en-GB" sz="1400" i="1" dirty="0" smtClean="0">
              <a:solidFill>
                <a:srgbClr val="002060"/>
              </a:solidFill>
              <a:latin typeface="Arial" panose="020B0604020202020204" pitchFamily="34" charset="0"/>
              <a:cs typeface="Arial" panose="020B0604020202020204" pitchFamily="34" charset="0"/>
            </a:endParaRPr>
          </a:p>
          <a:p>
            <a:r>
              <a:rPr lang="en-GB" sz="1400" i="1" dirty="0" smtClean="0">
                <a:solidFill>
                  <a:srgbClr val="002060"/>
                </a:solidFill>
                <a:latin typeface="Arial" panose="020B0604020202020204" pitchFamily="34" charset="0"/>
                <a:cs typeface="Arial" panose="020B0604020202020204" pitchFamily="34" charset="0"/>
              </a:rPr>
              <a:t>(Private)</a:t>
            </a:r>
            <a:endParaRPr lang="en-GB" sz="1400" i="1" dirty="0">
              <a:solidFill>
                <a:srgbClr val="002060"/>
              </a:solidFill>
              <a:latin typeface="Arial" panose="020B0604020202020204" pitchFamily="34" charset="0"/>
              <a:cs typeface="Arial" panose="020B0604020202020204" pitchFamily="34" charset="0"/>
            </a:endParaRPr>
          </a:p>
        </p:txBody>
      </p:sp>
      <p:sp>
        <p:nvSpPr>
          <p:cNvPr id="30" name="Rectangle 29"/>
          <p:cNvSpPr/>
          <p:nvPr/>
        </p:nvSpPr>
        <p:spPr>
          <a:xfrm>
            <a:off x="107504" y="2060848"/>
            <a:ext cx="4773146" cy="954107"/>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“Work with the Food partnership to increase number of cooks in outer Brighton areas via the Neighbourhood Watch”</a:t>
            </a:r>
          </a:p>
          <a:p>
            <a:r>
              <a:rPr lang="en-GB" sz="1400" dirty="0" smtClean="0">
                <a:solidFill>
                  <a:srgbClr val="002060"/>
                </a:solidFill>
                <a:latin typeface="Arial" panose="020B0604020202020204" pitchFamily="34" charset="0"/>
                <a:cs typeface="Arial" panose="020B0604020202020204" pitchFamily="34" charset="0"/>
              </a:rPr>
              <a:t>(Sussex Police)</a:t>
            </a:r>
            <a:endParaRPr lang="en-GB" sz="1400" dirty="0">
              <a:solidFill>
                <a:srgbClr val="002060"/>
              </a:solidFill>
              <a:latin typeface="Arial" panose="020B0604020202020204" pitchFamily="34" charset="0"/>
              <a:cs typeface="Arial" panose="020B0604020202020204" pitchFamily="34" charset="0"/>
            </a:endParaRPr>
          </a:p>
        </p:txBody>
      </p:sp>
      <p:sp>
        <p:nvSpPr>
          <p:cNvPr id="31" name="Rectangle 30"/>
          <p:cNvSpPr/>
          <p:nvPr/>
        </p:nvSpPr>
        <p:spPr>
          <a:xfrm>
            <a:off x="107504" y="3068960"/>
            <a:ext cx="4484983" cy="738664"/>
          </a:xfrm>
          <a:prstGeom prst="rect">
            <a:avLst/>
          </a:prstGeom>
        </p:spPr>
        <p:txBody>
          <a:bodyPr wrap="square">
            <a:spAutoFit/>
          </a:bodyPr>
          <a:lstStyle/>
          <a:p>
            <a:r>
              <a:rPr lang="en-GB" sz="1400" i="1" dirty="0">
                <a:solidFill>
                  <a:srgbClr val="002060"/>
                </a:solidFill>
                <a:latin typeface="Arial" panose="020B0604020202020204" pitchFamily="34" charset="0"/>
                <a:cs typeface="Arial" panose="020B0604020202020204" pitchFamily="34" charset="0"/>
              </a:rPr>
              <a:t>“Look into possibilities of developing a pilot session for deaf people in </a:t>
            </a:r>
            <a:r>
              <a:rPr lang="en-GB" sz="1400" i="1" dirty="0" smtClean="0">
                <a:solidFill>
                  <a:srgbClr val="002060"/>
                </a:solidFill>
                <a:latin typeface="Arial" panose="020B0604020202020204" pitchFamily="34" charset="0"/>
                <a:cs typeface="Arial" panose="020B0604020202020204" pitchFamily="34" charset="0"/>
              </a:rPr>
              <a:t>the new community kitchen” </a:t>
            </a:r>
          </a:p>
          <a:p>
            <a:r>
              <a:rPr lang="en-GB" sz="1400" dirty="0" smtClean="0">
                <a:solidFill>
                  <a:srgbClr val="002060"/>
                </a:solidFill>
                <a:latin typeface="Arial" panose="020B0604020202020204" pitchFamily="34" charset="0"/>
                <a:cs typeface="Arial" panose="020B0604020202020204" pitchFamily="34" charset="0"/>
              </a:rPr>
              <a:t>(CVS)</a:t>
            </a:r>
            <a:endParaRPr lang="en-GB" sz="1400" dirty="0">
              <a:solidFill>
                <a:srgbClr val="002060"/>
              </a:solidFill>
              <a:latin typeface="Arial" panose="020B0604020202020204" pitchFamily="34" charset="0"/>
              <a:cs typeface="Arial" panose="020B0604020202020204" pitchFamily="34" charset="0"/>
            </a:endParaRPr>
          </a:p>
        </p:txBody>
      </p:sp>
      <p:sp>
        <p:nvSpPr>
          <p:cNvPr id="32" name="Rectangle 31"/>
          <p:cNvSpPr/>
          <p:nvPr/>
        </p:nvSpPr>
        <p:spPr>
          <a:xfrm>
            <a:off x="107504" y="5003709"/>
            <a:ext cx="4484983" cy="738664"/>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“Work </a:t>
            </a:r>
            <a:r>
              <a:rPr lang="en-GB" sz="1400" i="1" dirty="0">
                <a:solidFill>
                  <a:srgbClr val="002060"/>
                </a:solidFill>
                <a:latin typeface="Arial" panose="020B0604020202020204" pitchFamily="34" charset="0"/>
                <a:cs typeface="Arial" panose="020B0604020202020204" pitchFamily="34" charset="0"/>
              </a:rPr>
              <a:t>with casserole club to promote the Active for Life </a:t>
            </a:r>
            <a:r>
              <a:rPr lang="en-GB" sz="1400" i="1" dirty="0" smtClean="0">
                <a:solidFill>
                  <a:srgbClr val="002060"/>
                </a:solidFill>
                <a:latin typeface="Arial" panose="020B0604020202020204" pitchFamily="34" charset="0"/>
                <a:cs typeface="Arial" panose="020B0604020202020204" pitchFamily="34" charset="0"/>
              </a:rPr>
              <a:t>programme” </a:t>
            </a:r>
          </a:p>
          <a:p>
            <a:r>
              <a:rPr lang="en-GB" sz="1400" dirty="0" smtClean="0">
                <a:solidFill>
                  <a:srgbClr val="002060"/>
                </a:solidFill>
                <a:latin typeface="Arial" panose="020B0604020202020204" pitchFamily="34" charset="0"/>
                <a:cs typeface="Arial" panose="020B0604020202020204" pitchFamily="34" charset="0"/>
              </a:rPr>
              <a:t>(BHCC)</a:t>
            </a:r>
            <a:endParaRPr lang="en-GB" sz="14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5148064" y="2420028"/>
            <a:ext cx="3995936" cy="738664"/>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“Enable people who are deaf/have hearing loss to access healthy lifestyles and activities”</a:t>
            </a:r>
          </a:p>
          <a:p>
            <a:r>
              <a:rPr lang="en-GB" sz="1400" i="1" dirty="0" smtClean="0">
                <a:solidFill>
                  <a:srgbClr val="002060"/>
                </a:solidFill>
                <a:latin typeface="Arial" panose="020B0604020202020204" pitchFamily="34" charset="0"/>
                <a:cs typeface="Arial" panose="020B0604020202020204" pitchFamily="34" charset="0"/>
              </a:rPr>
              <a:t>(CVS) </a:t>
            </a:r>
            <a:endParaRPr lang="en-GB" sz="1400" i="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5148064" y="3568535"/>
            <a:ext cx="3995936" cy="954107"/>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“Link </a:t>
            </a:r>
            <a:r>
              <a:rPr lang="en-GB" sz="1400" i="1" dirty="0">
                <a:solidFill>
                  <a:srgbClr val="002060"/>
                </a:solidFill>
                <a:latin typeface="Arial" panose="020B0604020202020204" pitchFamily="34" charset="0"/>
                <a:cs typeface="Arial" panose="020B0604020202020204" pitchFamily="34" charset="0"/>
              </a:rPr>
              <a:t>Claire Rowlands to </a:t>
            </a:r>
            <a:r>
              <a:rPr lang="en-GB" sz="1400" i="1" dirty="0" smtClean="0">
                <a:solidFill>
                  <a:srgbClr val="002060"/>
                </a:solidFill>
                <a:latin typeface="Arial" panose="020B0604020202020204" pitchFamily="34" charset="0"/>
                <a:cs typeface="Arial" panose="020B0604020202020204" pitchFamily="34" charset="0"/>
              </a:rPr>
              <a:t>Active For Life </a:t>
            </a:r>
            <a:r>
              <a:rPr lang="en-GB" sz="1400" i="1" dirty="0">
                <a:solidFill>
                  <a:srgbClr val="002060"/>
                </a:solidFill>
                <a:latin typeface="Arial" panose="020B0604020202020204" pitchFamily="34" charset="0"/>
                <a:cs typeface="Arial" panose="020B0604020202020204" pitchFamily="34" charset="0"/>
              </a:rPr>
              <a:t>Managers for possible provision/training opportunities </a:t>
            </a:r>
            <a:endParaRPr lang="en-GB" sz="1400" i="1" dirty="0" smtClean="0">
              <a:solidFill>
                <a:srgbClr val="002060"/>
              </a:solidFill>
              <a:latin typeface="Arial" panose="020B0604020202020204" pitchFamily="34" charset="0"/>
              <a:cs typeface="Arial" panose="020B0604020202020204" pitchFamily="34" charset="0"/>
            </a:endParaRPr>
          </a:p>
          <a:p>
            <a:r>
              <a:rPr lang="en-GB" sz="1400" dirty="0" smtClean="0">
                <a:solidFill>
                  <a:srgbClr val="002060"/>
                </a:solidFill>
                <a:latin typeface="Arial" panose="020B0604020202020204" pitchFamily="34" charset="0"/>
                <a:cs typeface="Arial" panose="020B0604020202020204" pitchFamily="34" charset="0"/>
              </a:rPr>
              <a:t>(BHCC)</a:t>
            </a:r>
            <a:endParaRPr lang="en-GB" sz="1400"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5148064" y="4703099"/>
            <a:ext cx="3888432" cy="738664"/>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“Contact Health </a:t>
            </a:r>
            <a:r>
              <a:rPr lang="en-GB" sz="1400" i="1" dirty="0">
                <a:solidFill>
                  <a:srgbClr val="002060"/>
                </a:solidFill>
                <a:latin typeface="Arial" panose="020B0604020202020204" pitchFamily="34" charset="0"/>
                <a:cs typeface="Arial" panose="020B0604020202020204" pitchFamily="34" charset="0"/>
              </a:rPr>
              <a:t>Walks to develop services for visually impaired </a:t>
            </a:r>
            <a:r>
              <a:rPr lang="en-GB" sz="1400" i="1" dirty="0" smtClean="0">
                <a:solidFill>
                  <a:srgbClr val="002060"/>
                </a:solidFill>
                <a:latin typeface="Arial" panose="020B0604020202020204" pitchFamily="34" charset="0"/>
                <a:cs typeface="Arial" panose="020B0604020202020204" pitchFamily="34" charset="0"/>
              </a:rPr>
              <a:t>people”</a:t>
            </a:r>
            <a:r>
              <a:rPr lang="en-GB" sz="1400" i="1" dirty="0">
                <a:solidFill>
                  <a:srgbClr val="002060"/>
                </a:solidFill>
                <a:latin typeface="Arial" panose="020B0604020202020204" pitchFamily="34" charset="0"/>
                <a:cs typeface="Arial" panose="020B0604020202020204" pitchFamily="34" charset="0"/>
              </a:rPr>
              <a:t> </a:t>
            </a:r>
            <a:endParaRPr lang="en-GB" sz="1400" i="1" dirty="0" smtClean="0">
              <a:solidFill>
                <a:srgbClr val="002060"/>
              </a:solidFill>
              <a:latin typeface="Arial" panose="020B0604020202020204" pitchFamily="34" charset="0"/>
              <a:cs typeface="Arial" panose="020B0604020202020204" pitchFamily="34" charset="0"/>
            </a:endParaRPr>
          </a:p>
          <a:p>
            <a:r>
              <a:rPr lang="en-GB" sz="1400" dirty="0" smtClean="0">
                <a:solidFill>
                  <a:srgbClr val="002060"/>
                </a:solidFill>
                <a:latin typeface="Arial" panose="020B0604020202020204" pitchFamily="34" charset="0"/>
                <a:cs typeface="Arial" panose="020B0604020202020204" pitchFamily="34" charset="0"/>
              </a:rPr>
              <a:t>(BHCC)</a:t>
            </a:r>
            <a:endParaRPr lang="en-GB" sz="1400"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5148064" y="5651551"/>
            <a:ext cx="3888432" cy="738664"/>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“We </a:t>
            </a:r>
            <a:r>
              <a:rPr lang="en-GB" sz="1400" i="1" dirty="0">
                <a:solidFill>
                  <a:srgbClr val="002060"/>
                </a:solidFill>
                <a:latin typeface="Arial" panose="020B0604020202020204" pitchFamily="34" charset="0"/>
                <a:cs typeface="Arial" panose="020B0604020202020204" pitchFamily="34" charset="0"/>
              </a:rPr>
              <a:t>pledge to follow up and explore referrals pathways with Healthy Lifestyles </a:t>
            </a:r>
            <a:r>
              <a:rPr lang="en-GB" sz="1400" i="1" dirty="0" smtClean="0">
                <a:solidFill>
                  <a:srgbClr val="002060"/>
                </a:solidFill>
                <a:latin typeface="Arial" panose="020B0604020202020204" pitchFamily="34" charset="0"/>
                <a:cs typeface="Arial" panose="020B0604020202020204" pitchFamily="34" charset="0"/>
              </a:rPr>
              <a:t>Team”</a:t>
            </a:r>
          </a:p>
          <a:p>
            <a:r>
              <a:rPr lang="en-GB" sz="1400" dirty="0" smtClean="0">
                <a:solidFill>
                  <a:srgbClr val="002060"/>
                </a:solidFill>
                <a:latin typeface="Arial" panose="020B0604020202020204" pitchFamily="34" charset="0"/>
                <a:cs typeface="Arial" panose="020B0604020202020204" pitchFamily="34" charset="0"/>
              </a:rPr>
              <a:t>(Fire Service)</a:t>
            </a:r>
            <a:endParaRPr lang="en-GB"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72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5" name="Rectangle 4"/>
          <p:cNvSpPr/>
          <p:nvPr/>
        </p:nvSpPr>
        <p:spPr>
          <a:xfrm>
            <a:off x="107504" y="44624"/>
            <a:ext cx="8928992" cy="615553"/>
          </a:xfrm>
          <a:prstGeom prst="rect">
            <a:avLst/>
          </a:prstGeom>
        </p:spPr>
        <p:txBody>
          <a:bodyPr wrap="square">
            <a:spAutoFit/>
          </a:bodyPr>
          <a:lstStyle/>
          <a:p>
            <a:pPr algn="ctr"/>
            <a:r>
              <a:rPr lang="en-GB" sz="3400" dirty="0" smtClean="0">
                <a:solidFill>
                  <a:srgbClr val="002060"/>
                </a:solidFill>
                <a:latin typeface="Arial" panose="020B0604020202020204" pitchFamily="34" charset="0"/>
                <a:cs typeface="Arial" panose="020B0604020202020204" pitchFamily="34" charset="0"/>
              </a:rPr>
              <a:t>Post event intentions</a:t>
            </a:r>
          </a:p>
        </p:txBody>
      </p:sp>
      <p:cxnSp>
        <p:nvCxnSpPr>
          <p:cNvPr id="7" name="Straight Connector 6"/>
          <p:cNvCxnSpPr/>
          <p:nvPr/>
        </p:nvCxnSpPr>
        <p:spPr>
          <a:xfrm>
            <a:off x="2195736" y="660177"/>
            <a:ext cx="4608512"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75656" y="5301532"/>
            <a:ext cx="0" cy="216024"/>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78897" y="5337536"/>
            <a:ext cx="3270389" cy="216024"/>
          </a:xfrm>
          <a:prstGeom prst="rect">
            <a:avLst/>
          </a:prstGeom>
          <a:noFill/>
          <a:ln w="12700">
            <a:solidFill>
              <a:srgbClr val="65B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1176337" y="620688"/>
            <a:ext cx="7356103" cy="5472931"/>
            <a:chOff x="1176337" y="620688"/>
            <a:chExt cx="7356103" cy="5472931"/>
          </a:xfrm>
        </p:grpSpPr>
        <p:graphicFrame>
          <p:nvGraphicFramePr>
            <p:cNvPr id="12" name="Chart 11"/>
            <p:cNvGraphicFramePr>
              <a:graphicFrameLocks/>
            </p:cNvGraphicFramePr>
            <p:nvPr>
              <p:extLst>
                <p:ext uri="{D42A27DB-BD31-4B8C-83A1-F6EECF244321}">
                  <p14:modId xmlns:p14="http://schemas.microsoft.com/office/powerpoint/2010/main" val="1678162031"/>
                </p:ext>
              </p:extLst>
            </p:nvPr>
          </p:nvGraphicFramePr>
          <p:xfrm>
            <a:off x="1176337" y="620688"/>
            <a:ext cx="7356103" cy="547293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835696" y="1269084"/>
              <a:ext cx="2952328" cy="216024"/>
            </a:xfrm>
            <a:prstGeom prst="rect">
              <a:avLst/>
            </a:prstGeom>
            <a:noFill/>
            <a:ln w="12700">
              <a:solidFill>
                <a:srgbClr val="65B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V="1">
              <a:off x="1691680" y="1268760"/>
              <a:ext cx="0" cy="216024"/>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55776" y="837036"/>
              <a:ext cx="0" cy="216024"/>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31640" y="4005388"/>
              <a:ext cx="0" cy="216024"/>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78710" y="4509444"/>
              <a:ext cx="0" cy="216024"/>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22098" y="4487649"/>
              <a:ext cx="3465925" cy="216024"/>
            </a:xfrm>
            <a:prstGeom prst="rect">
              <a:avLst/>
            </a:prstGeom>
            <a:noFill/>
            <a:ln w="12700">
              <a:solidFill>
                <a:srgbClr val="65B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V="1">
              <a:off x="1176337" y="4869484"/>
              <a:ext cx="0" cy="216024"/>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290770" y="4828646"/>
              <a:ext cx="3497253" cy="400877"/>
            </a:xfrm>
            <a:prstGeom prst="rect">
              <a:avLst/>
            </a:prstGeom>
            <a:noFill/>
            <a:ln w="12700">
              <a:solidFill>
                <a:srgbClr val="65B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5-Point Star 23"/>
          <p:cNvSpPr/>
          <p:nvPr/>
        </p:nvSpPr>
        <p:spPr>
          <a:xfrm>
            <a:off x="1198911" y="3227509"/>
            <a:ext cx="132729" cy="144016"/>
          </a:xfrm>
          <a:prstGeom prst="star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5-Point Star 24"/>
          <p:cNvSpPr/>
          <p:nvPr/>
        </p:nvSpPr>
        <p:spPr>
          <a:xfrm>
            <a:off x="1088396" y="3632541"/>
            <a:ext cx="132729" cy="144016"/>
          </a:xfrm>
          <a:prstGeom prst="star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5703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graphicFrame>
        <p:nvGraphicFramePr>
          <p:cNvPr id="9" name="Chart 8"/>
          <p:cNvGraphicFramePr/>
          <p:nvPr>
            <p:extLst/>
          </p:nvPr>
        </p:nvGraphicFramePr>
        <p:xfrm>
          <a:off x="464421" y="1604614"/>
          <a:ext cx="8140027"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11560" y="1351801"/>
            <a:ext cx="2771800" cy="276999"/>
          </a:xfrm>
          <a:prstGeom prst="rect">
            <a:avLst/>
          </a:prstGeom>
          <a:noFill/>
        </p:spPr>
        <p:txBody>
          <a:bodyPr wrap="square" rtlCol="0">
            <a:spAutoFit/>
          </a:bodyPr>
          <a:lstStyle/>
          <a:p>
            <a:r>
              <a:rPr lang="en-GB" sz="1200" b="1" dirty="0" smtClean="0">
                <a:solidFill>
                  <a:srgbClr val="65B32E"/>
                </a:solidFill>
                <a:latin typeface="Arial" panose="020B0604020202020204" pitchFamily="34" charset="0"/>
                <a:cs typeface="Arial" panose="020B0604020202020204" pitchFamily="34" charset="0"/>
              </a:rPr>
              <a:t>Responses from 65 organisations:</a:t>
            </a:r>
            <a:endParaRPr lang="en-GB" sz="1200" b="1" dirty="0">
              <a:solidFill>
                <a:srgbClr val="65B32E"/>
              </a:solidFill>
              <a:latin typeface="Arial" panose="020B0604020202020204" pitchFamily="34" charset="0"/>
              <a:cs typeface="Arial" panose="020B0604020202020204" pitchFamily="34" charset="0"/>
            </a:endParaRPr>
          </a:p>
        </p:txBody>
      </p:sp>
      <p:pic>
        <p:nvPicPr>
          <p:cNvPr id="11" name="Picture 10" descr="Image result for digital brighton and hove">
            <a:hlinkClick r:id="rId4" tgtFrame="&quot;_blank&quo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0433" y="5794231"/>
            <a:ext cx="1758984" cy="828000"/>
          </a:xfrm>
          <a:prstGeom prst="rect">
            <a:avLst/>
          </a:prstGeom>
          <a:noFill/>
          <a:ln>
            <a:noFill/>
          </a:ln>
        </p:spPr>
      </p:pic>
      <p:sp>
        <p:nvSpPr>
          <p:cNvPr id="7" name="TextBox 6"/>
          <p:cNvSpPr txBox="1"/>
          <p:nvPr/>
        </p:nvSpPr>
        <p:spPr>
          <a:xfrm>
            <a:off x="236449" y="218601"/>
            <a:ext cx="8820980" cy="830997"/>
          </a:xfrm>
          <a:prstGeom prst="rect">
            <a:avLst/>
          </a:prstGeom>
          <a:noFill/>
        </p:spPr>
        <p:txBody>
          <a:bodyPr wrap="square" rtlCol="0">
            <a:spAutoFit/>
          </a:bodyPr>
          <a:lstStyle/>
          <a:p>
            <a:pPr algn="ctr"/>
            <a:r>
              <a:rPr lang="en-GB" sz="2400" dirty="0" smtClean="0">
                <a:solidFill>
                  <a:srgbClr val="002060"/>
                </a:solidFill>
                <a:latin typeface="Arial" panose="020B0604020202020204" pitchFamily="34" charset="0"/>
                <a:cs typeface="Arial" panose="020B0604020202020204" pitchFamily="34" charset="0"/>
              </a:rPr>
              <a:t>‘Which of the following would be most effective in helping people in later life access digital skills and/or platforms?’</a:t>
            </a:r>
            <a:endParaRPr lang="en-GB" sz="2400"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8460432" y="1700808"/>
            <a:ext cx="360040" cy="1854888"/>
            <a:chOff x="8244408" y="1700808"/>
            <a:chExt cx="360040" cy="1728192"/>
          </a:xfrm>
        </p:grpSpPr>
        <p:sp>
          <p:nvSpPr>
            <p:cNvPr id="2" name="Right Bracket 1"/>
            <p:cNvSpPr/>
            <p:nvPr/>
          </p:nvSpPr>
          <p:spPr>
            <a:xfrm>
              <a:off x="8388424" y="1700808"/>
              <a:ext cx="216024" cy="1728192"/>
            </a:xfrm>
            <a:prstGeom prst="rightBracket">
              <a:avLst/>
            </a:prstGeom>
            <a:noFill/>
            <a:ln w="25400">
              <a:solidFill>
                <a:srgbClr val="1622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 name="Straight Connector 3"/>
            <p:cNvCxnSpPr>
              <a:endCxn id="2" idx="2"/>
            </p:cNvCxnSpPr>
            <p:nvPr/>
          </p:nvCxnSpPr>
          <p:spPr>
            <a:xfrm>
              <a:off x="8244408" y="2564904"/>
              <a:ext cx="360040" cy="0"/>
            </a:xfrm>
            <a:prstGeom prst="line">
              <a:avLst/>
            </a:prstGeom>
            <a:ln w="25400">
              <a:solidFill>
                <a:srgbClr val="16225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250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62753"/>
            <a:ext cx="7743379" cy="523220"/>
          </a:xfrm>
          <a:prstGeom prst="rect">
            <a:avLst/>
          </a:prstGeom>
        </p:spPr>
        <p:txBody>
          <a:bodyPr wrap="square">
            <a:spAutoFit/>
          </a:bodyPr>
          <a:lstStyle/>
          <a:p>
            <a:pPr algn="ctr"/>
            <a:r>
              <a:rPr lang="en-GB" sz="2800" dirty="0" smtClean="0">
                <a:solidFill>
                  <a:srgbClr val="002060"/>
                </a:solidFill>
                <a:latin typeface="Arial" panose="020B0604020202020204" pitchFamily="34" charset="0"/>
                <a:cs typeface="Arial" panose="020B0604020202020204" pitchFamily="34" charset="0"/>
              </a:rPr>
              <a:t>Helping communities get the most out of digital</a:t>
            </a:r>
          </a:p>
        </p:txBody>
      </p:sp>
      <p:sp>
        <p:nvSpPr>
          <p:cNvPr id="2" name="Oval Callout 1"/>
          <p:cNvSpPr/>
          <p:nvPr/>
        </p:nvSpPr>
        <p:spPr>
          <a:xfrm>
            <a:off x="71051" y="869242"/>
            <a:ext cx="1701288" cy="1191606"/>
          </a:xfrm>
          <a:prstGeom prst="wedgeEllipseCallou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Starting up a digital gadget drop-in (East)</a:t>
            </a:r>
            <a:endParaRPr lang="en-GB" sz="1400" dirty="0">
              <a:solidFill>
                <a:srgbClr val="002060"/>
              </a:solidFill>
              <a:latin typeface="Arial" panose="020B0604020202020204" pitchFamily="34" charset="0"/>
              <a:cs typeface="Arial" panose="020B0604020202020204" pitchFamily="34" charset="0"/>
            </a:endParaRPr>
          </a:p>
        </p:txBody>
      </p:sp>
      <p:sp>
        <p:nvSpPr>
          <p:cNvPr id="7" name="Oval Callout 6"/>
          <p:cNvSpPr/>
          <p:nvPr/>
        </p:nvSpPr>
        <p:spPr>
          <a:xfrm>
            <a:off x="6536503" y="4587980"/>
            <a:ext cx="2283970" cy="1505316"/>
          </a:xfrm>
          <a:prstGeom prst="wedgeEllipseCallou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Provide digital support for health walkers + digital champion training for walk leaders</a:t>
            </a:r>
            <a:endParaRPr lang="en-GB" sz="1400" dirty="0">
              <a:solidFill>
                <a:srgbClr val="002060"/>
              </a:solidFill>
              <a:latin typeface="Arial" panose="020B0604020202020204" pitchFamily="34" charset="0"/>
              <a:cs typeface="Arial" panose="020B0604020202020204" pitchFamily="34" charset="0"/>
            </a:endParaRPr>
          </a:p>
        </p:txBody>
      </p:sp>
      <p:sp>
        <p:nvSpPr>
          <p:cNvPr id="8" name="Oval Callout 7"/>
          <p:cNvSpPr/>
          <p:nvPr/>
        </p:nvSpPr>
        <p:spPr>
          <a:xfrm>
            <a:off x="6947297" y="2176435"/>
            <a:ext cx="1873176" cy="1396581"/>
          </a:xfrm>
          <a:prstGeom prst="wedgeEllipseCallout">
            <a:avLst>
              <a:gd name="adj1" fmla="val 22316"/>
              <a:gd name="adj2" fmla="val 73585"/>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Digital champion training for healthy lifestyles team</a:t>
            </a:r>
            <a:endParaRPr lang="en-GB" sz="1400" dirty="0">
              <a:solidFill>
                <a:srgbClr val="002060"/>
              </a:solidFill>
              <a:latin typeface="Arial" panose="020B0604020202020204" pitchFamily="34" charset="0"/>
              <a:cs typeface="Arial" panose="020B0604020202020204" pitchFamily="34" charset="0"/>
            </a:endParaRPr>
          </a:p>
        </p:txBody>
      </p:sp>
      <p:sp>
        <p:nvSpPr>
          <p:cNvPr id="9" name="Oval Callout 8"/>
          <p:cNvSpPr/>
          <p:nvPr/>
        </p:nvSpPr>
        <p:spPr>
          <a:xfrm>
            <a:off x="4391980" y="5097702"/>
            <a:ext cx="1836204" cy="1427642"/>
          </a:xfrm>
          <a:prstGeom prst="wedgeEllipseCallou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Digital champion training for ‘paid’ carers (x2)</a:t>
            </a:r>
            <a:endParaRPr lang="en-GB" sz="1400" dirty="0">
              <a:solidFill>
                <a:srgbClr val="002060"/>
              </a:solidFill>
              <a:latin typeface="Arial" panose="020B0604020202020204" pitchFamily="34" charset="0"/>
              <a:cs typeface="Arial" panose="020B0604020202020204" pitchFamily="34" charset="0"/>
            </a:endParaRPr>
          </a:p>
        </p:txBody>
      </p:sp>
      <p:sp>
        <p:nvSpPr>
          <p:cNvPr id="10" name="Oval Callout 9"/>
          <p:cNvSpPr/>
          <p:nvPr/>
        </p:nvSpPr>
        <p:spPr>
          <a:xfrm>
            <a:off x="4973608" y="1021621"/>
            <a:ext cx="1701133" cy="1255252"/>
          </a:xfrm>
          <a:prstGeom prst="wedgeEllipseCallout">
            <a:avLst>
              <a:gd name="adj1" fmla="val 28938"/>
              <a:gd name="adj2" fmla="val 70594"/>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Become a digital champion (Health)</a:t>
            </a:r>
            <a:endParaRPr lang="en-GB" sz="1400" dirty="0">
              <a:solidFill>
                <a:srgbClr val="002060"/>
              </a:solidFill>
              <a:latin typeface="Arial" panose="020B0604020202020204" pitchFamily="34" charset="0"/>
              <a:cs typeface="Arial" panose="020B0604020202020204" pitchFamily="34" charset="0"/>
            </a:endParaRPr>
          </a:p>
        </p:txBody>
      </p:sp>
      <p:sp>
        <p:nvSpPr>
          <p:cNvPr id="11" name="Oval Callout 10"/>
          <p:cNvSpPr/>
          <p:nvPr/>
        </p:nvSpPr>
        <p:spPr>
          <a:xfrm>
            <a:off x="4400448" y="2798912"/>
            <a:ext cx="2274294" cy="1542831"/>
          </a:xfrm>
          <a:prstGeom prst="wedgeEllipseCallout">
            <a:avLst>
              <a:gd name="adj1" fmla="val -37218"/>
              <a:gd name="adj2" fmla="val 6223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Access digital champion resources</a:t>
            </a:r>
          </a:p>
          <a:p>
            <a:pPr algn="ctr"/>
            <a:r>
              <a:rPr lang="en-GB" sz="1400" dirty="0" smtClean="0">
                <a:solidFill>
                  <a:srgbClr val="002060"/>
                </a:solidFill>
                <a:latin typeface="Arial" panose="020B0604020202020204" pitchFamily="34" charset="0"/>
                <a:cs typeface="Arial" panose="020B0604020202020204" pitchFamily="34" charset="0"/>
              </a:rPr>
              <a:t>(Complete Community Care/Mears)</a:t>
            </a:r>
            <a:endParaRPr lang="en-GB" sz="1400" dirty="0">
              <a:solidFill>
                <a:srgbClr val="002060"/>
              </a:solidFill>
              <a:latin typeface="Arial" panose="020B0604020202020204" pitchFamily="34" charset="0"/>
              <a:cs typeface="Arial" panose="020B0604020202020204" pitchFamily="34" charset="0"/>
            </a:endParaRPr>
          </a:p>
        </p:txBody>
      </p:sp>
      <p:sp>
        <p:nvSpPr>
          <p:cNvPr id="12" name="Oval Callout 11"/>
          <p:cNvSpPr/>
          <p:nvPr/>
        </p:nvSpPr>
        <p:spPr>
          <a:xfrm>
            <a:off x="142960" y="3724719"/>
            <a:ext cx="1606220" cy="1289573"/>
          </a:xfrm>
          <a:prstGeom prst="wedgeEllipseCallou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Starting up an IT/digital drop-in (West)</a:t>
            </a:r>
            <a:endParaRPr lang="en-GB" sz="1400" dirty="0">
              <a:solidFill>
                <a:srgbClr val="002060"/>
              </a:solidFill>
              <a:latin typeface="Arial" panose="020B0604020202020204" pitchFamily="34" charset="0"/>
              <a:cs typeface="Arial" panose="020B0604020202020204" pitchFamily="34" charset="0"/>
            </a:endParaRPr>
          </a:p>
        </p:txBody>
      </p:sp>
      <p:sp>
        <p:nvSpPr>
          <p:cNvPr id="13" name="Oval Callout 12"/>
          <p:cNvSpPr/>
          <p:nvPr/>
        </p:nvSpPr>
        <p:spPr>
          <a:xfrm>
            <a:off x="1606060" y="1781278"/>
            <a:ext cx="2029836" cy="1647722"/>
          </a:xfrm>
          <a:prstGeom prst="wedgeEllipseCallout">
            <a:avLst>
              <a:gd name="adj1" fmla="val -38557"/>
              <a:gd name="adj2" fmla="val 60445"/>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Explore digital resources to support increased physical activity (in home)</a:t>
            </a:r>
            <a:endParaRPr lang="en-GB" sz="1400" dirty="0">
              <a:solidFill>
                <a:srgbClr val="00206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4211960" y="995442"/>
            <a:ext cx="0" cy="5673918"/>
          </a:xfrm>
          <a:prstGeom prst="line">
            <a:avLst/>
          </a:prstGeom>
          <a:ln w="41275">
            <a:solidFill>
              <a:srgbClr val="65B32E"/>
            </a:solidFill>
            <a:prstDash val="sysDot"/>
          </a:ln>
        </p:spPr>
        <p:style>
          <a:lnRef idx="1">
            <a:schemeClr val="accent1"/>
          </a:lnRef>
          <a:fillRef idx="0">
            <a:schemeClr val="accent1"/>
          </a:fillRef>
          <a:effectRef idx="0">
            <a:schemeClr val="accent1"/>
          </a:effectRef>
          <a:fontRef idx="minor">
            <a:schemeClr val="tx1"/>
          </a:fontRef>
        </p:style>
      </p:cxnSp>
      <p:sp>
        <p:nvSpPr>
          <p:cNvPr id="16" name="Oval Callout 15"/>
          <p:cNvSpPr/>
          <p:nvPr/>
        </p:nvSpPr>
        <p:spPr>
          <a:xfrm>
            <a:off x="1772338" y="4341743"/>
            <a:ext cx="2167067" cy="1751553"/>
          </a:xfrm>
          <a:prstGeom prst="wedgeEllipseCallou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latin typeface="Arial" panose="020B0604020202020204" pitchFamily="34" charset="0"/>
                <a:cs typeface="Arial" panose="020B0604020202020204" pitchFamily="34" charset="0"/>
              </a:rPr>
              <a:t>Continue to work with Digital Brighton &amp; Hove to improve digital access for older patients</a:t>
            </a:r>
            <a:endParaRPr lang="en-GB"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27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grayWhite">
          <a:xfrm>
            <a:off x="665109" y="1412776"/>
            <a:ext cx="8135422" cy="3990951"/>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smtClean="0">
                <a:solidFill>
                  <a:srgbClr val="002060"/>
                </a:solidFill>
                <a:latin typeface="Arial" panose="020B0604020202020204" pitchFamily="34" charset="0"/>
                <a:cs typeface="Arial" panose="020B0604020202020204" pitchFamily="34" charset="0"/>
              </a:rPr>
              <a:t>Citywide Connect has developed a prevention based delivery model: </a:t>
            </a:r>
          </a:p>
          <a:p>
            <a:pPr lvl="1"/>
            <a:r>
              <a:rPr lang="en-GB" sz="1800" dirty="0" smtClean="0">
                <a:solidFill>
                  <a:srgbClr val="002060"/>
                </a:solidFill>
                <a:latin typeface="Arial" panose="020B0604020202020204" pitchFamily="34" charset="0"/>
                <a:cs typeface="Arial" panose="020B0604020202020204" pitchFamily="34" charset="0"/>
              </a:rPr>
              <a:t>Developing </a:t>
            </a:r>
            <a:r>
              <a:rPr lang="en-GB" sz="1800" dirty="0">
                <a:solidFill>
                  <a:srgbClr val="002060"/>
                </a:solidFill>
                <a:latin typeface="Arial" panose="020B0604020202020204" pitchFamily="34" charset="0"/>
                <a:cs typeface="Arial" panose="020B0604020202020204" pitchFamily="34" charset="0"/>
              </a:rPr>
              <a:t>a local approach to </a:t>
            </a:r>
            <a:r>
              <a:rPr lang="en-GB" sz="1800" dirty="0" smtClean="0">
                <a:solidFill>
                  <a:srgbClr val="002060"/>
                </a:solidFill>
                <a:latin typeface="Arial" panose="020B0604020202020204" pitchFamily="34" charset="0"/>
                <a:cs typeface="Arial" panose="020B0604020202020204" pitchFamily="34" charset="0"/>
              </a:rPr>
              <a:t>prevention </a:t>
            </a:r>
            <a:r>
              <a:rPr lang="en-GB" sz="1800" dirty="0">
                <a:solidFill>
                  <a:srgbClr val="002060"/>
                </a:solidFill>
                <a:latin typeface="Arial" panose="020B0604020202020204" pitchFamily="34" charset="0"/>
                <a:cs typeface="Arial" panose="020B0604020202020204" pitchFamily="34" charset="0"/>
              </a:rPr>
              <a:t>with </a:t>
            </a:r>
            <a:r>
              <a:rPr lang="en-GB" sz="1800" dirty="0" smtClean="0">
                <a:solidFill>
                  <a:srgbClr val="002060"/>
                </a:solidFill>
                <a:latin typeface="Arial" panose="020B0604020202020204" pitchFamily="34" charset="0"/>
                <a:cs typeface="Arial" panose="020B0604020202020204" pitchFamily="34" charset="0"/>
              </a:rPr>
              <a:t>partners across </a:t>
            </a:r>
            <a:r>
              <a:rPr lang="en-GB" sz="1800" u="sng" dirty="0" smtClean="0">
                <a:solidFill>
                  <a:srgbClr val="002060"/>
                </a:solidFill>
                <a:latin typeface="Arial" panose="020B0604020202020204" pitchFamily="34" charset="0"/>
                <a:cs typeface="Arial" panose="020B0604020202020204" pitchFamily="34" charset="0"/>
              </a:rPr>
              <a:t>all</a:t>
            </a:r>
            <a:r>
              <a:rPr lang="en-GB" sz="1800" dirty="0" smtClean="0">
                <a:solidFill>
                  <a:srgbClr val="002060"/>
                </a:solidFill>
                <a:latin typeface="Arial" panose="020B0604020202020204" pitchFamily="34" charset="0"/>
                <a:cs typeface="Arial" panose="020B0604020202020204" pitchFamily="34" charset="0"/>
              </a:rPr>
              <a:t> sectors</a:t>
            </a:r>
          </a:p>
          <a:p>
            <a:pPr lvl="1"/>
            <a:r>
              <a:rPr lang="en-GB" sz="1800" dirty="0">
                <a:solidFill>
                  <a:srgbClr val="002060"/>
                </a:solidFill>
                <a:latin typeface="Arial" panose="020B0604020202020204" pitchFamily="34" charset="0"/>
                <a:cs typeface="Arial" panose="020B0604020202020204" pitchFamily="34" charset="0"/>
              </a:rPr>
              <a:t>Overcoming barriers to cross sector/silo </a:t>
            </a:r>
            <a:r>
              <a:rPr lang="en-GB" sz="1800" dirty="0" smtClean="0">
                <a:solidFill>
                  <a:srgbClr val="002060"/>
                </a:solidFill>
                <a:latin typeface="Arial" panose="020B0604020202020204" pitchFamily="34" charset="0"/>
                <a:cs typeface="Arial" panose="020B0604020202020204" pitchFamily="34" charset="0"/>
              </a:rPr>
              <a:t>working</a:t>
            </a:r>
          </a:p>
          <a:p>
            <a:pPr lvl="1"/>
            <a:r>
              <a:rPr lang="en-GB" sz="1800" dirty="0" smtClean="0">
                <a:solidFill>
                  <a:srgbClr val="002060"/>
                </a:solidFill>
                <a:latin typeface="Arial" panose="020B0604020202020204" pitchFamily="34" charset="0"/>
                <a:cs typeface="Arial" panose="020B0604020202020204" pitchFamily="34" charset="0"/>
              </a:rPr>
              <a:t>Maximising existing assets, resources, reach and expertise</a:t>
            </a:r>
          </a:p>
          <a:p>
            <a:pPr lvl="1"/>
            <a:r>
              <a:rPr lang="en-GB" sz="1800" dirty="0" smtClean="0">
                <a:solidFill>
                  <a:srgbClr val="002060"/>
                </a:solidFill>
                <a:latin typeface="Arial" panose="020B0604020202020204" pitchFamily="34" charset="0"/>
                <a:cs typeface="Arial" panose="020B0604020202020204" pitchFamily="34" charset="0"/>
              </a:rPr>
              <a:t>Preventing duplication of effort - saving time and money</a:t>
            </a:r>
          </a:p>
          <a:p>
            <a:pPr lvl="1"/>
            <a:r>
              <a:rPr lang="en-GB" sz="1800" dirty="0" smtClean="0">
                <a:solidFill>
                  <a:srgbClr val="002060"/>
                </a:solidFill>
                <a:latin typeface="Arial" panose="020B0604020202020204" pitchFamily="34" charset="0"/>
                <a:cs typeface="Arial" panose="020B0604020202020204" pitchFamily="34" charset="0"/>
              </a:rPr>
              <a:t>Finding solutions and building capacity</a:t>
            </a:r>
          </a:p>
          <a:p>
            <a:pPr lvl="1"/>
            <a:endParaRPr lang="en-GB" sz="1800" dirty="0">
              <a:solidFill>
                <a:srgbClr val="002060"/>
              </a:solidFill>
              <a:latin typeface="Arial" panose="020B0604020202020204" pitchFamily="34" charset="0"/>
              <a:cs typeface="Arial" panose="020B0604020202020204" pitchFamily="34" charset="0"/>
            </a:endParaRPr>
          </a:p>
          <a:p>
            <a:r>
              <a:rPr lang="en-GB" sz="2200" dirty="0" smtClean="0">
                <a:solidFill>
                  <a:srgbClr val="002060"/>
                </a:solidFill>
                <a:latin typeface="Arial" panose="020B0604020202020204" pitchFamily="34" charset="0"/>
                <a:cs typeface="Arial" panose="020B0604020202020204" pitchFamily="34" charset="0"/>
              </a:rPr>
              <a:t>It is helping to:</a:t>
            </a:r>
          </a:p>
          <a:p>
            <a:pPr lvl="1"/>
            <a:r>
              <a:rPr lang="en-GB" sz="1800" dirty="0" smtClean="0">
                <a:solidFill>
                  <a:srgbClr val="002060"/>
                </a:solidFill>
                <a:latin typeface="Arial" panose="020B0604020202020204" pitchFamily="34" charset="0"/>
                <a:cs typeface="Arial" panose="020B0604020202020204" pitchFamily="34" charset="0"/>
              </a:rPr>
              <a:t>Future proof loneliness and ill health in later life</a:t>
            </a:r>
          </a:p>
          <a:p>
            <a:pPr lvl="1"/>
            <a:r>
              <a:rPr lang="en-GB" sz="1800" dirty="0" smtClean="0">
                <a:solidFill>
                  <a:srgbClr val="002060"/>
                </a:solidFill>
                <a:latin typeface="Arial" panose="020B0604020202020204" pitchFamily="34" charset="0"/>
                <a:cs typeface="Arial" panose="020B0604020202020204" pitchFamily="34" charset="0"/>
              </a:rPr>
              <a:t>Identify </a:t>
            </a:r>
            <a:r>
              <a:rPr lang="en-GB" sz="1800" dirty="0">
                <a:solidFill>
                  <a:srgbClr val="002060"/>
                </a:solidFill>
                <a:latin typeface="Arial" panose="020B0604020202020204" pitchFamily="34" charset="0"/>
                <a:cs typeface="Arial" panose="020B0604020202020204" pitchFamily="34" charset="0"/>
              </a:rPr>
              <a:t>those who may benefit from preventative </a:t>
            </a:r>
            <a:r>
              <a:rPr lang="en-GB" sz="1800" dirty="0" smtClean="0">
                <a:solidFill>
                  <a:srgbClr val="002060"/>
                </a:solidFill>
                <a:latin typeface="Arial" panose="020B0604020202020204" pitchFamily="34" charset="0"/>
                <a:cs typeface="Arial" panose="020B0604020202020204" pitchFamily="34" charset="0"/>
              </a:rPr>
              <a:t>support </a:t>
            </a:r>
            <a:endParaRPr lang="en-GB" sz="1800" dirty="0">
              <a:solidFill>
                <a:srgbClr val="002060"/>
              </a:solidFill>
              <a:latin typeface="Arial" panose="020B0604020202020204" pitchFamily="34" charset="0"/>
              <a:cs typeface="Arial" panose="020B0604020202020204" pitchFamily="34" charset="0"/>
            </a:endParaRPr>
          </a:p>
          <a:p>
            <a:pPr lvl="1"/>
            <a:r>
              <a:rPr lang="en-GB" sz="1800" dirty="0" smtClean="0">
                <a:solidFill>
                  <a:srgbClr val="002060"/>
                </a:solidFill>
                <a:latin typeface="Arial" panose="020B0604020202020204" pitchFamily="34" charset="0"/>
                <a:cs typeface="Arial" panose="020B0604020202020204" pitchFamily="34" charset="0"/>
              </a:rPr>
              <a:t>Provide timely access to preventative support</a:t>
            </a:r>
            <a:endParaRPr lang="en-GB" sz="1800" dirty="0">
              <a:solidFill>
                <a:srgbClr val="002060"/>
              </a:solidFill>
              <a:latin typeface="Arial" panose="020B0604020202020204" pitchFamily="34" charset="0"/>
              <a:cs typeface="Arial" panose="020B0604020202020204" pitchFamily="34" charset="0"/>
            </a:endParaRPr>
          </a:p>
          <a:p>
            <a:pPr lvl="1"/>
            <a:endParaRPr lang="en-GB" sz="1800" dirty="0" smtClean="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sz="1800" dirty="0" smtClean="0">
                <a:solidFill>
                  <a:srgbClr val="002060"/>
                </a:solidFill>
                <a:latin typeface="Arial" panose="020B0604020202020204" pitchFamily="34" charset="0"/>
                <a:cs typeface="Arial" panose="020B0604020202020204" pitchFamily="34" charset="0"/>
              </a:rPr>
              <a:t>It uses a “No wrong door approach”</a:t>
            </a:r>
          </a:p>
          <a:p>
            <a:pPr marL="0" indent="0">
              <a:buNone/>
            </a:pPr>
            <a:endParaRPr lang="en-GB" sz="2600" dirty="0">
              <a:solidFill>
                <a:srgbClr val="162259"/>
              </a:solidFill>
              <a:latin typeface="Arial" panose="020B0604020202020204" pitchFamily="34" charset="0"/>
              <a:cs typeface="Arial" panose="020B0604020202020204" pitchFamily="34" charset="0"/>
            </a:endParaRPr>
          </a:p>
        </p:txBody>
      </p:sp>
      <p:sp>
        <p:nvSpPr>
          <p:cNvPr id="2" name="Rectangle 1"/>
          <p:cNvSpPr/>
          <p:nvPr/>
        </p:nvSpPr>
        <p:spPr>
          <a:xfrm>
            <a:off x="251520" y="191542"/>
            <a:ext cx="8784976" cy="584775"/>
          </a:xfrm>
          <a:prstGeom prst="rect">
            <a:avLst/>
          </a:prstGeom>
        </p:spPr>
        <p:txBody>
          <a:bodyPr wrap="square">
            <a:spAutoFit/>
          </a:bodyPr>
          <a:lstStyle/>
          <a:p>
            <a:pPr lvl="0" algn="ctr"/>
            <a:r>
              <a:rPr lang="en-GB" sz="3200" dirty="0">
                <a:solidFill>
                  <a:srgbClr val="162259"/>
                </a:solidFill>
                <a:latin typeface="Arial" panose="020B0604020202020204" pitchFamily="34" charset="0"/>
                <a:cs typeface="Arial" panose="020B0604020202020204" pitchFamily="34" charset="0"/>
              </a:rPr>
              <a:t>Preventing loneliness and ill health in later </a:t>
            </a:r>
            <a:r>
              <a:rPr lang="en-GB" sz="3200" dirty="0" smtClean="0">
                <a:solidFill>
                  <a:srgbClr val="162259"/>
                </a:solidFill>
                <a:latin typeface="Arial" panose="020B0604020202020204" pitchFamily="34" charset="0"/>
                <a:cs typeface="Arial" panose="020B0604020202020204" pitchFamily="34" charset="0"/>
              </a:rPr>
              <a:t>life </a:t>
            </a:r>
            <a:endParaRPr lang="en-GB" sz="3200" dirty="0">
              <a:solidFill>
                <a:srgbClr val="162259"/>
              </a:solidFill>
              <a:latin typeface="Arial" panose="020B0604020202020204" pitchFamily="34" charset="0"/>
              <a:cs typeface="Arial" panose="020B0604020202020204" pitchFamily="34" charset="0"/>
            </a:endParaRPr>
          </a:p>
        </p:txBody>
      </p:sp>
      <p:cxnSp>
        <p:nvCxnSpPr>
          <p:cNvPr id="7" name="Straight Connector 6"/>
          <p:cNvCxnSpPr/>
          <p:nvPr/>
        </p:nvCxnSpPr>
        <p:spPr>
          <a:xfrm>
            <a:off x="683568" y="908720"/>
            <a:ext cx="792088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168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80928"/>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5400" dirty="0" smtClean="0">
                <a:solidFill>
                  <a:srgbClr val="002060"/>
                </a:solidFill>
                <a:latin typeface="Arial" panose="020B0604020202020204" pitchFamily="34" charset="0"/>
                <a:cs typeface="Arial" panose="020B0604020202020204" pitchFamily="34" charset="0"/>
              </a:rPr>
              <a:t>Actions in numbers</a:t>
            </a:r>
            <a:endParaRPr lang="en-GB" sz="5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41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8" name="Rectangle 7"/>
          <p:cNvSpPr/>
          <p:nvPr/>
        </p:nvSpPr>
        <p:spPr>
          <a:xfrm>
            <a:off x="107504" y="44624"/>
            <a:ext cx="8928992" cy="646331"/>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Connecting Carers</a:t>
            </a:r>
          </a:p>
        </p:txBody>
      </p:sp>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1485"/>
          <a:stretch/>
        </p:blipFill>
        <p:spPr bwMode="auto">
          <a:xfrm>
            <a:off x="6012160" y="747059"/>
            <a:ext cx="2605314" cy="1296000"/>
          </a:xfrm>
          <a:prstGeom prst="rect">
            <a:avLst/>
          </a:prstGeom>
          <a:ln>
            <a:noFill/>
          </a:ln>
          <a:extLst>
            <a:ext uri="{53640926-AAD7-44D8-BBD7-CCE9431645EC}">
              <a14:shadowObscured xmlns:a14="http://schemas.microsoft.com/office/drawing/2010/main"/>
            </a:ext>
          </a:extLst>
        </p:spPr>
      </p:pic>
      <p:pic>
        <p:nvPicPr>
          <p:cNvPr id="10" name="Picture 9" descr="Image result for employersforcarers.org">
            <a:hlinkClick r:id="rId4" tgtFrame="&quot;_blank&quo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0217" y="712755"/>
            <a:ext cx="1260000" cy="1260000"/>
          </a:xfrm>
          <a:prstGeom prst="rect">
            <a:avLst/>
          </a:prstGeom>
          <a:noFill/>
          <a:ln>
            <a:noFill/>
          </a:ln>
        </p:spPr>
      </p:pic>
      <p:sp>
        <p:nvSpPr>
          <p:cNvPr id="2" name="TextBox 1"/>
          <p:cNvSpPr txBox="1"/>
          <p:nvPr/>
        </p:nvSpPr>
        <p:spPr>
          <a:xfrm>
            <a:off x="179512" y="813354"/>
            <a:ext cx="2520280" cy="369332"/>
          </a:xfrm>
          <a:prstGeom prst="rect">
            <a:avLst/>
          </a:prstGeom>
          <a:noFill/>
          <a:ln w="22225">
            <a:solidFill>
              <a:srgbClr val="65B32E"/>
            </a:solidFill>
          </a:ln>
        </p:spPr>
        <p:txBody>
          <a:bodyPr wrap="square" rtlCol="0">
            <a:spAutoFit/>
          </a:bodyPr>
          <a:lstStyle/>
          <a:p>
            <a:r>
              <a:rPr lang="en-GB" dirty="0" smtClean="0">
                <a:latin typeface="Arial" panose="020B0604020202020204" pitchFamily="34" charset="0"/>
                <a:cs typeface="Arial" panose="020B0604020202020204" pitchFamily="34" charset="0"/>
              </a:rPr>
              <a:t>26 pledges; 43 actions</a:t>
            </a:r>
            <a:endParaRPr lang="en-GB" dirty="0">
              <a:latin typeface="Arial" panose="020B0604020202020204" pitchFamily="34" charset="0"/>
              <a:cs typeface="Arial" panose="020B060402020202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2211796906"/>
              </p:ext>
            </p:extLst>
          </p:nvPr>
        </p:nvGraphicFramePr>
        <p:xfrm>
          <a:off x="257026" y="1628800"/>
          <a:ext cx="5353050" cy="34528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243002689"/>
              </p:ext>
            </p:extLst>
          </p:nvPr>
        </p:nvGraphicFramePr>
        <p:xfrm>
          <a:off x="4461607" y="3875569"/>
          <a:ext cx="4170784" cy="2860055"/>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8441674" y="4018563"/>
            <a:ext cx="381434" cy="288032"/>
          </a:xfrm>
          <a:prstGeom prst="rect">
            <a:avLst/>
          </a:prstGeom>
          <a:noFill/>
          <a:ln>
            <a:solidFill>
              <a:srgbClr val="162259"/>
            </a:solidFill>
          </a:ln>
        </p:spPr>
        <p:txBody>
          <a:bodyPr wrap="square" rtlCol="0">
            <a:spAutoFit/>
          </a:bodyPr>
          <a:lstStyle/>
          <a:p>
            <a:r>
              <a:rPr lang="en-GB" sz="1200" dirty="0" smtClean="0">
                <a:latin typeface="Arial" panose="020B0604020202020204" pitchFamily="34" charset="0"/>
                <a:cs typeface="Arial" panose="020B0604020202020204" pitchFamily="34" charset="0"/>
              </a:rPr>
              <a:t>33</a:t>
            </a:r>
            <a:endParaRPr lang="en-GB" sz="1200" dirty="0">
              <a:latin typeface="Arial" panose="020B0604020202020204" pitchFamily="34" charset="0"/>
              <a:cs typeface="Arial" panose="020B0604020202020204" pitchFamily="34" charset="0"/>
            </a:endParaRPr>
          </a:p>
        </p:txBody>
      </p:sp>
      <p:sp>
        <p:nvSpPr>
          <p:cNvPr id="12" name="TextBox 11"/>
          <p:cNvSpPr txBox="1"/>
          <p:nvPr/>
        </p:nvSpPr>
        <p:spPr>
          <a:xfrm>
            <a:off x="7164288" y="4365104"/>
            <a:ext cx="381434" cy="288032"/>
          </a:xfrm>
          <a:prstGeom prst="rect">
            <a:avLst/>
          </a:prstGeom>
          <a:noFill/>
          <a:ln>
            <a:solidFill>
              <a:srgbClr val="162259"/>
            </a:solidFill>
          </a:ln>
        </p:spPr>
        <p:txBody>
          <a:bodyPr wrap="square" rtlCol="0">
            <a:spAutoFit/>
          </a:bodyPr>
          <a:lstStyle/>
          <a:p>
            <a:r>
              <a:rPr lang="en-GB" sz="1200" dirty="0" smtClean="0">
                <a:latin typeface="Arial" panose="020B0604020202020204" pitchFamily="34" charset="0"/>
                <a:cs typeface="Arial" panose="020B0604020202020204" pitchFamily="34" charset="0"/>
              </a:rPr>
              <a:t>15</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7164288" y="4698012"/>
            <a:ext cx="381434" cy="288032"/>
          </a:xfrm>
          <a:prstGeom prst="rect">
            <a:avLst/>
          </a:prstGeom>
          <a:noFill/>
          <a:ln>
            <a:solidFill>
              <a:srgbClr val="162259"/>
            </a:solidFill>
          </a:ln>
        </p:spPr>
        <p:txBody>
          <a:bodyPr wrap="square" rtlCol="0">
            <a:spAutoFit/>
          </a:bodyPr>
          <a:lstStyle/>
          <a:p>
            <a:r>
              <a:rPr lang="en-GB" sz="1200" dirty="0" smtClean="0">
                <a:latin typeface="Arial" panose="020B0604020202020204" pitchFamily="34" charset="0"/>
                <a:cs typeface="Arial" panose="020B0604020202020204" pitchFamily="34" charset="0"/>
              </a:rPr>
              <a:t>15</a:t>
            </a:r>
            <a:endParaRPr lang="en-GB" sz="1200" dirty="0">
              <a:latin typeface="Arial" panose="020B0604020202020204" pitchFamily="34" charset="0"/>
              <a:cs typeface="Arial" panose="020B0604020202020204" pitchFamily="34" charset="0"/>
            </a:endParaRPr>
          </a:p>
        </p:txBody>
      </p:sp>
      <p:sp>
        <p:nvSpPr>
          <p:cNvPr id="16" name="TextBox 15"/>
          <p:cNvSpPr txBox="1"/>
          <p:nvPr/>
        </p:nvSpPr>
        <p:spPr>
          <a:xfrm>
            <a:off x="6389548" y="5017564"/>
            <a:ext cx="270684" cy="283644"/>
          </a:xfrm>
          <a:prstGeom prst="rect">
            <a:avLst/>
          </a:prstGeom>
          <a:noFill/>
          <a:ln>
            <a:solidFill>
              <a:srgbClr val="162259"/>
            </a:solidFill>
          </a:ln>
        </p:spPr>
        <p:txBody>
          <a:bodyPr wrap="square" rtlCol="0">
            <a:spAutoFit/>
          </a:bodyPr>
          <a:lstStyle/>
          <a:p>
            <a:r>
              <a:rPr lang="en-GB" sz="1200" dirty="0" smtClean="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p:txBody>
      </p:sp>
      <p:sp>
        <p:nvSpPr>
          <p:cNvPr id="17" name="TextBox 16"/>
          <p:cNvSpPr txBox="1"/>
          <p:nvPr/>
        </p:nvSpPr>
        <p:spPr>
          <a:xfrm>
            <a:off x="6317540" y="5644370"/>
            <a:ext cx="270684" cy="276999"/>
          </a:xfrm>
          <a:prstGeom prst="rect">
            <a:avLst/>
          </a:prstGeom>
          <a:noFill/>
          <a:ln>
            <a:solidFill>
              <a:srgbClr val="162259"/>
            </a:solidFill>
          </a:ln>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356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5" name="Rectangle 4"/>
          <p:cNvSpPr/>
          <p:nvPr/>
        </p:nvSpPr>
        <p:spPr>
          <a:xfrm>
            <a:off x="107504" y="44624"/>
            <a:ext cx="8928992" cy="646331"/>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Bereavement</a:t>
            </a:r>
          </a:p>
        </p:txBody>
      </p:sp>
      <p:pic>
        <p:nvPicPr>
          <p:cNvPr id="10" name="Picture 9" descr="Image result for bungard funeral">
            <a:hlinkClick r:id="rId3" tgtFrame="&quot;_blank&quo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860952"/>
            <a:ext cx="1054507" cy="504000"/>
          </a:xfrm>
          <a:prstGeom prst="rect">
            <a:avLst/>
          </a:prstGeom>
          <a:noFill/>
          <a:ln>
            <a:noFill/>
          </a:ln>
        </p:spPr>
      </p:pic>
      <p:pic>
        <p:nvPicPr>
          <p:cNvPr id="11" name="Picture 10" descr="Image result for cpj field logo">
            <a:hlinkClick r:id="rId5" tgtFrame="&quot;_blank&quo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7988" y="713180"/>
            <a:ext cx="792000" cy="792000"/>
          </a:xfrm>
          <a:prstGeom prst="rect">
            <a:avLst/>
          </a:prstGeom>
          <a:noFill/>
          <a:ln>
            <a:noFill/>
          </a:ln>
        </p:spPr>
      </p:pic>
      <p:graphicFrame>
        <p:nvGraphicFramePr>
          <p:cNvPr id="12" name="Chart 11"/>
          <p:cNvGraphicFramePr>
            <a:graphicFrameLocks/>
          </p:cNvGraphicFramePr>
          <p:nvPr>
            <p:extLst>
              <p:ext uri="{D42A27DB-BD31-4B8C-83A1-F6EECF244321}">
                <p14:modId xmlns:p14="http://schemas.microsoft.com/office/powerpoint/2010/main" val="3774619494"/>
              </p:ext>
            </p:extLst>
          </p:nvPr>
        </p:nvGraphicFramePr>
        <p:xfrm>
          <a:off x="18583" y="1731604"/>
          <a:ext cx="3968829" cy="377959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a:graphicFrameLocks/>
          </p:cNvGraphicFramePr>
          <p:nvPr>
            <p:extLst>
              <p:ext uri="{D42A27DB-BD31-4B8C-83A1-F6EECF244321}">
                <p14:modId xmlns:p14="http://schemas.microsoft.com/office/powerpoint/2010/main" val="562913967"/>
              </p:ext>
            </p:extLst>
          </p:nvPr>
        </p:nvGraphicFramePr>
        <p:xfrm>
          <a:off x="4003775" y="1765848"/>
          <a:ext cx="5032721" cy="4035884"/>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13"/>
          <p:cNvSpPr txBox="1"/>
          <p:nvPr/>
        </p:nvSpPr>
        <p:spPr>
          <a:xfrm>
            <a:off x="6804248" y="1564799"/>
            <a:ext cx="1584176" cy="276999"/>
          </a:xfrm>
          <a:prstGeom prst="rect">
            <a:avLst/>
          </a:prstGeom>
          <a:noFill/>
          <a:ln w="12700">
            <a:solidFill>
              <a:srgbClr val="65B32E"/>
            </a:solidFill>
          </a:ln>
        </p:spPr>
        <p:txBody>
          <a:bodyPr wrap="square" rtlCol="0">
            <a:spAutoFit/>
          </a:bodyPr>
          <a:lstStyle/>
          <a:p>
            <a:r>
              <a:rPr lang="en-GB" sz="1200" dirty="0" smtClean="0">
                <a:latin typeface="Arial" panose="020B0604020202020204" pitchFamily="34" charset="0"/>
                <a:cs typeface="Arial" panose="020B0604020202020204" pitchFamily="34" charset="0"/>
              </a:rPr>
              <a:t>Pledges and actions</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660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1031" y="235370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107504" y="44624"/>
            <a:ext cx="8928992" cy="1200329"/>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Onset of long term health conditions/mobility difficulties </a:t>
            </a:r>
          </a:p>
        </p:txBody>
      </p:sp>
      <p:sp>
        <p:nvSpPr>
          <p:cNvPr id="14" name="TextBox 13"/>
          <p:cNvSpPr txBox="1"/>
          <p:nvPr/>
        </p:nvSpPr>
        <p:spPr>
          <a:xfrm>
            <a:off x="2354481" y="3562551"/>
            <a:ext cx="1708681" cy="276999"/>
          </a:xfrm>
          <a:prstGeom prst="rect">
            <a:avLst/>
          </a:prstGeom>
          <a:noFill/>
          <a:ln w="12700">
            <a:solidFill>
              <a:srgbClr val="65B32E"/>
            </a:solidFill>
          </a:ln>
        </p:spPr>
        <p:txBody>
          <a:bodyPr wrap="square" rtlCol="0">
            <a:spAutoFit/>
          </a:bodyPr>
          <a:lstStyle/>
          <a:p>
            <a:r>
              <a:rPr lang="en-GB" sz="1200" dirty="0" smtClean="0">
                <a:latin typeface="Arial" panose="020B0604020202020204" pitchFamily="34" charset="0"/>
                <a:cs typeface="Arial" panose="020B0604020202020204" pitchFamily="34" charset="0"/>
              </a:rPr>
              <a:t>10 pledges; 29 actions</a:t>
            </a:r>
            <a:endParaRPr lang="en-GB" sz="1200" dirty="0">
              <a:latin typeface="Arial" panose="020B0604020202020204" pitchFamily="34" charset="0"/>
              <a:cs typeface="Arial" panose="020B0604020202020204" pitchFamily="34" charset="0"/>
            </a:endParaRPr>
          </a:p>
        </p:txBody>
      </p:sp>
      <p:pic>
        <p:nvPicPr>
          <p:cNvPr id="15" name="Picture 14" descr="Image result for nhs ccg brighton new logo part of central sussex commissioning alliance">
            <a:hlinkClick r:id="rId3" tgtFrame="&quot;_blank&quo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527" y="1406781"/>
            <a:ext cx="1454255" cy="540000"/>
          </a:xfrm>
          <a:prstGeom prst="rect">
            <a:avLst/>
          </a:prstGeom>
          <a:noFill/>
          <a:ln>
            <a:noFill/>
          </a:ln>
        </p:spPr>
      </p:pic>
      <p:sp>
        <p:nvSpPr>
          <p:cNvPr id="2" name="TextBox 1"/>
          <p:cNvSpPr txBox="1"/>
          <p:nvPr/>
        </p:nvSpPr>
        <p:spPr>
          <a:xfrm>
            <a:off x="178355" y="2030994"/>
            <a:ext cx="2135521" cy="307777"/>
          </a:xfrm>
          <a:prstGeom prst="rect">
            <a:avLst/>
          </a:prstGeom>
          <a:noFill/>
        </p:spPr>
        <p:txBody>
          <a:bodyPr wrap="none" rtlCol="0">
            <a:spAutoFit/>
          </a:bodyPr>
          <a:lstStyle/>
          <a:p>
            <a:r>
              <a:rPr lang="en-GB" sz="1400" dirty="0" smtClean="0">
                <a:solidFill>
                  <a:srgbClr val="162259"/>
                </a:solidFill>
                <a:latin typeface="Arial" panose="020B0604020202020204" pitchFamily="34" charset="0"/>
                <a:cs typeface="Arial" panose="020B0604020202020204" pitchFamily="34" charset="0"/>
              </a:rPr>
              <a:t>Better Care Pharmacists</a:t>
            </a:r>
            <a:endParaRPr lang="en-GB" sz="1400" dirty="0">
              <a:solidFill>
                <a:srgbClr val="162259"/>
              </a:solidFill>
              <a:latin typeface="Arial" panose="020B0604020202020204" pitchFamily="34" charset="0"/>
              <a:cs typeface="Arial" panose="020B0604020202020204" pitchFamily="34" charset="0"/>
            </a:endParaRPr>
          </a:p>
        </p:txBody>
      </p:sp>
      <p:sp>
        <p:nvSpPr>
          <p:cNvPr id="17" name="TextBox 16"/>
          <p:cNvSpPr txBox="1"/>
          <p:nvPr/>
        </p:nvSpPr>
        <p:spPr>
          <a:xfrm>
            <a:off x="5435506" y="2145189"/>
            <a:ext cx="2305439" cy="307777"/>
          </a:xfrm>
          <a:prstGeom prst="rect">
            <a:avLst/>
          </a:prstGeom>
          <a:noFill/>
        </p:spPr>
        <p:txBody>
          <a:bodyPr wrap="none" rtlCol="0">
            <a:spAutoFit/>
          </a:bodyPr>
          <a:lstStyle/>
          <a:p>
            <a:r>
              <a:rPr lang="en-GB" sz="1400" dirty="0" smtClean="0">
                <a:solidFill>
                  <a:srgbClr val="162259"/>
                </a:solidFill>
                <a:latin typeface="Arial" panose="020B0604020202020204" pitchFamily="34" charset="0"/>
                <a:cs typeface="Arial" panose="020B0604020202020204" pitchFamily="34" charset="0"/>
              </a:rPr>
              <a:t>Healthy Living Pharmacies</a:t>
            </a:r>
            <a:endParaRPr lang="en-GB" sz="1400" dirty="0">
              <a:solidFill>
                <a:srgbClr val="162259"/>
              </a:solidFill>
              <a:latin typeface="Arial" panose="020B0604020202020204" pitchFamily="34" charset="0"/>
              <a:cs typeface="Arial" panose="020B0604020202020204" pitchFamily="34" charset="0"/>
            </a:endParaRPr>
          </a:p>
        </p:txBody>
      </p:sp>
      <p:sp>
        <p:nvSpPr>
          <p:cNvPr id="18" name="TextBox 17"/>
          <p:cNvSpPr txBox="1"/>
          <p:nvPr/>
        </p:nvSpPr>
        <p:spPr>
          <a:xfrm>
            <a:off x="6804248" y="5773001"/>
            <a:ext cx="1624125" cy="276999"/>
          </a:xfrm>
          <a:prstGeom prst="rect">
            <a:avLst/>
          </a:prstGeom>
          <a:noFill/>
          <a:ln w="12700">
            <a:solidFill>
              <a:srgbClr val="65B32E"/>
            </a:solidFill>
          </a:ln>
        </p:spPr>
        <p:txBody>
          <a:bodyPr wrap="square" rtlCol="0">
            <a:spAutoFit/>
          </a:bodyPr>
          <a:lstStyle/>
          <a:p>
            <a:r>
              <a:rPr lang="en-GB" sz="1200" dirty="0">
                <a:latin typeface="Arial" panose="020B0604020202020204" pitchFamily="34" charset="0"/>
                <a:cs typeface="Arial" panose="020B0604020202020204" pitchFamily="34" charset="0"/>
              </a:rPr>
              <a:t>8</a:t>
            </a:r>
            <a:r>
              <a:rPr lang="en-GB" sz="1200" dirty="0" smtClean="0">
                <a:latin typeface="Arial" panose="020B0604020202020204" pitchFamily="34" charset="0"/>
                <a:cs typeface="Arial" panose="020B0604020202020204" pitchFamily="34" charset="0"/>
              </a:rPr>
              <a:t> pledges; 23 actions</a:t>
            </a:r>
            <a:endParaRPr lang="en-GB" sz="1200" dirty="0">
              <a:latin typeface="Arial" panose="020B0604020202020204" pitchFamily="34" charset="0"/>
              <a:cs typeface="Arial" panose="020B0604020202020204" pitchFamily="34" charset="0"/>
            </a:endParaRPr>
          </a:p>
        </p:txBody>
      </p:sp>
      <p:pic>
        <p:nvPicPr>
          <p:cNvPr id="19" name="Picture 18" descr="Image result for healthy living pharmacies">
            <a:hlinkClick r:id="rId5" tgtFrame="&quot;_blank&quo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6" y="1311016"/>
            <a:ext cx="1689351" cy="648000"/>
          </a:xfrm>
          <a:prstGeom prst="rect">
            <a:avLst/>
          </a:prstGeom>
          <a:noFill/>
          <a:ln>
            <a:noFill/>
          </a:ln>
        </p:spPr>
      </p:pic>
      <p:graphicFrame>
        <p:nvGraphicFramePr>
          <p:cNvPr id="22" name="Chart 21"/>
          <p:cNvGraphicFramePr>
            <a:graphicFrameLocks/>
          </p:cNvGraphicFramePr>
          <p:nvPr>
            <p:extLst>
              <p:ext uri="{D42A27DB-BD31-4B8C-83A1-F6EECF244321}">
                <p14:modId xmlns:p14="http://schemas.microsoft.com/office/powerpoint/2010/main" val="2845749533"/>
              </p:ext>
            </p:extLst>
          </p:nvPr>
        </p:nvGraphicFramePr>
        <p:xfrm>
          <a:off x="152379" y="2207230"/>
          <a:ext cx="3709762" cy="33175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3343403836"/>
              </p:ext>
            </p:extLst>
          </p:nvPr>
        </p:nvGraphicFramePr>
        <p:xfrm>
          <a:off x="5209343" y="2207229"/>
          <a:ext cx="3798168" cy="331755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17694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107504" y="44624"/>
            <a:ext cx="8928992" cy="1569660"/>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Onset of long term health conditions/mobility difficulties </a:t>
            </a:r>
          </a:p>
          <a:p>
            <a:pPr algn="ctr"/>
            <a:r>
              <a:rPr lang="en-GB" sz="2400" dirty="0" smtClean="0">
                <a:solidFill>
                  <a:srgbClr val="002060"/>
                </a:solidFill>
                <a:latin typeface="Arial" panose="020B0604020202020204" pitchFamily="34" charset="0"/>
                <a:cs typeface="Arial" panose="020B0604020202020204" pitchFamily="34" charset="0"/>
              </a:rPr>
              <a:t>– Disabled Facilities Grant</a:t>
            </a:r>
          </a:p>
        </p:txBody>
      </p:sp>
      <p:pic>
        <p:nvPicPr>
          <p:cNvPr id="11" name="Picture 10" descr="Mears Group PLC | Making People Smile">
            <a:hlinkClick r:id="rId3" tooltip="&quot;Mears Group PLC&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67573" y="1934692"/>
            <a:ext cx="1057910" cy="341630"/>
          </a:xfrm>
          <a:prstGeom prst="rect">
            <a:avLst/>
          </a:prstGeom>
          <a:noFill/>
          <a:ln>
            <a:noFill/>
          </a:ln>
        </p:spPr>
      </p:pic>
      <p:pic>
        <p:nvPicPr>
          <p:cNvPr id="12" name="Picture 11" descr="Image result for disabled facilities grant brighton council">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718125"/>
            <a:ext cx="1000760" cy="665480"/>
          </a:xfrm>
          <a:prstGeom prst="rect">
            <a:avLst/>
          </a:prstGeom>
          <a:noFill/>
          <a:ln>
            <a:noFill/>
          </a:ln>
        </p:spPr>
      </p:pic>
      <p:sp>
        <p:nvSpPr>
          <p:cNvPr id="9" name="TextBox 8"/>
          <p:cNvSpPr txBox="1"/>
          <p:nvPr/>
        </p:nvSpPr>
        <p:spPr>
          <a:xfrm>
            <a:off x="3995936" y="6409751"/>
            <a:ext cx="1945326" cy="307777"/>
          </a:xfrm>
          <a:prstGeom prst="rect">
            <a:avLst/>
          </a:prstGeom>
          <a:noFill/>
          <a:ln w="12700">
            <a:solidFill>
              <a:srgbClr val="65B32E"/>
            </a:solidFill>
          </a:ln>
        </p:spPr>
        <p:txBody>
          <a:bodyPr wrap="square" rtlCol="0">
            <a:spAutoFit/>
          </a:bodyPr>
          <a:lstStyle/>
          <a:p>
            <a:r>
              <a:rPr lang="en-GB" sz="1400" dirty="0" smtClean="0">
                <a:latin typeface="Arial" panose="020B0604020202020204" pitchFamily="34" charset="0"/>
                <a:cs typeface="Arial" panose="020B0604020202020204" pitchFamily="34" charset="0"/>
              </a:rPr>
              <a:t>9 pledges; 26 actions</a:t>
            </a:r>
            <a:endParaRPr lang="en-GB" sz="1400" dirty="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295772546"/>
              </p:ext>
            </p:extLst>
          </p:nvPr>
        </p:nvGraphicFramePr>
        <p:xfrm>
          <a:off x="1809079" y="2208186"/>
          <a:ext cx="5957889" cy="41862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83830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107504" y="44624"/>
            <a:ext cx="8928992" cy="1138773"/>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Healthy Lifestyles: </a:t>
            </a:r>
          </a:p>
          <a:p>
            <a:pPr algn="ctr"/>
            <a:r>
              <a:rPr lang="en-GB" sz="3200" dirty="0" smtClean="0">
                <a:solidFill>
                  <a:srgbClr val="002060"/>
                </a:solidFill>
                <a:latin typeface="Arial" panose="020B0604020202020204" pitchFamily="34" charset="0"/>
                <a:cs typeface="Arial" panose="020B0604020202020204" pitchFamily="34" charset="0"/>
              </a:rPr>
              <a:t>Brighton &amp; Hove Food Partnership</a:t>
            </a:r>
          </a:p>
        </p:txBody>
      </p:sp>
      <p:pic>
        <p:nvPicPr>
          <p:cNvPr id="12" name="Picture 11" descr="Image result for casserole club brighton">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8706" y="1501923"/>
            <a:ext cx="902970" cy="766445"/>
          </a:xfrm>
          <a:prstGeom prst="rect">
            <a:avLst/>
          </a:prstGeom>
          <a:noFill/>
          <a:ln>
            <a:noFill/>
          </a:ln>
        </p:spPr>
      </p:pic>
      <p:pic>
        <p:nvPicPr>
          <p:cNvPr id="13" name="Picture 12" descr="Image result for brighton and hove food partnership community kitchen">
            <a:hlinkClick r:id="rId5" tgtFrame="&quot;_blank&quo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8440" y="1487132"/>
            <a:ext cx="1515768" cy="756000"/>
          </a:xfrm>
          <a:prstGeom prst="rect">
            <a:avLst/>
          </a:prstGeom>
          <a:noFill/>
          <a:ln>
            <a:noFill/>
          </a:ln>
        </p:spPr>
      </p:pic>
      <p:pic>
        <p:nvPicPr>
          <p:cNvPr id="14" name="Picture 13"/>
          <p:cNvPicPr>
            <a:picLocks noChangeAspect="1"/>
          </p:cNvPicPr>
          <p:nvPr/>
        </p:nvPicPr>
        <p:blipFill rotWithShape="1">
          <a:blip r:embed="rId7"/>
          <a:srcRect l="24801" t="8000" r="57874" b="71000"/>
          <a:stretch/>
        </p:blipFill>
        <p:spPr>
          <a:xfrm>
            <a:off x="2228658" y="1493860"/>
            <a:ext cx="1161600" cy="792000"/>
          </a:xfrm>
          <a:prstGeom prst="rect">
            <a:avLst/>
          </a:prstGeom>
        </p:spPr>
      </p:pic>
      <p:sp>
        <p:nvSpPr>
          <p:cNvPr id="15" name="TextBox 14"/>
          <p:cNvSpPr txBox="1"/>
          <p:nvPr/>
        </p:nvSpPr>
        <p:spPr>
          <a:xfrm>
            <a:off x="3625944" y="6375945"/>
            <a:ext cx="2098184" cy="307777"/>
          </a:xfrm>
          <a:prstGeom prst="rect">
            <a:avLst/>
          </a:prstGeom>
          <a:noFill/>
          <a:ln w="22225">
            <a:solidFill>
              <a:srgbClr val="65B32E"/>
            </a:solidFill>
          </a:ln>
        </p:spPr>
        <p:txBody>
          <a:bodyPr wrap="square" rtlCol="0">
            <a:spAutoFit/>
          </a:bodyPr>
          <a:lstStyle/>
          <a:p>
            <a:r>
              <a:rPr lang="en-GB" sz="1400" dirty="0" smtClean="0">
                <a:latin typeface="Arial" panose="020B0604020202020204" pitchFamily="34" charset="0"/>
                <a:cs typeface="Arial" panose="020B0604020202020204" pitchFamily="34" charset="0"/>
              </a:rPr>
              <a:t>12 pledges; 42 actions</a:t>
            </a:r>
            <a:endParaRPr lang="en-GB" sz="1400" dirty="0">
              <a:latin typeface="Arial" panose="020B0604020202020204" pitchFamily="34" charset="0"/>
              <a:cs typeface="Arial"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4290182222"/>
              </p:ext>
            </p:extLst>
          </p:nvPr>
        </p:nvGraphicFramePr>
        <p:xfrm>
          <a:off x="1449834" y="2112484"/>
          <a:ext cx="5700713" cy="389096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83266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107504" y="44624"/>
            <a:ext cx="8928992" cy="1077218"/>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Healthy &amp; Active Lifestyles: </a:t>
            </a:r>
          </a:p>
          <a:p>
            <a:pPr algn="ctr"/>
            <a:r>
              <a:rPr lang="en-GB" sz="2800" dirty="0" smtClean="0">
                <a:solidFill>
                  <a:srgbClr val="002060"/>
                </a:solidFill>
                <a:latin typeface="Arial" panose="020B0604020202020204" pitchFamily="34" charset="0"/>
                <a:cs typeface="Arial" panose="020B0604020202020204" pitchFamily="34" charset="0"/>
              </a:rPr>
              <a:t>SPOC/Active for life provision</a:t>
            </a:r>
          </a:p>
        </p:txBody>
      </p:sp>
      <p:sp>
        <p:nvSpPr>
          <p:cNvPr id="15" name="TextBox 14"/>
          <p:cNvSpPr txBox="1"/>
          <p:nvPr/>
        </p:nvSpPr>
        <p:spPr>
          <a:xfrm>
            <a:off x="6228184" y="6309320"/>
            <a:ext cx="2016224" cy="307777"/>
          </a:xfrm>
          <a:prstGeom prst="rect">
            <a:avLst/>
          </a:prstGeom>
          <a:noFill/>
          <a:ln w="22225">
            <a:solidFill>
              <a:srgbClr val="65B32E"/>
            </a:solidFill>
          </a:ln>
        </p:spPr>
        <p:txBody>
          <a:bodyPr wrap="square" rtlCol="0">
            <a:spAutoFit/>
          </a:bodyPr>
          <a:lstStyle/>
          <a:p>
            <a:r>
              <a:rPr lang="en-GB" sz="1400" dirty="0" smtClean="0">
                <a:latin typeface="Arial" panose="020B0604020202020204" pitchFamily="34" charset="0"/>
                <a:cs typeface="Arial" panose="020B0604020202020204" pitchFamily="34" charset="0"/>
              </a:rPr>
              <a:t>12 pledges; 51 actions</a:t>
            </a:r>
            <a:endParaRPr lang="en-GB" sz="14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877706304"/>
              </p:ext>
            </p:extLst>
          </p:nvPr>
        </p:nvGraphicFramePr>
        <p:xfrm>
          <a:off x="1393031" y="1297781"/>
          <a:ext cx="6357938" cy="4262438"/>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a:grpSpLocks noChangeAspect="1"/>
          </p:cNvGrpSpPr>
          <p:nvPr/>
        </p:nvGrpSpPr>
        <p:grpSpPr>
          <a:xfrm>
            <a:off x="3275856" y="1176555"/>
            <a:ext cx="2038204" cy="1224000"/>
            <a:chOff x="697640" y="117217"/>
            <a:chExt cx="2640686" cy="158793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3635" t="18200" r="24733" b="20887"/>
            <a:stretch/>
          </p:blipFill>
          <p:spPr bwMode="auto">
            <a:xfrm>
              <a:off x="697640" y="117217"/>
              <a:ext cx="2640686" cy="1559096"/>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1117371" y="1526591"/>
              <a:ext cx="1773066" cy="178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862380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5" name="Rectangle 4"/>
          <p:cNvSpPr/>
          <p:nvPr/>
        </p:nvSpPr>
        <p:spPr>
          <a:xfrm>
            <a:off x="107504" y="44624"/>
            <a:ext cx="8928992" cy="707886"/>
          </a:xfrm>
          <a:prstGeom prst="rect">
            <a:avLst/>
          </a:prstGeom>
        </p:spPr>
        <p:txBody>
          <a:bodyPr wrap="square">
            <a:spAutoFit/>
          </a:bodyPr>
          <a:lstStyle/>
          <a:p>
            <a:pPr algn="ctr"/>
            <a:r>
              <a:rPr lang="en-GB" sz="4000" dirty="0" smtClean="0">
                <a:solidFill>
                  <a:srgbClr val="162259"/>
                </a:solidFill>
                <a:latin typeface="Arial" panose="020B0604020202020204" pitchFamily="34" charset="0"/>
                <a:cs typeface="Arial" panose="020B0604020202020204" pitchFamily="34" charset="0"/>
              </a:rPr>
              <a:t>Getting the most out of digital </a:t>
            </a:r>
          </a:p>
        </p:txBody>
      </p:sp>
      <p:sp>
        <p:nvSpPr>
          <p:cNvPr id="15" name="TextBox 14"/>
          <p:cNvSpPr txBox="1"/>
          <p:nvPr/>
        </p:nvSpPr>
        <p:spPr>
          <a:xfrm>
            <a:off x="3686510" y="6165304"/>
            <a:ext cx="2016224" cy="307777"/>
          </a:xfrm>
          <a:prstGeom prst="rect">
            <a:avLst/>
          </a:prstGeom>
          <a:noFill/>
          <a:ln w="22225">
            <a:solidFill>
              <a:srgbClr val="65B32E"/>
            </a:solidFill>
          </a:ln>
        </p:spPr>
        <p:txBody>
          <a:bodyPr wrap="square" rtlCol="0">
            <a:spAutoFit/>
          </a:bodyPr>
          <a:lstStyle/>
          <a:p>
            <a:r>
              <a:rPr lang="en-GB" sz="1400" dirty="0" smtClean="0">
                <a:latin typeface="Arial" panose="020B0604020202020204" pitchFamily="34" charset="0"/>
                <a:cs typeface="Arial" panose="020B0604020202020204" pitchFamily="34" charset="0"/>
              </a:rPr>
              <a:t>16 pledges; 31 actions</a:t>
            </a:r>
            <a:endParaRPr lang="en-GB" sz="1400" dirty="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231473002"/>
              </p:ext>
            </p:extLst>
          </p:nvPr>
        </p:nvGraphicFramePr>
        <p:xfrm>
          <a:off x="2007393" y="2132856"/>
          <a:ext cx="5129213" cy="35194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Image result for digital brighton and hove">
            <a:hlinkClick r:id="rId4" tgtFrame="&quot;_blank&quo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1317" y="843633"/>
            <a:ext cx="2141366" cy="1008000"/>
          </a:xfrm>
          <a:prstGeom prst="rect">
            <a:avLst/>
          </a:prstGeom>
          <a:noFill/>
          <a:ln>
            <a:noFill/>
          </a:ln>
        </p:spPr>
      </p:pic>
    </p:spTree>
    <p:extLst>
      <p:ext uri="{BB962C8B-B14F-4D97-AF65-F5344CB8AC3E}">
        <p14:creationId xmlns:p14="http://schemas.microsoft.com/office/powerpoint/2010/main" val="1628659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128437" y="44624"/>
            <a:ext cx="8928992" cy="892552"/>
          </a:xfrm>
          <a:prstGeom prst="rect">
            <a:avLst/>
          </a:prstGeom>
        </p:spPr>
        <p:txBody>
          <a:bodyPr wrap="square">
            <a:spAutoFit/>
          </a:bodyPr>
          <a:lstStyle/>
          <a:p>
            <a:pPr algn="ctr"/>
            <a:r>
              <a:rPr lang="en-GB" sz="2800" dirty="0" smtClean="0">
                <a:solidFill>
                  <a:srgbClr val="002060"/>
                </a:solidFill>
                <a:latin typeface="Arial" panose="020B0604020202020204" pitchFamily="34" charset="0"/>
                <a:cs typeface="Arial" panose="020B0604020202020204" pitchFamily="34" charset="0"/>
              </a:rPr>
              <a:t>Getting the most out of digital showcase - context</a:t>
            </a:r>
          </a:p>
          <a:p>
            <a:pPr algn="ctr"/>
            <a:r>
              <a:rPr lang="en-GB" sz="2400" dirty="0" smtClean="0">
                <a:solidFill>
                  <a:srgbClr val="002060"/>
                </a:solidFill>
                <a:latin typeface="Arial" panose="020B0604020202020204" pitchFamily="34" charset="0"/>
                <a:cs typeface="Arial" panose="020B0604020202020204" pitchFamily="34" charset="0"/>
              </a:rPr>
              <a:t>- Autumn 2017 Locality Hub Events</a:t>
            </a:r>
          </a:p>
        </p:txBody>
      </p:sp>
      <p:pic>
        <p:nvPicPr>
          <p:cNvPr id="11" name="Picture 10" descr="Image result for digital brighton and hove">
            <a:hlinkClick r:id="rId3" tgtFrame="&quot;_blank&quo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0433" y="5794231"/>
            <a:ext cx="1758984" cy="828000"/>
          </a:xfrm>
          <a:prstGeom prst="rect">
            <a:avLst/>
          </a:prstGeom>
          <a:noFill/>
          <a:ln>
            <a:noFill/>
          </a:ln>
        </p:spPr>
      </p:pic>
      <p:graphicFrame>
        <p:nvGraphicFramePr>
          <p:cNvPr id="7" name="Chart 6"/>
          <p:cNvGraphicFramePr>
            <a:graphicFrameLocks/>
          </p:cNvGraphicFramePr>
          <p:nvPr>
            <p:extLst/>
          </p:nvPr>
        </p:nvGraphicFramePr>
        <p:xfrm>
          <a:off x="467544" y="937176"/>
          <a:ext cx="8238878" cy="4791522"/>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p:cNvCxnSpPr/>
          <p:nvPr/>
        </p:nvCxnSpPr>
        <p:spPr>
          <a:xfrm>
            <a:off x="467544" y="2128298"/>
            <a:ext cx="8382894" cy="0"/>
          </a:xfrm>
          <a:prstGeom prst="line">
            <a:avLst/>
          </a:prstGeom>
          <a:ln w="22225">
            <a:solidFill>
              <a:srgbClr val="16225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7544" y="4936610"/>
            <a:ext cx="8382894" cy="0"/>
          </a:xfrm>
          <a:prstGeom prst="line">
            <a:avLst/>
          </a:prstGeom>
          <a:ln w="2222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544" y="3496450"/>
            <a:ext cx="8382894" cy="0"/>
          </a:xfrm>
          <a:prstGeom prst="line">
            <a:avLst/>
          </a:prstGeom>
          <a:ln w="22225">
            <a:solidFill>
              <a:srgbClr val="162259"/>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26102" y="4288538"/>
            <a:ext cx="360040"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3665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446" y="260648"/>
            <a:ext cx="8928992" cy="646331"/>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Digital inclusion: next steps</a:t>
            </a:r>
            <a:endParaRPr lang="en-GB" sz="36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107504" y="1054478"/>
            <a:ext cx="8928992" cy="4708981"/>
          </a:xfrm>
          <a:prstGeom prst="rect">
            <a:avLst/>
          </a:prstGeom>
        </p:spPr>
        <p:txBody>
          <a:bodyPr wrap="square">
            <a:spAutoFit/>
          </a:bodyPr>
          <a:lstStyle/>
          <a:p>
            <a:endParaRPr lang="en-GB" sz="12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rPr>
              <a:t>Collaborate with partners across sectors to develop in-home digital support provision</a:t>
            </a:r>
          </a:p>
          <a:p>
            <a:pPr marL="342900" indent="-34290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rPr>
              <a:t>Work towards including online safety as standard in digital champion training</a:t>
            </a:r>
          </a:p>
          <a:p>
            <a:pPr marL="342900" indent="-34290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rPr>
              <a:t>Disseminate scoping work to broaden awareness and access to affordable hardware</a:t>
            </a:r>
          </a:p>
          <a:p>
            <a:pPr marL="342900" indent="-34290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rPr>
              <a:t>Further embed It’s Local Actually in digital skills training</a:t>
            </a:r>
          </a:p>
          <a:p>
            <a:pPr marL="342900" indent="-34290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rPr>
              <a:t>Continue to learn from best practice approaches in supporting people in later life to get the most out of digital</a:t>
            </a:r>
          </a:p>
          <a:p>
            <a:pPr marL="342900" indent="-34290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rPr>
              <a:t>Support Digital Brighton &amp; Hove in mobilising Digital Champions across all sectors and in identifying approaches to prevent ‘access lapses’</a:t>
            </a:r>
          </a:p>
          <a:p>
            <a:pPr marL="342900" indent="-34290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971600" y="980728"/>
            <a:ext cx="720080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descr="Image result for digital brighton and hove">
            <a:hlinkClick r:id="rId3" tgtFrame="&quot;_blank&quo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0433" y="5794231"/>
            <a:ext cx="1758984" cy="828000"/>
          </a:xfrm>
          <a:prstGeom prst="rect">
            <a:avLst/>
          </a:prstGeom>
          <a:noFill/>
          <a:ln>
            <a:noFill/>
          </a:ln>
        </p:spPr>
      </p:pic>
    </p:spTree>
    <p:extLst>
      <p:ext uri="{BB962C8B-B14F-4D97-AF65-F5344CB8AC3E}">
        <p14:creationId xmlns:p14="http://schemas.microsoft.com/office/powerpoint/2010/main" val="312362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7504" y="116632"/>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400" dirty="0" smtClean="0">
                <a:solidFill>
                  <a:srgbClr val="002060"/>
                </a:solidFill>
                <a:latin typeface="Arial" panose="020B0604020202020204" pitchFamily="34" charset="0"/>
                <a:cs typeface="Arial" panose="020B0604020202020204" pitchFamily="34" charset="0"/>
              </a:rPr>
              <a:t>Preventing loneliness: </a:t>
            </a:r>
          </a:p>
          <a:p>
            <a:r>
              <a:rPr lang="en-US" sz="2400" dirty="0" smtClean="0">
                <a:solidFill>
                  <a:srgbClr val="002060"/>
                </a:solidFill>
                <a:latin typeface="Arial" panose="020B0604020202020204" pitchFamily="34" charset="0"/>
                <a:cs typeface="Arial" panose="020B0604020202020204" pitchFamily="34" charset="0"/>
              </a:rPr>
              <a:t>- the case for a cross sector approach</a:t>
            </a:r>
            <a:endParaRPr lang="en-GB" sz="2400"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47637" t="9401" r="17714" b="55600"/>
          <a:stretch/>
        </p:blipFill>
        <p:spPr>
          <a:xfrm>
            <a:off x="137472" y="2192195"/>
            <a:ext cx="3738240" cy="2124000"/>
          </a:xfrm>
          <a:prstGeom prst="rect">
            <a:avLst/>
          </a:prstGeom>
        </p:spPr>
      </p:pic>
      <p:sp>
        <p:nvSpPr>
          <p:cNvPr id="5" name="Rectangle 4"/>
          <p:cNvSpPr/>
          <p:nvPr/>
        </p:nvSpPr>
        <p:spPr>
          <a:xfrm>
            <a:off x="3977728" y="3791942"/>
            <a:ext cx="5166272" cy="1077218"/>
          </a:xfrm>
          <a:prstGeom prst="rect">
            <a:avLst/>
          </a:prstGeom>
        </p:spPr>
        <p:txBody>
          <a:bodyPr wrap="square">
            <a:spAutoFit/>
          </a:bodyPr>
          <a:lstStyle/>
          <a:p>
            <a:r>
              <a:rPr lang="en-GB" sz="1600" i="1" dirty="0" smtClean="0">
                <a:solidFill>
                  <a:srgbClr val="162259"/>
                </a:solidFill>
                <a:latin typeface="Arial" panose="020B0604020202020204" pitchFamily="34" charset="0"/>
                <a:cs typeface="Arial" panose="020B0604020202020204" pitchFamily="34" charset="0"/>
              </a:rPr>
              <a:t>“A </a:t>
            </a:r>
            <a:r>
              <a:rPr lang="en-GB" sz="1600" i="1" dirty="0">
                <a:solidFill>
                  <a:srgbClr val="162259"/>
                </a:solidFill>
                <a:latin typeface="Arial" panose="020B0604020202020204" pitchFamily="34" charset="0"/>
                <a:cs typeface="Arial" panose="020B0604020202020204" pitchFamily="34" charset="0"/>
              </a:rPr>
              <a:t>range of services provided by the public sector, private sector, third sector and community and voluntary services may have the potential to impact on social isolation, </a:t>
            </a:r>
            <a:r>
              <a:rPr lang="en-GB" sz="1600" b="1" i="1" dirty="0">
                <a:solidFill>
                  <a:srgbClr val="162259"/>
                </a:solidFill>
                <a:latin typeface="Arial" panose="020B0604020202020204" pitchFamily="34" charset="0"/>
                <a:cs typeface="Arial" panose="020B0604020202020204" pitchFamily="34" charset="0"/>
              </a:rPr>
              <a:t>even if this is not their primary </a:t>
            </a:r>
            <a:r>
              <a:rPr lang="en-GB" sz="1600" b="1" i="1" dirty="0" smtClean="0">
                <a:solidFill>
                  <a:srgbClr val="162259"/>
                </a:solidFill>
                <a:latin typeface="Arial" panose="020B0604020202020204" pitchFamily="34" charset="0"/>
                <a:cs typeface="Arial" panose="020B0604020202020204" pitchFamily="34" charset="0"/>
              </a:rPr>
              <a:t>aim</a:t>
            </a:r>
            <a:r>
              <a:rPr lang="en-GB" sz="1600" i="1" dirty="0" smtClean="0">
                <a:solidFill>
                  <a:srgbClr val="162259"/>
                </a:solidFill>
                <a:latin typeface="Arial" panose="020B0604020202020204" pitchFamily="34" charset="0"/>
                <a:cs typeface="Arial" panose="020B0604020202020204" pitchFamily="34" charset="0"/>
              </a:rPr>
              <a:t>”</a:t>
            </a:r>
            <a:endParaRPr lang="en-GB" sz="1600" i="1" dirty="0">
              <a:solidFill>
                <a:srgbClr val="162259"/>
              </a:solidFill>
            </a:endParaRPr>
          </a:p>
        </p:txBody>
      </p:sp>
      <p:sp>
        <p:nvSpPr>
          <p:cNvPr id="9" name="Rectangle 8"/>
          <p:cNvSpPr/>
          <p:nvPr/>
        </p:nvSpPr>
        <p:spPr>
          <a:xfrm>
            <a:off x="3991250" y="1685126"/>
            <a:ext cx="5166272" cy="1815882"/>
          </a:xfrm>
          <a:prstGeom prst="rect">
            <a:avLst/>
          </a:prstGeom>
        </p:spPr>
        <p:txBody>
          <a:bodyPr wrap="square">
            <a:spAutoFit/>
          </a:bodyPr>
          <a:lstStyle/>
          <a:p>
            <a:r>
              <a:rPr lang="en-GB" sz="1600" i="1" dirty="0" smtClean="0">
                <a:solidFill>
                  <a:srgbClr val="002060"/>
                </a:solidFill>
                <a:latin typeface="Arial" panose="020B0604020202020204" pitchFamily="34" charset="0"/>
                <a:cs typeface="Arial" panose="020B0604020202020204" pitchFamily="34" charset="0"/>
              </a:rPr>
              <a:t>“A </a:t>
            </a:r>
            <a:r>
              <a:rPr lang="en-GB" sz="1600" i="1" dirty="0">
                <a:solidFill>
                  <a:srgbClr val="002060"/>
                </a:solidFill>
                <a:latin typeface="Arial" panose="020B0604020202020204" pitchFamily="34" charset="0"/>
                <a:cs typeface="Arial" panose="020B0604020202020204" pitchFamily="34" charset="0"/>
              </a:rPr>
              <a:t>strategic approach to preventing and reducing social isolation is required, which </a:t>
            </a:r>
            <a:r>
              <a:rPr lang="en-GB" sz="1600" b="1" i="1" dirty="0">
                <a:solidFill>
                  <a:srgbClr val="002060"/>
                </a:solidFill>
                <a:latin typeface="Arial" panose="020B0604020202020204" pitchFamily="34" charset="0"/>
                <a:cs typeface="Arial" panose="020B0604020202020204" pitchFamily="34" charset="0"/>
              </a:rPr>
              <a:t>includes all local public services (social services, police, fire, health, education, welfare, transport and housing sectors) and local society (individuals, community and voluntary organisations, local businesses and enterprises). </a:t>
            </a:r>
            <a:endParaRPr lang="en-GB" sz="1600" i="1" dirty="0">
              <a:solidFill>
                <a:srgbClr val="00206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62" y="4941168"/>
            <a:ext cx="1656000" cy="1656000"/>
          </a:xfrm>
          <a:prstGeom prst="rect">
            <a:avLst/>
          </a:prstGeom>
        </p:spPr>
      </p:pic>
      <p:sp>
        <p:nvSpPr>
          <p:cNvPr id="7" name="Rectangle 6"/>
          <p:cNvSpPr/>
          <p:nvPr/>
        </p:nvSpPr>
        <p:spPr>
          <a:xfrm>
            <a:off x="1779490" y="5445224"/>
            <a:ext cx="7364510" cy="830997"/>
          </a:xfrm>
          <a:prstGeom prst="rect">
            <a:avLst/>
          </a:prstGeom>
          <a:solidFill>
            <a:schemeClr val="bg1"/>
          </a:solidFill>
        </p:spPr>
        <p:txBody>
          <a:bodyPr wrap="square">
            <a:spAutoFit/>
          </a:bodyPr>
          <a:lstStyle/>
          <a:p>
            <a:r>
              <a:rPr lang="en-GB" sz="1600" i="1" dirty="0" smtClean="0">
                <a:solidFill>
                  <a:srgbClr val="162259"/>
                </a:solidFill>
                <a:latin typeface="Arial" panose="020B0604020202020204" pitchFamily="34" charset="0"/>
                <a:cs typeface="Arial" panose="020B0604020202020204" pitchFamily="34" charset="0"/>
              </a:rPr>
              <a:t>“A </a:t>
            </a:r>
            <a:r>
              <a:rPr lang="en-GB" sz="1600" i="1" dirty="0">
                <a:solidFill>
                  <a:srgbClr val="162259"/>
                </a:solidFill>
                <a:latin typeface="Arial" panose="020B0604020202020204" pitchFamily="34" charset="0"/>
                <a:cs typeface="Arial" panose="020B0604020202020204" pitchFamily="34" charset="0"/>
              </a:rPr>
              <a:t>good strategy </a:t>
            </a:r>
            <a:r>
              <a:rPr lang="en-GB" sz="1600" i="1" dirty="0" smtClean="0">
                <a:solidFill>
                  <a:srgbClr val="162259"/>
                </a:solidFill>
                <a:latin typeface="Arial" panose="020B0604020202020204" pitchFamily="34" charset="0"/>
                <a:cs typeface="Arial" panose="020B0604020202020204" pitchFamily="34" charset="0"/>
              </a:rPr>
              <a:t>will </a:t>
            </a:r>
            <a:r>
              <a:rPr lang="en-GB" sz="1600" i="1" dirty="0">
                <a:solidFill>
                  <a:srgbClr val="162259"/>
                </a:solidFill>
                <a:latin typeface="Arial" panose="020B0604020202020204" pitchFamily="34" charset="0"/>
                <a:cs typeface="Arial" panose="020B0604020202020204" pitchFamily="34" charset="0"/>
              </a:rPr>
              <a:t>consider local assets as well as needs. These can include the practical skills of local residents, community networks and connections, and </a:t>
            </a:r>
            <a:r>
              <a:rPr lang="en-GB" sz="1600" b="1" i="1" dirty="0">
                <a:solidFill>
                  <a:srgbClr val="162259"/>
                </a:solidFill>
                <a:latin typeface="Arial" panose="020B0604020202020204" pitchFamily="34" charset="0"/>
                <a:cs typeface="Arial" panose="020B0604020202020204" pitchFamily="34" charset="0"/>
              </a:rPr>
              <a:t>the resources of public, private and voluntary organisations</a:t>
            </a:r>
            <a:r>
              <a:rPr lang="en-GB" sz="1600" i="1" dirty="0" smtClean="0">
                <a:solidFill>
                  <a:srgbClr val="162259"/>
                </a:solidFill>
                <a:latin typeface="Arial" panose="020B0604020202020204" pitchFamily="34" charset="0"/>
                <a:cs typeface="Arial" panose="020B0604020202020204" pitchFamily="34" charset="0"/>
              </a:rPr>
              <a:t>.”</a:t>
            </a:r>
            <a:endParaRPr lang="en-GB" sz="1600" i="1" dirty="0">
              <a:solidFill>
                <a:srgbClr val="162259"/>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683568" y="1196752"/>
            <a:ext cx="792088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585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52092812"/>
              </p:ext>
            </p:extLst>
          </p:nvPr>
        </p:nvGraphicFramePr>
        <p:xfrm>
          <a:off x="1259632" y="908720"/>
          <a:ext cx="748883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417840" y="6093296"/>
            <a:ext cx="4572000" cy="738664"/>
          </a:xfrm>
          <a:prstGeom prst="rect">
            <a:avLst/>
          </a:prstGeom>
        </p:spPr>
        <p:txBody>
          <a:bodyPr>
            <a:spAutoFit/>
          </a:bodyPr>
          <a:lstStyle/>
          <a:p>
            <a:r>
              <a:rPr lang="en-GB" sz="1400" b="1" dirty="0" smtClean="0">
                <a:solidFill>
                  <a:srgbClr val="162259"/>
                </a:solidFill>
                <a:latin typeface="Arial" panose="020B0604020202020204" pitchFamily="34" charset="0"/>
                <a:cs typeface="Arial" panose="020B0604020202020204" pitchFamily="34" charset="0"/>
              </a:rPr>
              <a:t>Source: Office For National Statistics</a:t>
            </a:r>
          </a:p>
          <a:p>
            <a:r>
              <a:rPr lang="en-GB" sz="1400" dirty="0" smtClean="0">
                <a:solidFill>
                  <a:srgbClr val="162259"/>
                </a:solidFill>
                <a:latin typeface="Arial" panose="020B0604020202020204" pitchFamily="34" charset="0"/>
                <a:cs typeface="Arial" panose="020B0604020202020204" pitchFamily="34" charset="0"/>
              </a:rPr>
              <a:t>2011 = Quarter </a:t>
            </a:r>
            <a:r>
              <a:rPr lang="en-GB" sz="1400" dirty="0">
                <a:solidFill>
                  <a:srgbClr val="162259"/>
                </a:solidFill>
                <a:latin typeface="Arial" panose="020B0604020202020204" pitchFamily="34" charset="0"/>
                <a:cs typeface="Arial" panose="020B0604020202020204" pitchFamily="34" charset="0"/>
              </a:rPr>
              <a:t>1 (Jan to Mar</a:t>
            </a:r>
            <a:r>
              <a:rPr lang="en-GB" sz="1400" dirty="0" smtClean="0">
                <a:solidFill>
                  <a:srgbClr val="162259"/>
                </a:solidFill>
                <a:latin typeface="Arial" panose="020B0604020202020204" pitchFamily="34" charset="0"/>
                <a:cs typeface="Arial" panose="020B0604020202020204" pitchFamily="34" charset="0"/>
              </a:rPr>
              <a:t>)</a:t>
            </a:r>
          </a:p>
          <a:p>
            <a:r>
              <a:rPr lang="en-GB" sz="1400" dirty="0" smtClean="0">
                <a:solidFill>
                  <a:srgbClr val="162259"/>
                </a:solidFill>
                <a:latin typeface="Arial" panose="020B0604020202020204" pitchFamily="34" charset="0"/>
                <a:cs typeface="Arial" panose="020B0604020202020204" pitchFamily="34" charset="0"/>
              </a:rPr>
              <a:t>2018 = Quarter </a:t>
            </a:r>
            <a:r>
              <a:rPr lang="en-GB" sz="1400" dirty="0">
                <a:solidFill>
                  <a:srgbClr val="162259"/>
                </a:solidFill>
                <a:latin typeface="Arial" panose="020B0604020202020204" pitchFamily="34" charset="0"/>
                <a:cs typeface="Arial" panose="020B0604020202020204" pitchFamily="34" charset="0"/>
              </a:rPr>
              <a:t>1 (Jan to Mar</a:t>
            </a:r>
            <a:r>
              <a:rPr lang="en-GB" sz="1400" dirty="0" smtClean="0">
                <a:solidFill>
                  <a:srgbClr val="162259"/>
                </a:solidFill>
                <a:latin typeface="Arial" panose="020B0604020202020204" pitchFamily="34" charset="0"/>
                <a:cs typeface="Arial" panose="020B0604020202020204" pitchFamily="34" charset="0"/>
              </a:rPr>
              <a:t>)</a:t>
            </a:r>
            <a:endParaRPr lang="en-GB" sz="1400" dirty="0">
              <a:solidFill>
                <a:srgbClr val="162259"/>
              </a:solidFill>
              <a:latin typeface="Arial" panose="020B0604020202020204" pitchFamily="34" charset="0"/>
              <a:cs typeface="Arial" panose="020B0604020202020204" pitchFamily="34" charset="0"/>
            </a:endParaRPr>
          </a:p>
        </p:txBody>
      </p:sp>
      <p:sp>
        <p:nvSpPr>
          <p:cNvPr id="8" name="Rectangle 7"/>
          <p:cNvSpPr/>
          <p:nvPr/>
        </p:nvSpPr>
        <p:spPr>
          <a:xfrm>
            <a:off x="107504" y="44624"/>
            <a:ext cx="8928992" cy="646331"/>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Internet users: closing the gap</a:t>
            </a:r>
          </a:p>
        </p:txBody>
      </p:sp>
      <p:sp>
        <p:nvSpPr>
          <p:cNvPr id="2" name="TextBox 1"/>
          <p:cNvSpPr txBox="1"/>
          <p:nvPr/>
        </p:nvSpPr>
        <p:spPr>
          <a:xfrm>
            <a:off x="6876256" y="5013176"/>
            <a:ext cx="367408" cy="338554"/>
          </a:xfrm>
          <a:prstGeom prst="rect">
            <a:avLst/>
          </a:prstGeom>
          <a:noFill/>
        </p:spPr>
        <p:txBody>
          <a:bodyPr wrap="none" rtlCol="0">
            <a:spAutoFit/>
          </a:bodyPr>
          <a:lstStyle/>
          <a:p>
            <a:r>
              <a:rPr lang="en-GB" sz="1600" b="1" dirty="0" smtClean="0">
                <a:solidFill>
                  <a:srgbClr val="002060"/>
                </a:solidFill>
                <a:latin typeface="Arial" panose="020B0604020202020204" pitchFamily="34" charset="0"/>
                <a:cs typeface="Arial" panose="020B0604020202020204" pitchFamily="34" charset="0"/>
              </a:rPr>
              <a:t>%</a:t>
            </a:r>
            <a:endParaRPr lang="en-GB" sz="1600" b="1" dirty="0">
              <a:solidFill>
                <a:srgbClr val="002060"/>
              </a:solidFill>
              <a:latin typeface="Arial" panose="020B0604020202020204" pitchFamily="34" charset="0"/>
              <a:cs typeface="Arial" panose="020B0604020202020204" pitchFamily="34" charset="0"/>
            </a:endParaRPr>
          </a:p>
        </p:txBody>
      </p:sp>
      <p:cxnSp>
        <p:nvCxnSpPr>
          <p:cNvPr id="9" name="Straight Connector 8"/>
          <p:cNvCxnSpPr/>
          <p:nvPr/>
        </p:nvCxnSpPr>
        <p:spPr>
          <a:xfrm>
            <a:off x="1115616" y="764704"/>
            <a:ext cx="720080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76256" y="2996952"/>
            <a:ext cx="648072" cy="307777"/>
          </a:xfrm>
          <a:prstGeom prst="rect">
            <a:avLst/>
          </a:prstGeom>
          <a:noFill/>
        </p:spPr>
        <p:txBody>
          <a:bodyPr wrap="square" rtlCol="0">
            <a:spAutoFit/>
          </a:bodyPr>
          <a:lstStyle/>
          <a:p>
            <a:r>
              <a:rPr lang="en-GB" sz="1400" dirty="0" smtClean="0">
                <a:solidFill>
                  <a:srgbClr val="002060"/>
                </a:solidFill>
                <a:latin typeface="Arial" panose="020B0604020202020204" pitchFamily="34" charset="0"/>
                <a:cs typeface="Arial" panose="020B0604020202020204" pitchFamily="34" charset="0"/>
              </a:rPr>
              <a:t>33 % </a:t>
            </a:r>
            <a:endParaRPr lang="en-GB" sz="1400" dirty="0">
              <a:solidFill>
                <a:srgbClr val="002060"/>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V="1">
            <a:off x="6732240" y="2996952"/>
            <a:ext cx="0" cy="307777"/>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0152" y="2132856"/>
            <a:ext cx="648072" cy="307777"/>
          </a:xfrm>
          <a:prstGeom prst="rect">
            <a:avLst/>
          </a:prstGeom>
          <a:noFill/>
        </p:spPr>
        <p:txBody>
          <a:bodyPr wrap="square" rtlCol="0">
            <a:spAutoFit/>
          </a:bodyPr>
          <a:lstStyle/>
          <a:p>
            <a:r>
              <a:rPr lang="en-GB" sz="1400" dirty="0" smtClean="0">
                <a:solidFill>
                  <a:srgbClr val="002060"/>
                </a:solidFill>
                <a:latin typeface="Arial" panose="020B0604020202020204" pitchFamily="34" charset="0"/>
                <a:cs typeface="Arial" panose="020B0604020202020204" pitchFamily="34" charset="0"/>
              </a:rPr>
              <a:t>54 % </a:t>
            </a:r>
            <a:endParaRPr lang="en-GB" sz="1400" dirty="0">
              <a:solidFill>
                <a:srgbClr val="002060"/>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5796136" y="2132856"/>
            <a:ext cx="0" cy="307777"/>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3968" y="1340768"/>
            <a:ext cx="648072" cy="307777"/>
          </a:xfrm>
          <a:prstGeom prst="rect">
            <a:avLst/>
          </a:prstGeom>
          <a:noFill/>
        </p:spPr>
        <p:txBody>
          <a:bodyPr wrap="square" rtlCol="0">
            <a:spAutoFit/>
          </a:bodyPr>
          <a:lstStyle/>
          <a:p>
            <a:r>
              <a:rPr lang="en-GB" sz="1400" dirty="0" smtClean="0">
                <a:solidFill>
                  <a:srgbClr val="002060"/>
                </a:solidFill>
                <a:latin typeface="Arial" panose="020B0604020202020204" pitchFamily="34" charset="0"/>
                <a:cs typeface="Arial" panose="020B0604020202020204" pitchFamily="34" charset="0"/>
              </a:rPr>
              <a:t>120% </a:t>
            </a:r>
            <a:endParaRPr lang="en-GB" sz="14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4139952" y="1340768"/>
            <a:ext cx="0" cy="307777"/>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235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446" y="260648"/>
            <a:ext cx="8928992" cy="5940088"/>
          </a:xfrm>
          <a:prstGeom prst="rect">
            <a:avLst/>
          </a:prstGeom>
        </p:spPr>
        <p:txBody>
          <a:bodyPr wrap="square">
            <a:spAutoFit/>
          </a:bodyPr>
          <a:lstStyle/>
          <a:p>
            <a:r>
              <a:rPr lang="en-GB" sz="3200" dirty="0" smtClean="0">
                <a:solidFill>
                  <a:srgbClr val="002060"/>
                </a:solidFill>
                <a:latin typeface="Arial" panose="020B0604020202020204" pitchFamily="34" charset="0"/>
                <a:cs typeface="Arial" panose="020B0604020202020204" pitchFamily="34" charset="0"/>
              </a:rPr>
              <a:t>Transitioning </a:t>
            </a:r>
            <a:r>
              <a:rPr lang="en-GB" sz="3200" dirty="0">
                <a:solidFill>
                  <a:srgbClr val="002060"/>
                </a:solidFill>
                <a:latin typeface="Arial" panose="020B0604020202020204" pitchFamily="34" charset="0"/>
                <a:cs typeface="Arial" panose="020B0604020202020204" pitchFamily="34" charset="0"/>
              </a:rPr>
              <a:t>from work to retirement </a:t>
            </a:r>
          </a:p>
          <a:p>
            <a:endParaRPr lang="en-GB" sz="2400" i="1" dirty="0" smtClean="0">
              <a:solidFill>
                <a:srgbClr val="002060"/>
              </a:solidFill>
              <a:latin typeface="Arial" panose="020B0604020202020204" pitchFamily="34" charset="0"/>
              <a:cs typeface="Arial" panose="020B0604020202020204" pitchFamily="34" charset="0"/>
            </a:endParaRPr>
          </a:p>
          <a:p>
            <a:r>
              <a:rPr lang="en-GB" sz="2400" i="1" dirty="0" smtClean="0">
                <a:solidFill>
                  <a:srgbClr val="002060"/>
                </a:solidFill>
                <a:latin typeface="Arial" panose="020B0604020202020204" pitchFamily="34" charset="0"/>
                <a:cs typeface="Arial" panose="020B0604020202020204" pitchFamily="34" charset="0"/>
              </a:rPr>
              <a:t>Vision</a:t>
            </a:r>
            <a:r>
              <a:rPr lang="en-GB" sz="2400" i="1" dirty="0">
                <a:solidFill>
                  <a:srgbClr val="002060"/>
                </a:solidFill>
                <a:latin typeface="Arial" panose="020B0604020202020204" pitchFamily="34" charset="0"/>
                <a:cs typeface="Arial" panose="020B0604020202020204" pitchFamily="34" charset="0"/>
              </a:rPr>
              <a:t>: That people approaching retirement have opportunities to plan for this transition and can make the most of their time during this stage in their lives </a:t>
            </a:r>
            <a:endParaRPr lang="en-GB" sz="2400" i="1" dirty="0" smtClean="0">
              <a:solidFill>
                <a:srgbClr val="002060"/>
              </a:solidFill>
              <a:latin typeface="Arial" panose="020B0604020202020204" pitchFamily="34" charset="0"/>
              <a:cs typeface="Arial" panose="020B0604020202020204" pitchFamily="34" charset="0"/>
            </a:endParaRPr>
          </a:p>
          <a:p>
            <a:endParaRPr lang="en-GB" sz="1200" i="1" dirty="0">
              <a:solidFill>
                <a:srgbClr val="002060"/>
              </a:solidFill>
              <a:latin typeface="Arial" panose="020B0604020202020204" pitchFamily="34" charset="0"/>
              <a:cs typeface="Arial" panose="020B0604020202020204" pitchFamily="34" charset="0"/>
            </a:endParaRPr>
          </a:p>
          <a:p>
            <a:r>
              <a:rPr lang="en-GB" sz="2000" dirty="0">
                <a:solidFill>
                  <a:srgbClr val="002060"/>
                </a:solidFill>
                <a:latin typeface="Arial" panose="020B0604020202020204" pitchFamily="34" charset="0"/>
                <a:cs typeface="Arial" panose="020B0604020202020204" pitchFamily="34" charset="0"/>
              </a:rPr>
              <a:t>Only half of UK workers retiring in the next five years are looking forward to </a:t>
            </a:r>
            <a:r>
              <a:rPr lang="en-GB" sz="2000" dirty="0" smtClean="0">
                <a:solidFill>
                  <a:srgbClr val="002060"/>
                </a:solidFill>
                <a:latin typeface="Arial" panose="020B0604020202020204" pitchFamily="34" charset="0"/>
                <a:cs typeface="Arial" panose="020B0604020202020204" pitchFamily="34" charset="0"/>
              </a:rPr>
              <a:t>it.</a:t>
            </a:r>
            <a:endParaRPr lang="en-GB" sz="2000" dirty="0">
              <a:solidFill>
                <a:srgbClr val="002060"/>
              </a:solidFill>
              <a:latin typeface="Arial" panose="020B0604020202020204" pitchFamily="34" charset="0"/>
              <a:cs typeface="Arial" panose="020B0604020202020204" pitchFamily="34" charset="0"/>
            </a:endParaRPr>
          </a:p>
          <a:p>
            <a:r>
              <a:rPr lang="en-GB" sz="2000" dirty="0">
                <a:solidFill>
                  <a:srgbClr val="002060"/>
                </a:solidFill>
                <a:latin typeface="Arial" panose="020B0604020202020204" pitchFamily="34" charset="0"/>
                <a:cs typeface="Arial" panose="020B0604020202020204" pitchFamily="34" charset="0"/>
              </a:rPr>
              <a:t>Many receive no guidance or </a:t>
            </a:r>
            <a:r>
              <a:rPr lang="en-GB" sz="2000" dirty="0" smtClean="0">
                <a:solidFill>
                  <a:srgbClr val="002060"/>
                </a:solidFill>
                <a:latin typeface="Arial" panose="020B0604020202020204" pitchFamily="34" charset="0"/>
                <a:cs typeface="Arial" panose="020B0604020202020204" pitchFamily="34" charset="0"/>
              </a:rPr>
              <a:t>support</a:t>
            </a:r>
          </a:p>
          <a:p>
            <a:endParaRPr lang="en-GB" sz="1200" dirty="0">
              <a:solidFill>
                <a:srgbClr val="002060"/>
              </a:solidFill>
              <a:latin typeface="Arial" panose="020B0604020202020204" pitchFamily="34" charset="0"/>
              <a:cs typeface="Arial" panose="020B0604020202020204" pitchFamily="34" charset="0"/>
            </a:endParaRPr>
          </a:p>
          <a:p>
            <a:r>
              <a:rPr lang="en-GB" sz="2000" dirty="0">
                <a:solidFill>
                  <a:srgbClr val="002060"/>
                </a:solidFill>
                <a:latin typeface="Arial" panose="020B0604020202020204" pitchFamily="34" charset="0"/>
                <a:cs typeface="Arial" panose="020B0604020202020204" pitchFamily="34" charset="0"/>
              </a:rPr>
              <a:t>Key concerns:</a:t>
            </a:r>
          </a:p>
          <a:p>
            <a:pPr marL="342900" lvl="0" indent="-342900">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managing money</a:t>
            </a:r>
          </a:p>
          <a:p>
            <a:pPr marL="342900" lvl="0" indent="-342900">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feeling bored</a:t>
            </a:r>
          </a:p>
          <a:p>
            <a:pPr marL="342900" lvl="0" indent="-342900">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missing their social connections from work</a:t>
            </a:r>
          </a:p>
          <a:p>
            <a:pPr marL="342900" lvl="0" indent="-342900">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losing their sense of purpose</a:t>
            </a:r>
          </a:p>
          <a:p>
            <a:pPr marL="342900" lvl="0" indent="-342900">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being lonely</a:t>
            </a:r>
          </a:p>
          <a:p>
            <a:pPr marL="342900" lvl="0" indent="-342900">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maintaining or improving health</a:t>
            </a:r>
          </a:p>
          <a:p>
            <a:pPr algn="ctr"/>
            <a:endParaRPr lang="en-GB" sz="48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859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392" y="5182394"/>
            <a:ext cx="2484000" cy="1656000"/>
          </a:xfrm>
          <a:prstGeom prst="rect">
            <a:avLst/>
          </a:prstGeom>
        </p:spPr>
      </p:pic>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107504" y="44624"/>
            <a:ext cx="8928992" cy="1077218"/>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Your Retirement: Your Choice</a:t>
            </a:r>
          </a:p>
          <a:p>
            <a:pPr algn="ctr"/>
            <a:r>
              <a:rPr lang="en-GB" sz="2800" dirty="0" smtClean="0">
                <a:solidFill>
                  <a:srgbClr val="002060"/>
                </a:solidFill>
                <a:latin typeface="Arial" panose="020B0604020202020204" pitchFamily="34" charset="0"/>
                <a:cs typeface="Arial" panose="020B0604020202020204" pitchFamily="34" charset="0"/>
              </a:rPr>
              <a:t>Shaping the package for future delivery</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4760" t="14113" r="33812" b="66129"/>
          <a:stretch/>
        </p:blipFill>
        <p:spPr bwMode="auto">
          <a:xfrm>
            <a:off x="2468449" y="1162320"/>
            <a:ext cx="4583015" cy="1620000"/>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1817" y="4176691"/>
            <a:ext cx="2217600" cy="1584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5726842"/>
            <a:ext cx="2520000" cy="9000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6686" y="4502381"/>
            <a:ext cx="2130222" cy="828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737" y="2594118"/>
            <a:ext cx="2232000" cy="111600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1402" y="3481725"/>
            <a:ext cx="3155867" cy="792000"/>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22638" y="3386381"/>
            <a:ext cx="1986717" cy="1116000"/>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3044" y="4502381"/>
            <a:ext cx="1188000" cy="1188000"/>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91542" y="3035721"/>
            <a:ext cx="1188000" cy="1188000"/>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904" y="3961274"/>
            <a:ext cx="1083516" cy="144000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08480" y="5600587"/>
            <a:ext cx="1183911" cy="1044000"/>
          </a:xfrm>
          <a:prstGeom prst="rect">
            <a:avLst/>
          </a:prstGeom>
        </p:spPr>
      </p:pic>
    </p:spTree>
    <p:extLst>
      <p:ext uri="{BB962C8B-B14F-4D97-AF65-F5344CB8AC3E}">
        <p14:creationId xmlns:p14="http://schemas.microsoft.com/office/powerpoint/2010/main" val="182749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80728"/>
            <a:ext cx="6300192" cy="4431983"/>
          </a:xfrm>
          <a:prstGeom prst="rect">
            <a:avLst/>
          </a:prstGeom>
          <a:ln w="22225">
            <a:noFill/>
          </a:ln>
        </p:spPr>
        <p:txBody>
          <a:bodyPr wrap="square">
            <a:spAutoFit/>
          </a:bodyPr>
          <a:lstStyle/>
          <a:p>
            <a:pPr marL="285750" indent="-285750">
              <a:spcBef>
                <a:spcPts val="600"/>
              </a:spcBef>
              <a:spcAft>
                <a:spcPts val="600"/>
              </a:spcAft>
              <a:buFont typeface="Wingdings" panose="05000000000000000000" pitchFamily="2" charset="2"/>
              <a:buChar char="§"/>
            </a:pPr>
            <a:r>
              <a:rPr lang="en-GB"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5-10 billion </a:t>
            </a:r>
            <a:r>
              <a:rPr lang="en-GB" dirty="0" smtClean="0">
                <a:solidFill>
                  <a:srgbClr val="002060"/>
                </a:solidFill>
                <a:latin typeface="Arial" panose="020B0604020202020204" pitchFamily="34" charset="0"/>
                <a:ea typeface="Calibri" panose="020F0502020204030204" pitchFamily="34" charset="0"/>
                <a:cs typeface="Arial" panose="020B0604020202020204" pitchFamily="34" charset="0"/>
              </a:rPr>
              <a:t>lost </a:t>
            </a: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annually </a:t>
            </a:r>
            <a:endParaRPr lang="en-GB"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
            </a:pPr>
            <a:r>
              <a:rPr lang="en-GB" dirty="0" smtClean="0">
                <a:solidFill>
                  <a:srgbClr val="002060"/>
                </a:solidFill>
                <a:latin typeface="Arial" panose="020B0604020202020204" pitchFamily="34" charset="0"/>
                <a:ea typeface="Calibri" panose="020F0502020204030204" pitchFamily="34" charset="0"/>
                <a:cs typeface="Arial" panose="020B0604020202020204" pitchFamily="34" charset="0"/>
              </a:rPr>
              <a:t>Average </a:t>
            </a: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age of a victim </a:t>
            </a:r>
            <a:r>
              <a:rPr lang="en-GB" dirty="0" smtClean="0">
                <a:solidFill>
                  <a:srgbClr val="002060"/>
                </a:solidFill>
                <a:latin typeface="Arial" panose="020B0604020202020204" pitchFamily="34" charset="0"/>
                <a:ea typeface="Calibri" panose="020F0502020204030204" pitchFamily="34" charset="0"/>
                <a:cs typeface="Arial" panose="020B0604020202020204" pitchFamily="34" charset="0"/>
              </a:rPr>
              <a:t>is 75</a:t>
            </a:r>
            <a:r>
              <a:rPr lang="en-GB" dirty="0" smtClean="0">
                <a:solidFill>
                  <a:srgbClr val="002060"/>
                </a:solidFill>
                <a:latin typeface="Arial" panose="020B0604020202020204" pitchFamily="34" charset="0"/>
                <a:cs typeface="Arial" panose="020B0604020202020204" pitchFamily="34" charset="0"/>
              </a:rPr>
              <a:t> </a:t>
            </a:r>
          </a:p>
          <a:p>
            <a:pPr marL="285750" indent="-285750">
              <a:spcBef>
                <a:spcPts val="600"/>
              </a:spcBef>
              <a:spcAft>
                <a:spcPts val="600"/>
              </a:spcAft>
              <a:buFont typeface="Wingdings" panose="05000000000000000000" pitchFamily="2" charset="2"/>
              <a:buChar char="§"/>
            </a:pPr>
            <a:r>
              <a:rPr lang="en-GB" dirty="0" smtClean="0">
                <a:solidFill>
                  <a:srgbClr val="002060"/>
                </a:solidFill>
                <a:latin typeface="Arial" panose="020B0604020202020204" pitchFamily="34" charset="0"/>
                <a:cs typeface="Arial" panose="020B0604020202020204" pitchFamily="34" charset="0"/>
              </a:rPr>
              <a:t>A public </a:t>
            </a:r>
            <a:r>
              <a:rPr lang="en-GB" dirty="0">
                <a:solidFill>
                  <a:srgbClr val="002060"/>
                </a:solidFill>
                <a:latin typeface="Arial" panose="020B0604020202020204" pitchFamily="34" charset="0"/>
                <a:cs typeface="Arial" panose="020B0604020202020204" pitchFamily="34" charset="0"/>
              </a:rPr>
              <a:t>health issue </a:t>
            </a:r>
            <a:r>
              <a:rPr lang="en-GB" dirty="0" smtClean="0">
                <a:solidFill>
                  <a:srgbClr val="002060"/>
                </a:solidFill>
                <a:latin typeface="Arial" panose="020B0604020202020204" pitchFamily="34" charset="0"/>
                <a:cs typeface="Arial" panose="020B0604020202020204" pitchFamily="34" charset="0"/>
              </a:rPr>
              <a:t>- consequences </a:t>
            </a:r>
            <a:r>
              <a:rPr lang="en-GB" dirty="0">
                <a:solidFill>
                  <a:srgbClr val="002060"/>
                </a:solidFill>
                <a:latin typeface="Arial" panose="020B0604020202020204" pitchFamily="34" charset="0"/>
                <a:cs typeface="Arial" panose="020B0604020202020204" pitchFamily="34" charset="0"/>
              </a:rPr>
              <a:t>of being a victim are </a:t>
            </a:r>
            <a:r>
              <a:rPr lang="en-GB" dirty="0" smtClean="0">
                <a:solidFill>
                  <a:srgbClr val="002060"/>
                </a:solidFill>
                <a:latin typeface="Arial" panose="020B0604020202020204" pitchFamily="34" charset="0"/>
                <a:cs typeface="Arial" panose="020B0604020202020204" pitchFamily="34" charset="0"/>
              </a:rPr>
              <a:t>far </a:t>
            </a:r>
            <a:r>
              <a:rPr lang="en-GB" dirty="0">
                <a:solidFill>
                  <a:srgbClr val="002060"/>
                </a:solidFill>
                <a:latin typeface="Arial" panose="020B0604020202020204" pitchFamily="34" charset="0"/>
                <a:cs typeface="Arial" panose="020B0604020202020204" pitchFamily="34" charset="0"/>
              </a:rPr>
              <a:t>more costly in </a:t>
            </a:r>
            <a:r>
              <a:rPr lang="en-GB" dirty="0" smtClean="0">
                <a:solidFill>
                  <a:srgbClr val="002060"/>
                </a:solidFill>
                <a:latin typeface="Arial" panose="020B0604020202020204" pitchFamily="34" charset="0"/>
                <a:cs typeface="Arial" panose="020B0604020202020204" pitchFamily="34" charset="0"/>
              </a:rPr>
              <a:t>terms of </a:t>
            </a:r>
            <a:r>
              <a:rPr lang="en-GB" dirty="0">
                <a:solidFill>
                  <a:srgbClr val="002060"/>
                </a:solidFill>
                <a:latin typeface="Arial" panose="020B0604020202020204" pitchFamily="34" charset="0"/>
                <a:cs typeface="Arial" panose="020B0604020202020204" pitchFamily="34" charset="0"/>
              </a:rPr>
              <a:t>deteriorating health than with pure financial loss</a:t>
            </a:r>
            <a:endParaRPr lang="en-GB" dirty="0" smtClean="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smtClean="0">
                <a:solidFill>
                  <a:srgbClr val="002060"/>
                </a:solidFill>
                <a:latin typeface="Arial" panose="020B0604020202020204" pitchFamily="34" charset="0"/>
                <a:cs typeface="Arial" panose="020B0604020202020204" pitchFamily="34" charset="0"/>
              </a:rPr>
              <a:t>Vulnerable </a:t>
            </a:r>
            <a:r>
              <a:rPr lang="en-GB" dirty="0">
                <a:solidFill>
                  <a:srgbClr val="002060"/>
                </a:solidFill>
                <a:latin typeface="Arial" panose="020B0604020202020204" pitchFamily="34" charset="0"/>
                <a:cs typeface="Arial" panose="020B0604020202020204" pitchFamily="34" charset="0"/>
              </a:rPr>
              <a:t>adults defrauded in their own </a:t>
            </a:r>
            <a:r>
              <a:rPr lang="en-GB" dirty="0" smtClean="0">
                <a:solidFill>
                  <a:srgbClr val="002060"/>
                </a:solidFill>
                <a:latin typeface="Arial" panose="020B0604020202020204" pitchFamily="34" charset="0"/>
                <a:cs typeface="Arial" panose="020B0604020202020204" pitchFamily="34" charset="0"/>
              </a:rPr>
              <a:t>home: </a:t>
            </a:r>
          </a:p>
          <a:p>
            <a:pPr marL="742950" lvl="1" indent="-285750">
              <a:buFont typeface="Wingdings" panose="05000000000000000000" pitchFamily="2" charset="2"/>
              <a:buChar char="Ø"/>
            </a:pPr>
            <a:r>
              <a:rPr lang="en-GB" dirty="0" smtClean="0">
                <a:solidFill>
                  <a:srgbClr val="002060"/>
                </a:solidFill>
                <a:latin typeface="Arial" panose="020B0604020202020204" pitchFamily="34" charset="0"/>
                <a:cs typeface="Arial" panose="020B0604020202020204" pitchFamily="34" charset="0"/>
              </a:rPr>
              <a:t>become </a:t>
            </a:r>
            <a:r>
              <a:rPr lang="en-GB" dirty="0">
                <a:solidFill>
                  <a:srgbClr val="002060"/>
                </a:solidFill>
                <a:latin typeface="Arial" panose="020B0604020202020204" pitchFamily="34" charset="0"/>
                <a:cs typeface="Arial" panose="020B0604020202020204" pitchFamily="34" charset="0"/>
              </a:rPr>
              <a:t>more susceptible to repeat </a:t>
            </a:r>
            <a:r>
              <a:rPr lang="en-GB" dirty="0" smtClean="0">
                <a:solidFill>
                  <a:srgbClr val="002060"/>
                </a:solidFill>
                <a:latin typeface="Arial" panose="020B0604020202020204" pitchFamily="34" charset="0"/>
                <a:cs typeface="Arial" panose="020B0604020202020204" pitchFamily="34" charset="0"/>
              </a:rPr>
              <a:t>crime</a:t>
            </a:r>
          </a:p>
          <a:p>
            <a:pPr marL="742950" lvl="1" indent="-285750">
              <a:buFont typeface="Wingdings" panose="05000000000000000000" pitchFamily="2" charset="2"/>
              <a:buChar char="Ø"/>
            </a:pPr>
            <a:r>
              <a:rPr lang="en-GB" dirty="0">
                <a:solidFill>
                  <a:srgbClr val="002060"/>
                </a:solidFill>
                <a:latin typeface="Arial" panose="020B0604020202020204" pitchFamily="34" charset="0"/>
                <a:cs typeface="Arial" panose="020B0604020202020204" pitchFamily="34" charset="0"/>
              </a:rPr>
              <a:t>a</a:t>
            </a:r>
            <a:r>
              <a:rPr lang="en-GB" dirty="0" smtClean="0">
                <a:solidFill>
                  <a:srgbClr val="002060"/>
                </a:solidFill>
                <a:latin typeface="Arial" panose="020B0604020202020204" pitchFamily="34" charset="0"/>
                <a:cs typeface="Arial" panose="020B0604020202020204" pitchFamily="34" charset="0"/>
              </a:rPr>
              <a:t>re 2</a:t>
            </a:r>
            <a:r>
              <a:rPr lang="en-GB" dirty="0">
                <a:solidFill>
                  <a:srgbClr val="002060"/>
                </a:solidFill>
                <a:latin typeface="Arial" panose="020B0604020202020204" pitchFamily="34" charset="0"/>
                <a:cs typeface="Arial" panose="020B0604020202020204" pitchFamily="34" charset="0"/>
              </a:rPr>
              <a:t>½ times more likely to either die or to go into residential </a:t>
            </a:r>
            <a:r>
              <a:rPr lang="en-GB" dirty="0" smtClean="0">
                <a:solidFill>
                  <a:srgbClr val="002060"/>
                </a:solidFill>
                <a:latin typeface="Arial" panose="020B0604020202020204" pitchFamily="34" charset="0"/>
                <a:cs typeface="Arial" panose="020B0604020202020204" pitchFamily="34" charset="0"/>
              </a:rPr>
              <a:t>care</a:t>
            </a:r>
          </a:p>
          <a:p>
            <a:pPr marL="742950" lvl="1" indent="-285750">
              <a:buFont typeface="Wingdings" panose="05000000000000000000" pitchFamily="2" charset="2"/>
              <a:buChar char="Ø"/>
            </a:pPr>
            <a:r>
              <a:rPr lang="en-GB" dirty="0">
                <a:solidFill>
                  <a:srgbClr val="002060"/>
                </a:solidFill>
                <a:latin typeface="Arial" panose="020B0604020202020204" pitchFamily="34" charset="0"/>
                <a:cs typeface="Arial" panose="020B0604020202020204" pitchFamily="34" charset="0"/>
              </a:rPr>
              <a:t>experience deteriorating health, independence and loss of </a:t>
            </a:r>
            <a:r>
              <a:rPr lang="en-GB" dirty="0" smtClean="0">
                <a:solidFill>
                  <a:srgbClr val="002060"/>
                </a:solidFill>
                <a:latin typeface="Arial" panose="020B0604020202020204" pitchFamily="34" charset="0"/>
                <a:cs typeface="Arial" panose="020B0604020202020204" pitchFamily="34" charset="0"/>
              </a:rPr>
              <a:t>self-confidence</a:t>
            </a:r>
          </a:p>
          <a:p>
            <a:pPr marL="742950" lvl="1" indent="-285750">
              <a:buFont typeface="Wingdings" panose="05000000000000000000" pitchFamily="2" charset="2"/>
              <a:buChar char="Ø"/>
            </a:pPr>
            <a:endParaRPr lang="en-GB" sz="800" dirty="0" smtClean="0">
              <a:solidFill>
                <a:srgbClr val="002060"/>
              </a:solidFill>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
            </a:pPr>
            <a:r>
              <a:rPr lang="en-GB" dirty="0" smtClean="0">
                <a:solidFill>
                  <a:srgbClr val="002060"/>
                </a:solidFill>
                <a:latin typeface="Arial" panose="020B0604020202020204" pitchFamily="34" charset="0"/>
                <a:cs typeface="Arial" panose="020B0604020202020204" pitchFamily="34" charset="0"/>
              </a:rPr>
              <a:t>36% of chronically lonely people have fallen victim to scam fraud:</a:t>
            </a:r>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600" y="3169016"/>
            <a:ext cx="2847600" cy="126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008" y="116632"/>
            <a:ext cx="8820472" cy="707886"/>
          </a:xfrm>
          <a:prstGeom prst="rect">
            <a:avLst/>
          </a:prstGeom>
        </p:spPr>
        <p:txBody>
          <a:bodyPr wrap="square">
            <a:spAutoFit/>
          </a:bodyPr>
          <a:lstStyle/>
          <a:p>
            <a:pPr algn="ctr"/>
            <a:r>
              <a:rPr lang="en-GB" sz="4000" dirty="0" smtClean="0">
                <a:solidFill>
                  <a:srgbClr val="002060"/>
                </a:solidFill>
                <a:latin typeface="Arial" panose="020B0604020202020204" pitchFamily="34" charset="0"/>
                <a:ea typeface="Calibri" panose="020F0502020204030204" pitchFamily="34" charset="0"/>
                <a:cs typeface="Arial" panose="020B0604020202020204" pitchFamily="34" charset="0"/>
              </a:rPr>
              <a:t>Scam fraud: impact and risk</a:t>
            </a:r>
          </a:p>
        </p:txBody>
      </p:sp>
      <p:sp>
        <p:nvSpPr>
          <p:cNvPr id="8" name="Rectangle 7"/>
          <p:cNvSpPr/>
          <p:nvPr/>
        </p:nvSpPr>
        <p:spPr>
          <a:xfrm>
            <a:off x="2347211" y="5229200"/>
            <a:ext cx="6768752" cy="1323439"/>
          </a:xfrm>
          <a:prstGeom prst="rect">
            <a:avLst/>
          </a:prstGeom>
        </p:spPr>
        <p:txBody>
          <a:bodyPr wrap="square">
            <a:spAutoFit/>
          </a:bodyPr>
          <a:lstStyle/>
          <a:p>
            <a:r>
              <a:rPr lang="en-GB" sz="1600" i="1" dirty="0">
                <a:solidFill>
                  <a:srgbClr val="002060"/>
                </a:solidFill>
                <a:latin typeface="Arial" panose="020B0604020202020204" pitchFamily="34" charset="0"/>
                <a:cs typeface="Arial" panose="020B0604020202020204" pitchFamily="34" charset="0"/>
              </a:rPr>
              <a:t>"If we haven't addressed that person's loneliness then they are just as likely to open the door to another doorstep crime offender or answer the phone to an investment fraudster or reply to scam mail</a:t>
            </a:r>
            <a:r>
              <a:rPr lang="en-GB" sz="1600" i="1" dirty="0" smtClean="0">
                <a:solidFill>
                  <a:srgbClr val="002060"/>
                </a:solidFill>
                <a:latin typeface="Arial" panose="020B0604020202020204" pitchFamily="34" charset="0"/>
                <a:cs typeface="Arial" panose="020B0604020202020204" pitchFamily="34" charset="0"/>
              </a:rPr>
              <a:t>.“</a:t>
            </a:r>
          </a:p>
          <a:p>
            <a:endParaRPr lang="en-GB" sz="1600" dirty="0" smtClean="0">
              <a:solidFill>
                <a:srgbClr val="002060"/>
              </a:solidFill>
              <a:latin typeface="Arial" panose="020B0604020202020204" pitchFamily="34" charset="0"/>
              <a:cs typeface="Arial" panose="020B0604020202020204" pitchFamily="34" charset="0"/>
            </a:endParaRPr>
          </a:p>
          <a:p>
            <a:r>
              <a:rPr lang="en-GB" sz="1600" dirty="0" smtClean="0">
                <a:solidFill>
                  <a:srgbClr val="002060"/>
                </a:solidFill>
                <a:latin typeface="Arial" panose="020B0604020202020204" pitchFamily="34" charset="0"/>
                <a:cs typeface="Arial" panose="020B0604020202020204" pitchFamily="34" charset="0"/>
              </a:rPr>
              <a:t>North </a:t>
            </a:r>
            <a:r>
              <a:rPr lang="en-GB" sz="1600" dirty="0">
                <a:solidFill>
                  <a:srgbClr val="002060"/>
                </a:solidFill>
                <a:latin typeface="Arial" panose="020B0604020202020204" pitchFamily="34" charset="0"/>
                <a:cs typeface="Arial" panose="020B0604020202020204" pitchFamily="34" charset="0"/>
              </a:rPr>
              <a:t>Yorkshire Trading Standards</a:t>
            </a:r>
            <a:r>
              <a:rPr lang="en-GB" sz="1600" dirty="0" smtClean="0">
                <a:solidFill>
                  <a:srgbClr val="002060"/>
                </a:solidFill>
                <a:latin typeface="Arial" panose="020B0604020202020204" pitchFamily="34" charset="0"/>
                <a:cs typeface="Arial" panose="020B0604020202020204" pitchFamily="34" charset="0"/>
              </a:rPr>
              <a:t> </a:t>
            </a:r>
            <a:endParaRPr lang="en-GB" sz="1600" dirty="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6010" y="1066872"/>
            <a:ext cx="2643933" cy="2016000"/>
          </a:xfrm>
          <a:prstGeom prst="rect">
            <a:avLst/>
          </a:prstGeom>
        </p:spPr>
      </p:pic>
      <p:cxnSp>
        <p:nvCxnSpPr>
          <p:cNvPr id="9" name="Straight Connector 8"/>
          <p:cNvCxnSpPr/>
          <p:nvPr/>
        </p:nvCxnSpPr>
        <p:spPr>
          <a:xfrm>
            <a:off x="1115616" y="836712"/>
            <a:ext cx="720080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712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17840" y="6093296"/>
            <a:ext cx="4572000" cy="738664"/>
          </a:xfrm>
          <a:prstGeom prst="rect">
            <a:avLst/>
          </a:prstGeom>
        </p:spPr>
        <p:txBody>
          <a:bodyPr>
            <a:spAutoFit/>
          </a:bodyPr>
          <a:lstStyle/>
          <a:p>
            <a:r>
              <a:rPr lang="en-GB" sz="1400" b="1" dirty="0" smtClean="0">
                <a:latin typeface="Arial" panose="020B0604020202020204" pitchFamily="34" charset="0"/>
                <a:cs typeface="Arial" panose="020B0604020202020204" pitchFamily="34" charset="0"/>
              </a:rPr>
              <a:t>Source: Office For National Statistics</a:t>
            </a:r>
          </a:p>
          <a:p>
            <a:r>
              <a:rPr lang="en-GB" sz="1400" dirty="0" smtClean="0">
                <a:latin typeface="Arial" panose="020B0604020202020204" pitchFamily="34" charset="0"/>
                <a:cs typeface="Arial" panose="020B0604020202020204" pitchFamily="34" charset="0"/>
              </a:rPr>
              <a:t>2011 = Quarter </a:t>
            </a:r>
            <a:r>
              <a:rPr lang="en-GB" sz="1400" dirty="0">
                <a:latin typeface="Arial" panose="020B0604020202020204" pitchFamily="34" charset="0"/>
                <a:cs typeface="Arial" panose="020B0604020202020204" pitchFamily="34" charset="0"/>
              </a:rPr>
              <a:t>1 (Jan to Mar</a:t>
            </a:r>
            <a:r>
              <a:rPr lang="en-GB" sz="1400" dirty="0" smtClean="0">
                <a:latin typeface="Arial" panose="020B0604020202020204" pitchFamily="34" charset="0"/>
                <a:cs typeface="Arial" panose="020B0604020202020204" pitchFamily="34" charset="0"/>
              </a:rPr>
              <a:t>)</a:t>
            </a:r>
          </a:p>
          <a:p>
            <a:r>
              <a:rPr lang="en-GB" sz="1400" dirty="0" smtClean="0">
                <a:latin typeface="Arial" panose="020B0604020202020204" pitchFamily="34" charset="0"/>
                <a:cs typeface="Arial" panose="020B0604020202020204" pitchFamily="34" charset="0"/>
              </a:rPr>
              <a:t>2018 = Quarter </a:t>
            </a:r>
            <a:r>
              <a:rPr lang="en-GB" sz="1400" dirty="0">
                <a:latin typeface="Arial" panose="020B0604020202020204" pitchFamily="34" charset="0"/>
                <a:cs typeface="Arial" panose="020B0604020202020204" pitchFamily="34" charset="0"/>
              </a:rPr>
              <a:t>1 (Jan to Mar</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22439" t="28990" r="32675" b="12182"/>
          <a:stretch/>
        </p:blipFill>
        <p:spPr>
          <a:xfrm>
            <a:off x="1259632" y="260648"/>
            <a:ext cx="7279705" cy="5364000"/>
          </a:xfrm>
          <a:prstGeom prst="rect">
            <a:avLst/>
          </a:prstGeom>
        </p:spPr>
      </p:pic>
    </p:spTree>
    <p:extLst>
      <p:ext uri="{BB962C8B-B14F-4D97-AF65-F5344CB8AC3E}">
        <p14:creationId xmlns:p14="http://schemas.microsoft.com/office/powerpoint/2010/main" val="33114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5651" t="17801" r="35038" b="8001"/>
          <a:stretch/>
        </p:blipFill>
        <p:spPr>
          <a:xfrm>
            <a:off x="5580112" y="1340768"/>
            <a:ext cx="3539449" cy="5040000"/>
          </a:xfrm>
          <a:prstGeom prst="rect">
            <a:avLst/>
          </a:prstGeom>
        </p:spPr>
      </p:pic>
      <p:sp>
        <p:nvSpPr>
          <p:cNvPr id="11" name="Rectangle 10"/>
          <p:cNvSpPr/>
          <p:nvPr/>
        </p:nvSpPr>
        <p:spPr>
          <a:xfrm>
            <a:off x="182508" y="1083636"/>
            <a:ext cx="4248472" cy="1477328"/>
          </a:xfrm>
          <a:prstGeom prst="rect">
            <a:avLst/>
          </a:prstGeom>
        </p:spPr>
        <p:txBody>
          <a:bodyPr wrap="square">
            <a:spAutoFit/>
          </a:bodyPr>
          <a:lstStyle/>
          <a:p>
            <a:endParaRPr lang="en-GB" dirty="0" smtClean="0">
              <a:solidFill>
                <a:srgbClr val="00206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GB" dirty="0" smtClean="0">
                <a:solidFill>
                  <a:srgbClr val="002060"/>
                </a:solidFill>
                <a:latin typeface="Arial" panose="020B0604020202020204" pitchFamily="34" charset="0"/>
                <a:cs typeface="Arial" panose="020B0604020202020204" pitchFamily="34" charset="0"/>
              </a:rPr>
              <a:t>Opportunity for Citywide Connect to extend the </a:t>
            </a:r>
            <a:r>
              <a:rPr lang="en-GB" dirty="0">
                <a:solidFill>
                  <a:srgbClr val="002060"/>
                </a:solidFill>
                <a:latin typeface="Arial" panose="020B0604020202020204" pitchFamily="34" charset="0"/>
                <a:cs typeface="Arial" panose="020B0604020202020204" pitchFamily="34" charset="0"/>
              </a:rPr>
              <a:t>East Sussex Against Scams Partnership project to </a:t>
            </a:r>
            <a:r>
              <a:rPr lang="en-GB" dirty="0" smtClean="0">
                <a:solidFill>
                  <a:srgbClr val="002060"/>
                </a:solidFill>
                <a:latin typeface="Arial" panose="020B0604020202020204" pitchFamily="34" charset="0"/>
                <a:cs typeface="Arial" panose="020B0604020202020204" pitchFamily="34" charset="0"/>
              </a:rPr>
              <a:t>reach locally </a:t>
            </a:r>
            <a:r>
              <a:rPr lang="en-GB" dirty="0">
                <a:solidFill>
                  <a:srgbClr val="002060"/>
                </a:solidFill>
                <a:latin typeface="Arial" panose="020B0604020202020204" pitchFamily="34" charset="0"/>
                <a:cs typeface="Arial" panose="020B0604020202020204" pitchFamily="34" charset="0"/>
              </a:rPr>
              <a:t>based </a:t>
            </a:r>
            <a:r>
              <a:rPr lang="en-GB" dirty="0" smtClean="0">
                <a:solidFill>
                  <a:srgbClr val="002060"/>
                </a:solidFill>
                <a:latin typeface="Arial" panose="020B0604020202020204" pitchFamily="34" charset="0"/>
                <a:cs typeface="Arial" panose="020B0604020202020204" pitchFamily="34" charset="0"/>
              </a:rPr>
              <a:t>organisations</a:t>
            </a:r>
            <a:endParaRPr lang="en-GB"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683568" y="2708920"/>
            <a:ext cx="4176464" cy="2462213"/>
          </a:xfrm>
          <a:prstGeom prst="rect">
            <a:avLst/>
          </a:prstGeom>
          <a:solidFill>
            <a:srgbClr val="002060"/>
          </a:solidFill>
        </p:spPr>
        <p:txBody>
          <a:bodyPr wrap="square">
            <a:spAutoFit/>
          </a:bodyPr>
          <a:lstStyle/>
          <a:p>
            <a:r>
              <a:rPr lang="en-GB" sz="1400" b="1" dirty="0" smtClean="0">
                <a:solidFill>
                  <a:schemeClr val="bg1"/>
                </a:solidFill>
                <a:latin typeface="Arial" panose="020B0604020202020204" pitchFamily="34" charset="0"/>
                <a:cs typeface="Arial" panose="020B0604020202020204" pitchFamily="34" charset="0"/>
              </a:rPr>
              <a:t>Outcome:</a:t>
            </a:r>
          </a:p>
          <a:p>
            <a:r>
              <a:rPr lang="en-GB" sz="1400" i="1" dirty="0" smtClean="0">
                <a:solidFill>
                  <a:schemeClr val="bg1"/>
                </a:solidFill>
                <a:latin typeface="Arial" panose="020B0604020202020204" pitchFamily="34" charset="0"/>
                <a:cs typeface="Arial" panose="020B0604020202020204" pitchFamily="34" charset="0"/>
              </a:rPr>
              <a:t>To enable </a:t>
            </a:r>
            <a:r>
              <a:rPr lang="en-GB" sz="1400" i="1" dirty="0">
                <a:solidFill>
                  <a:schemeClr val="bg1"/>
                </a:solidFill>
                <a:latin typeface="Arial" panose="020B0604020202020204" pitchFamily="34" charset="0"/>
                <a:cs typeface="Arial" panose="020B0604020202020204" pitchFamily="34" charset="0"/>
              </a:rPr>
              <a:t>communities and organisations to understand and talk about scams and cascade messages about scams prevention and </a:t>
            </a:r>
            <a:r>
              <a:rPr lang="en-GB" sz="1400" i="1" dirty="0" smtClean="0">
                <a:solidFill>
                  <a:schemeClr val="bg1"/>
                </a:solidFill>
                <a:latin typeface="Arial" panose="020B0604020202020204" pitchFamily="34" charset="0"/>
                <a:cs typeface="Arial" panose="020B0604020202020204" pitchFamily="34" charset="0"/>
              </a:rPr>
              <a:t>protection</a:t>
            </a:r>
          </a:p>
          <a:p>
            <a:endParaRPr lang="en-GB" sz="1400" i="1" dirty="0">
              <a:solidFill>
                <a:schemeClr val="bg1"/>
              </a:solidFill>
              <a:latin typeface="Arial" panose="020B0604020202020204" pitchFamily="34" charset="0"/>
              <a:cs typeface="Arial" panose="020B0604020202020204" pitchFamily="34" charset="0"/>
            </a:endParaRPr>
          </a:p>
          <a:p>
            <a:r>
              <a:rPr lang="en-GB" sz="1400" b="1" dirty="0" smtClean="0">
                <a:solidFill>
                  <a:schemeClr val="bg1"/>
                </a:solidFill>
                <a:latin typeface="Arial" panose="020B0604020202020204" pitchFamily="34" charset="0"/>
                <a:cs typeface="Arial" panose="020B0604020202020204" pitchFamily="34" charset="0"/>
              </a:rPr>
              <a:t>Mechanisms:</a:t>
            </a:r>
          </a:p>
          <a:p>
            <a:pPr marL="285750" indent="-285750">
              <a:buFont typeface="Wingdings" panose="05000000000000000000" pitchFamily="2" charset="2"/>
              <a:buChar char="Ø"/>
            </a:pPr>
            <a:r>
              <a:rPr lang="en-GB" sz="1400" dirty="0" smtClean="0">
                <a:solidFill>
                  <a:schemeClr val="bg1"/>
                </a:solidFill>
                <a:latin typeface="Arial" panose="020B0604020202020204" pitchFamily="34" charset="0"/>
                <a:cs typeface="Arial" panose="020B0604020202020204" pitchFamily="34" charset="0"/>
              </a:rPr>
              <a:t>Becoming an FAS organisation - pledging </a:t>
            </a:r>
            <a:r>
              <a:rPr lang="en-GB" sz="1400" dirty="0">
                <a:solidFill>
                  <a:schemeClr val="bg1"/>
                </a:solidFill>
                <a:latin typeface="Arial" panose="020B0604020202020204" pitchFamily="34" charset="0"/>
                <a:cs typeface="Arial" panose="020B0604020202020204" pitchFamily="34" charset="0"/>
              </a:rPr>
              <a:t>to actively promote the Friends Against Scams initiative</a:t>
            </a:r>
            <a:endParaRPr lang="en-GB" sz="1400"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400" dirty="0" smtClean="0">
                <a:solidFill>
                  <a:schemeClr val="bg1"/>
                </a:solidFill>
                <a:latin typeface="Arial" panose="020B0604020202020204" pitchFamily="34" charset="0"/>
                <a:cs typeface="Arial" panose="020B0604020202020204" pitchFamily="34" charset="0"/>
              </a:rPr>
              <a:t>Recruiting </a:t>
            </a:r>
            <a:r>
              <a:rPr lang="en-GB" sz="1400" dirty="0" err="1" smtClean="0">
                <a:solidFill>
                  <a:schemeClr val="bg1"/>
                </a:solidFill>
                <a:latin typeface="Arial" panose="020B0604020202020204" pitchFamily="34" charset="0"/>
                <a:cs typeface="Arial" panose="020B0604020202020204" pitchFamily="34" charset="0"/>
              </a:rPr>
              <a:t>SCAMchampions</a:t>
            </a:r>
            <a:r>
              <a:rPr lang="en-GB" sz="1400" dirty="0" smtClean="0">
                <a:solidFill>
                  <a:schemeClr val="bg1"/>
                </a:solidFill>
                <a:latin typeface="Arial" panose="020B0604020202020204" pitchFamily="34" charset="0"/>
                <a:cs typeface="Arial" panose="020B0604020202020204" pitchFamily="34" charset="0"/>
              </a:rPr>
              <a:t> to run awareness raising </a:t>
            </a:r>
            <a:r>
              <a:rPr lang="en-GB" sz="1400" dirty="0">
                <a:solidFill>
                  <a:schemeClr val="bg1"/>
                </a:solidFill>
                <a:latin typeface="Arial" panose="020B0604020202020204" pitchFamily="34" charset="0"/>
                <a:cs typeface="Arial" panose="020B0604020202020204" pitchFamily="34" charset="0"/>
              </a:rPr>
              <a:t>s</a:t>
            </a:r>
            <a:r>
              <a:rPr lang="en-GB" sz="1400" dirty="0" smtClean="0">
                <a:solidFill>
                  <a:schemeClr val="bg1"/>
                </a:solidFill>
                <a:latin typeface="Arial" panose="020B0604020202020204" pitchFamily="34" charset="0"/>
                <a:cs typeface="Arial" panose="020B0604020202020204" pitchFamily="34" charset="0"/>
              </a:rPr>
              <a:t>essions</a:t>
            </a:r>
            <a:endParaRPr lang="en-GB" sz="14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1028718" y="15032"/>
            <a:ext cx="6629220" cy="1015663"/>
          </a:xfrm>
          <a:prstGeom prst="rect">
            <a:avLst/>
          </a:prstGeom>
        </p:spPr>
        <p:txBody>
          <a:bodyPr wrap="square">
            <a:spAutoFit/>
          </a:bodyPr>
          <a:lstStyle/>
          <a:p>
            <a:pPr algn="ctr"/>
            <a:r>
              <a:rPr lang="en-GB" sz="3200" dirty="0">
                <a:solidFill>
                  <a:srgbClr val="002060"/>
                </a:solidFill>
                <a:latin typeface="Arial" panose="020B0604020202020204" pitchFamily="34" charset="0"/>
                <a:cs typeface="Arial" panose="020B0604020202020204" pitchFamily="34" charset="0"/>
              </a:rPr>
              <a:t>Preventing scams: </a:t>
            </a:r>
          </a:p>
          <a:p>
            <a:pPr algn="ctr"/>
            <a:r>
              <a:rPr lang="en-GB" sz="2800" dirty="0">
                <a:solidFill>
                  <a:srgbClr val="002060"/>
                </a:solidFill>
                <a:latin typeface="Arial" panose="020B0604020202020204" pitchFamily="34" charset="0"/>
                <a:cs typeface="Arial" panose="020B0604020202020204" pitchFamily="34" charset="0"/>
              </a:rPr>
              <a:t>turning knowledge into action</a:t>
            </a:r>
          </a:p>
        </p:txBody>
      </p:sp>
      <p:cxnSp>
        <p:nvCxnSpPr>
          <p:cNvPr id="6" name="Straight Connector 5"/>
          <p:cNvCxnSpPr/>
          <p:nvPr/>
        </p:nvCxnSpPr>
        <p:spPr>
          <a:xfrm>
            <a:off x="971600" y="1052736"/>
            <a:ext cx="720080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048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446" y="260648"/>
            <a:ext cx="8928992" cy="4416594"/>
          </a:xfrm>
          <a:prstGeom prst="rect">
            <a:avLst/>
          </a:prstGeom>
        </p:spPr>
        <p:txBody>
          <a:bodyPr wrap="square">
            <a:spAutoFit/>
          </a:bodyPr>
          <a:lstStyle/>
          <a:p>
            <a:r>
              <a:rPr lang="en-GB" sz="3200" dirty="0">
                <a:solidFill>
                  <a:srgbClr val="002060"/>
                </a:solidFill>
                <a:latin typeface="Arial" panose="020B0604020202020204" pitchFamily="34" charset="0"/>
                <a:cs typeface="Arial" panose="020B0604020202020204" pitchFamily="34" charset="0"/>
              </a:rPr>
              <a:t>Bereavement </a:t>
            </a:r>
            <a:r>
              <a:rPr lang="en-GB" sz="3200" dirty="0" smtClean="0">
                <a:solidFill>
                  <a:srgbClr val="002060"/>
                </a:solidFill>
                <a:latin typeface="Arial" panose="020B0604020202020204" pitchFamily="34" charset="0"/>
                <a:cs typeface="Arial" panose="020B0604020202020204" pitchFamily="34" charset="0"/>
              </a:rPr>
              <a:t>Support</a:t>
            </a:r>
          </a:p>
          <a:p>
            <a:endParaRPr lang="en-GB" sz="1400" dirty="0">
              <a:solidFill>
                <a:srgbClr val="002060"/>
              </a:solidFill>
              <a:latin typeface="Arial" panose="020B0604020202020204" pitchFamily="34" charset="0"/>
              <a:cs typeface="Arial" panose="020B0604020202020204" pitchFamily="34" charset="0"/>
            </a:endParaRPr>
          </a:p>
          <a:p>
            <a:r>
              <a:rPr lang="en-GB" sz="2400" i="1" dirty="0">
                <a:solidFill>
                  <a:srgbClr val="002060"/>
                </a:solidFill>
                <a:latin typeface="Arial" panose="020B0604020202020204" pitchFamily="34" charset="0"/>
                <a:cs typeface="Arial" panose="020B0604020202020204" pitchFamily="34" charset="0"/>
              </a:rPr>
              <a:t>Vision: that all people have awareness of and access to support and services </a:t>
            </a:r>
            <a:r>
              <a:rPr lang="en-GB" sz="2400" i="1" u="sng" dirty="0">
                <a:solidFill>
                  <a:srgbClr val="002060"/>
                </a:solidFill>
                <a:latin typeface="Arial" panose="020B0604020202020204" pitchFamily="34" charset="0"/>
                <a:cs typeface="Arial" panose="020B0604020202020204" pitchFamily="34" charset="0"/>
              </a:rPr>
              <a:t>throughout</a:t>
            </a:r>
            <a:r>
              <a:rPr lang="en-GB" sz="2400" i="1" dirty="0">
                <a:solidFill>
                  <a:srgbClr val="002060"/>
                </a:solidFill>
                <a:latin typeface="Arial" panose="020B0604020202020204" pitchFamily="34" charset="0"/>
                <a:cs typeface="Arial" panose="020B0604020202020204" pitchFamily="34" charset="0"/>
              </a:rPr>
              <a:t> their bereavement experience </a:t>
            </a:r>
          </a:p>
          <a:p>
            <a:endParaRPr lang="en-GB" sz="1200" i="1"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Bereavement increases </a:t>
            </a:r>
            <a:r>
              <a:rPr lang="en-GB" sz="2000" dirty="0" smtClean="0">
                <a:solidFill>
                  <a:srgbClr val="002060"/>
                </a:solidFill>
                <a:latin typeface="Arial" panose="020B0604020202020204" pitchFamily="34" charset="0"/>
                <a:cs typeface="Arial" panose="020B0604020202020204" pitchFamily="34" charset="0"/>
              </a:rPr>
              <a:t>use </a:t>
            </a:r>
            <a:r>
              <a:rPr lang="en-GB" sz="2000" dirty="0">
                <a:solidFill>
                  <a:srgbClr val="002060"/>
                </a:solidFill>
                <a:latin typeface="Arial" panose="020B0604020202020204" pitchFamily="34" charset="0"/>
                <a:cs typeface="Arial" panose="020B0604020202020204" pitchFamily="34" charset="0"/>
              </a:rPr>
              <a:t>of acute health and social care services and </a:t>
            </a:r>
            <a:r>
              <a:rPr lang="en-GB" sz="2000" dirty="0" smtClean="0">
                <a:solidFill>
                  <a:srgbClr val="002060"/>
                </a:solidFill>
                <a:latin typeface="Arial" panose="020B0604020202020204" pitchFamily="34" charset="0"/>
                <a:cs typeface="Arial" panose="020B0604020202020204" pitchFamily="34" charset="0"/>
              </a:rPr>
              <a:t>number </a:t>
            </a:r>
            <a:r>
              <a:rPr lang="en-GB" sz="2000" dirty="0">
                <a:solidFill>
                  <a:srgbClr val="002060"/>
                </a:solidFill>
                <a:latin typeface="Arial" panose="020B0604020202020204" pitchFamily="34" charset="0"/>
                <a:cs typeface="Arial" panose="020B0604020202020204" pitchFamily="34" charset="0"/>
              </a:rPr>
              <a:t>of days lost to the </a:t>
            </a:r>
            <a:r>
              <a:rPr lang="en-GB" sz="2000" dirty="0" smtClean="0">
                <a:solidFill>
                  <a:srgbClr val="002060"/>
                </a:solidFill>
                <a:latin typeface="Arial" panose="020B0604020202020204" pitchFamily="34" charset="0"/>
                <a:cs typeface="Arial" panose="020B0604020202020204" pitchFamily="34" charset="0"/>
              </a:rPr>
              <a:t>economy</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a</a:t>
            </a:r>
            <a:r>
              <a:rPr lang="en-GB" sz="2000" dirty="0" smtClean="0">
                <a:solidFill>
                  <a:srgbClr val="002060"/>
                </a:solidFill>
                <a:latin typeface="Arial" panose="020B0604020202020204" pitchFamily="34" charset="0"/>
                <a:cs typeface="Arial" panose="020B0604020202020204" pitchFamily="34" charset="0"/>
              </a:rPr>
              <a:t>nnual </a:t>
            </a:r>
            <a:r>
              <a:rPr lang="en-GB" sz="2000" dirty="0">
                <a:solidFill>
                  <a:srgbClr val="002060"/>
                </a:solidFill>
                <a:latin typeface="Arial" panose="020B0604020202020204" pitchFamily="34" charset="0"/>
                <a:cs typeface="Arial" panose="020B0604020202020204" pitchFamily="34" charset="0"/>
              </a:rPr>
              <a:t>cost of hospital stays following the death of a spouse </a:t>
            </a:r>
            <a:r>
              <a:rPr lang="en-GB" sz="2000" dirty="0" smtClean="0">
                <a:solidFill>
                  <a:srgbClr val="002060"/>
                </a:solidFill>
                <a:latin typeface="Arial" panose="020B0604020202020204" pitchFamily="34" charset="0"/>
                <a:cs typeface="Arial" panose="020B0604020202020204" pitchFamily="34" charset="0"/>
              </a:rPr>
              <a:t>estimated </a:t>
            </a:r>
            <a:r>
              <a:rPr lang="en-GB" sz="2000" dirty="0">
                <a:solidFill>
                  <a:srgbClr val="002060"/>
                </a:solidFill>
                <a:latin typeface="Arial" panose="020B0604020202020204" pitchFamily="34" charset="0"/>
                <a:cs typeface="Arial" panose="020B0604020202020204" pitchFamily="34" charset="0"/>
              </a:rPr>
              <a:t>to be between £150 </a:t>
            </a:r>
            <a:r>
              <a:rPr lang="en-GB" sz="2000" dirty="0" smtClean="0">
                <a:solidFill>
                  <a:srgbClr val="002060"/>
                </a:solidFill>
                <a:latin typeface="Arial" panose="020B0604020202020204" pitchFamily="34" charset="0"/>
                <a:cs typeface="Arial" panose="020B0604020202020204" pitchFamily="34" charset="0"/>
              </a:rPr>
              <a:t>- </a:t>
            </a:r>
            <a:r>
              <a:rPr lang="en-GB" sz="2000" dirty="0">
                <a:solidFill>
                  <a:srgbClr val="002060"/>
                </a:solidFill>
                <a:latin typeface="Arial" panose="020B0604020202020204" pitchFamily="34" charset="0"/>
                <a:cs typeface="Arial" panose="020B0604020202020204" pitchFamily="34" charset="0"/>
              </a:rPr>
              <a:t>£190 million.</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Feeling lonely and isolated </a:t>
            </a:r>
            <a:r>
              <a:rPr lang="en-GB" sz="2000" dirty="0" smtClean="0">
                <a:solidFill>
                  <a:srgbClr val="002060"/>
                </a:solidFill>
                <a:latin typeface="Arial" panose="020B0604020202020204" pitchFamily="34" charset="0"/>
                <a:cs typeface="Arial" panose="020B0604020202020204" pitchFamily="34" charset="0"/>
              </a:rPr>
              <a:t>one </a:t>
            </a:r>
            <a:r>
              <a:rPr lang="en-GB" sz="2000" dirty="0">
                <a:solidFill>
                  <a:srgbClr val="002060"/>
                </a:solidFill>
                <a:latin typeface="Arial" panose="020B0604020202020204" pitchFamily="34" charset="0"/>
                <a:cs typeface="Arial" panose="020B0604020202020204" pitchFamily="34" charset="0"/>
              </a:rPr>
              <a:t>of the most common difficulties for people after the death of someone close. </a:t>
            </a:r>
          </a:p>
          <a:p>
            <a:pPr marL="342900" indent="-342900">
              <a:spcBef>
                <a:spcPts val="600"/>
              </a:spcBef>
              <a:spcAft>
                <a:spcPts val="600"/>
              </a:spcAft>
              <a:buFont typeface="Arial" panose="020B0604020202020204" pitchFamily="34" charset="0"/>
              <a:buChar char="•"/>
            </a:pPr>
            <a:r>
              <a:rPr lang="en-GB" sz="2000" dirty="0" smtClean="0">
                <a:solidFill>
                  <a:srgbClr val="002060"/>
                </a:solidFill>
                <a:latin typeface="Arial" panose="020B0604020202020204" pitchFamily="34" charset="0"/>
                <a:cs typeface="Arial" panose="020B0604020202020204" pitchFamily="34" charset="0"/>
              </a:rPr>
              <a:t>75% didn’t </a:t>
            </a:r>
            <a:r>
              <a:rPr lang="en-GB" sz="2000" dirty="0">
                <a:solidFill>
                  <a:srgbClr val="002060"/>
                </a:solidFill>
                <a:latin typeface="Arial" panose="020B0604020202020204" pitchFamily="34" charset="0"/>
                <a:cs typeface="Arial" panose="020B0604020202020204" pitchFamily="34" charset="0"/>
              </a:rPr>
              <a:t>get the support they needed</a:t>
            </a:r>
            <a:r>
              <a:rPr lang="en-GB" sz="2000" dirty="0" smtClean="0">
                <a:solidFill>
                  <a:srgbClr val="002060"/>
                </a:solidFill>
                <a:latin typeface="Arial" panose="020B0604020202020204" pitchFamily="34" charset="0"/>
                <a:cs typeface="Arial" panose="020B0604020202020204" pitchFamily="34" charset="0"/>
              </a:rPr>
              <a:t>.</a:t>
            </a:r>
            <a:endParaRPr lang="en-GB"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633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9762" t="17801" r="23226" b="31800"/>
          <a:stretch/>
        </p:blipFill>
        <p:spPr>
          <a:xfrm>
            <a:off x="395536" y="829179"/>
            <a:ext cx="4559000" cy="3492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8599" y="4679205"/>
            <a:ext cx="3155867" cy="792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3438" y="4545256"/>
            <a:ext cx="1188000" cy="1188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0438" y="5543010"/>
            <a:ext cx="1143000" cy="1143000"/>
          </a:xfrm>
          <a:prstGeom prst="rect">
            <a:avLst/>
          </a:prstGeom>
        </p:spPr>
      </p:pic>
      <p:pic>
        <p:nvPicPr>
          <p:cNvPr id="11" name="Picture 10" descr="Image result for digital brighton and hove">
            <a:hlinkClick r:id="rId7" tgtFrame="&quot;_blank&quo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7015" y="5682510"/>
            <a:ext cx="1835458" cy="864000"/>
          </a:xfrm>
          <a:prstGeom prst="rect">
            <a:avLst/>
          </a:prstGeom>
          <a:noFill/>
          <a:ln>
            <a:noFill/>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7670" y="5582199"/>
            <a:ext cx="1188000" cy="1188000"/>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0554" y="5451788"/>
            <a:ext cx="945000" cy="1260000"/>
          </a:xfrm>
          <a:prstGeom prst="rect">
            <a:avLst/>
          </a:prstGeom>
        </p:spPr>
      </p:pic>
      <p:pic>
        <p:nvPicPr>
          <p:cNvPr id="3" name="Picture 2"/>
          <p:cNvPicPr>
            <a:picLocks noChangeAspect="1"/>
          </p:cNvPicPr>
          <p:nvPr/>
        </p:nvPicPr>
        <p:blipFill rotWithShape="1">
          <a:blip r:embed="rId11"/>
          <a:srcRect l="26375" t="19185" r="40551" b="5775"/>
          <a:stretch/>
        </p:blipFill>
        <p:spPr>
          <a:xfrm>
            <a:off x="5335270" y="545828"/>
            <a:ext cx="3219999" cy="4107308"/>
          </a:xfrm>
          <a:prstGeom prst="rect">
            <a:avLst/>
          </a:prstGeom>
        </p:spPr>
      </p:pic>
    </p:spTree>
    <p:extLst>
      <p:ext uri="{BB962C8B-B14F-4D97-AF65-F5344CB8AC3E}">
        <p14:creationId xmlns:p14="http://schemas.microsoft.com/office/powerpoint/2010/main" val="184724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3283" y="1907902"/>
            <a:ext cx="8928992" cy="2970044"/>
          </a:xfrm>
          <a:prstGeom prst="rect">
            <a:avLst/>
          </a:prstGeom>
        </p:spPr>
        <p:txBody>
          <a:bodyPr wrap="square">
            <a:spAutoFit/>
          </a:bodyPr>
          <a:lstStyle/>
          <a:p>
            <a:endParaRPr lang="en-GB" sz="1200" i="1"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a:t>
            </a:r>
            <a:r>
              <a:rPr lang="en-GB" sz="2000" dirty="0" smtClean="0">
                <a:solidFill>
                  <a:srgbClr val="002060"/>
                </a:solidFill>
                <a:latin typeface="Arial" panose="020B0604020202020204" pitchFamily="34" charset="0"/>
                <a:cs typeface="Arial" panose="020B0604020202020204" pitchFamily="34" charset="0"/>
              </a:rPr>
              <a:t>ledged </a:t>
            </a:r>
            <a:r>
              <a:rPr lang="en-GB" sz="2000" dirty="0">
                <a:solidFill>
                  <a:srgbClr val="002060"/>
                </a:solidFill>
                <a:latin typeface="Arial" panose="020B0604020202020204" pitchFamily="34" charset="0"/>
                <a:cs typeface="Arial" panose="020B0604020202020204" pitchFamily="34" charset="0"/>
              </a:rPr>
              <a:t>to support local charities, voluntary groups and events in </a:t>
            </a:r>
            <a:r>
              <a:rPr lang="en-GB" sz="2000" dirty="0" smtClean="0">
                <a:solidFill>
                  <a:srgbClr val="002060"/>
                </a:solidFill>
                <a:latin typeface="Arial" panose="020B0604020202020204" pitchFamily="34" charset="0"/>
                <a:cs typeface="Arial" panose="020B0604020202020204" pitchFamily="34" charset="0"/>
              </a:rPr>
              <a:t>their work to tackle </a:t>
            </a:r>
            <a:r>
              <a:rPr lang="en-GB" sz="2000" dirty="0">
                <a:solidFill>
                  <a:srgbClr val="002060"/>
                </a:solidFill>
                <a:latin typeface="Arial" panose="020B0604020202020204" pitchFamily="34" charset="0"/>
                <a:cs typeface="Arial" panose="020B0604020202020204" pitchFamily="34" charset="0"/>
              </a:rPr>
              <a:t>loneliness and other concerns in </a:t>
            </a:r>
            <a:r>
              <a:rPr lang="en-GB" sz="2000" dirty="0" smtClean="0">
                <a:solidFill>
                  <a:srgbClr val="002060"/>
                </a:solidFill>
                <a:latin typeface="Arial" panose="020B0604020202020204" pitchFamily="34" charset="0"/>
                <a:cs typeface="Arial" panose="020B0604020202020204" pitchFamily="34" charset="0"/>
              </a:rPr>
              <a:t>the city</a:t>
            </a: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GB" sz="2000" dirty="0" smtClean="0">
                <a:solidFill>
                  <a:srgbClr val="002060"/>
                </a:solidFill>
                <a:latin typeface="Arial" panose="020B0604020202020204" pitchFamily="34" charset="0"/>
                <a:cs typeface="Arial" panose="020B0604020202020204" pitchFamily="34" charset="0"/>
              </a:rPr>
              <a:t>Providing elderly and lonely clients with </a:t>
            </a:r>
            <a:r>
              <a:rPr lang="en-GB" sz="2000" dirty="0">
                <a:solidFill>
                  <a:srgbClr val="002060"/>
                </a:solidFill>
                <a:latin typeface="Arial" panose="020B0604020202020204" pitchFamily="34" charset="0"/>
                <a:cs typeface="Arial" panose="020B0604020202020204" pitchFamily="34" charset="0"/>
              </a:rPr>
              <a:t>a much more comprehensive understanding of other events and services across the </a:t>
            </a:r>
            <a:r>
              <a:rPr lang="en-GB" sz="2000" dirty="0" smtClean="0">
                <a:solidFill>
                  <a:srgbClr val="002060"/>
                </a:solidFill>
                <a:latin typeface="Arial" panose="020B0604020202020204" pitchFamily="34" charset="0"/>
                <a:cs typeface="Arial" panose="020B0604020202020204" pitchFamily="34" charset="0"/>
              </a:rPr>
              <a:t>city</a:t>
            </a:r>
          </a:p>
          <a:p>
            <a:pPr marL="342900" indent="-342900">
              <a:spcBef>
                <a:spcPts val="600"/>
              </a:spcBef>
              <a:spcAft>
                <a:spcPts val="600"/>
              </a:spcAft>
              <a:buFont typeface="Arial" panose="020B0604020202020204" pitchFamily="34" charset="0"/>
              <a:buChar char="•"/>
            </a:pPr>
            <a:r>
              <a:rPr lang="en-GB" sz="2000" dirty="0" smtClean="0">
                <a:solidFill>
                  <a:srgbClr val="002060"/>
                </a:solidFill>
                <a:latin typeface="Arial" panose="020B0604020202020204" pitchFamily="34" charset="0"/>
                <a:cs typeface="Arial" panose="020B0604020202020204" pitchFamily="34" charset="0"/>
              </a:rPr>
              <a:t>Citywide Connect programme will provide support to help develop </a:t>
            </a:r>
            <a:r>
              <a:rPr lang="en-GB" sz="2000" dirty="0" err="1" smtClean="0">
                <a:solidFill>
                  <a:srgbClr val="002060"/>
                </a:solidFill>
                <a:latin typeface="Arial" panose="020B0604020202020204" pitchFamily="34" charset="0"/>
                <a:cs typeface="Arial" panose="020B0604020202020204" pitchFamily="34" charset="0"/>
              </a:rPr>
              <a:t>Bungard’s</a:t>
            </a:r>
            <a:r>
              <a:rPr lang="en-GB" sz="2000" dirty="0" smtClean="0">
                <a:solidFill>
                  <a:srgbClr val="002060"/>
                </a:solidFill>
                <a:latin typeface="Arial" panose="020B0604020202020204" pitchFamily="34" charset="0"/>
                <a:cs typeface="Arial" panose="020B0604020202020204" pitchFamily="34" charset="0"/>
              </a:rPr>
              <a:t> pre and post bereavement service</a:t>
            </a:r>
          </a:p>
          <a:p>
            <a:pPr marL="342900" indent="-342900">
              <a:spcBef>
                <a:spcPts val="600"/>
              </a:spcBef>
              <a:spcAft>
                <a:spcPts val="600"/>
              </a:spcAft>
              <a:buFont typeface="Arial" panose="020B0604020202020204" pitchFamily="34" charset="0"/>
              <a:buChar char="•"/>
            </a:pPr>
            <a:r>
              <a:rPr lang="en-GB" sz="2000" dirty="0" smtClean="0">
                <a:solidFill>
                  <a:srgbClr val="002060"/>
                </a:solidFill>
                <a:latin typeface="Arial" panose="020B0604020202020204" pitchFamily="34" charset="0"/>
                <a:cs typeface="Arial" panose="020B0604020202020204" pitchFamily="34" charset="0"/>
              </a:rPr>
              <a:t>And future development of their digital and in branch signposting hub</a:t>
            </a:r>
            <a:endParaRPr lang="en-GB" sz="2000" dirty="0">
              <a:solidFill>
                <a:srgbClr val="002060"/>
              </a:solidFill>
              <a:latin typeface="Arial" panose="020B0604020202020204" pitchFamily="34" charset="0"/>
              <a:cs typeface="Arial" panose="020B0604020202020204" pitchFamily="34" charset="0"/>
            </a:endParaRPr>
          </a:p>
        </p:txBody>
      </p:sp>
      <p:pic>
        <p:nvPicPr>
          <p:cNvPr id="2050" name="Picture 1" descr="cid:115E559A-04CA-4A08-8C00-A122F10962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60648"/>
            <a:ext cx="4718447"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5229200"/>
            <a:ext cx="2031798" cy="972000"/>
          </a:xfrm>
          <a:prstGeom prst="rect">
            <a:avLst/>
          </a:prstGeom>
        </p:spPr>
      </p:pic>
    </p:spTree>
    <p:extLst>
      <p:ext uri="{BB962C8B-B14F-4D97-AF65-F5344CB8AC3E}">
        <p14:creationId xmlns:p14="http://schemas.microsoft.com/office/powerpoint/2010/main" val="2507508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rotWithShape="1">
          <a:blip r:embed="rId3"/>
          <a:srcRect l="29525" t="16384" r="41338" b="14766"/>
          <a:stretch/>
        </p:blipFill>
        <p:spPr>
          <a:xfrm>
            <a:off x="323527" y="764704"/>
            <a:ext cx="3852000" cy="4968000"/>
          </a:xfrm>
          <a:prstGeom prst="rect">
            <a:avLst/>
          </a:prstGeom>
        </p:spPr>
      </p:pic>
      <p:pic>
        <p:nvPicPr>
          <p:cNvPr id="14" name="Picture 13" descr="Image result for cruse bereavement care brighton and hove">
            <a:hlinkClick r:id="rId4" tgtFrame="&quot;_blank&quo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70704"/>
            <a:ext cx="3070188" cy="1188000"/>
          </a:xfrm>
          <a:prstGeom prst="rect">
            <a:avLst/>
          </a:prstGeom>
          <a:noFill/>
          <a:ln>
            <a:noFill/>
          </a:ln>
        </p:spPr>
      </p:pic>
      <p:sp>
        <p:nvSpPr>
          <p:cNvPr id="4" name="TextBox 3"/>
          <p:cNvSpPr txBox="1"/>
          <p:nvPr/>
        </p:nvSpPr>
        <p:spPr>
          <a:xfrm>
            <a:off x="5292080" y="1916832"/>
            <a:ext cx="3253438" cy="3200876"/>
          </a:xfrm>
          <a:prstGeom prst="rect">
            <a:avLst/>
          </a:prstGeom>
          <a:solidFill>
            <a:srgbClr val="002060"/>
          </a:solidFill>
          <a:ln w="31750">
            <a:solidFill>
              <a:srgbClr val="002060"/>
            </a:solidFill>
          </a:ln>
        </p:spPr>
        <p:txBody>
          <a:bodyPr wrap="square" rtlCol="0">
            <a:spAutoFit/>
          </a:bodyPr>
          <a:lstStyle/>
          <a:p>
            <a:r>
              <a:rPr lang="en-GB" sz="2000" dirty="0" smtClean="0">
                <a:solidFill>
                  <a:schemeClr val="bg1"/>
                </a:solidFill>
                <a:latin typeface="Arial" panose="020B0604020202020204" pitchFamily="34" charset="0"/>
                <a:cs typeface="Arial" panose="020B0604020202020204" pitchFamily="34" charset="0"/>
              </a:rPr>
              <a:t>Next steps:</a:t>
            </a:r>
          </a:p>
          <a:p>
            <a:endParaRPr lang="en-GB" sz="20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Consolidating awareness and understanding of community resources / services /platforms which prevent loneliness</a:t>
            </a:r>
          </a:p>
          <a:p>
            <a:endParaRPr lang="en-GB" dirty="0" smtClean="0">
              <a:solidFill>
                <a:schemeClr val="bg1"/>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GB" dirty="0">
                <a:solidFill>
                  <a:schemeClr val="bg1"/>
                </a:solidFill>
                <a:latin typeface="Arial" panose="020B0604020202020204" pitchFamily="34" charset="0"/>
                <a:cs typeface="Arial" panose="020B0604020202020204" pitchFamily="34" charset="0"/>
              </a:rPr>
              <a:t>t</a:t>
            </a:r>
            <a:r>
              <a:rPr lang="en-GB" dirty="0" smtClean="0">
                <a:solidFill>
                  <a:schemeClr val="bg1"/>
                </a:solidFill>
                <a:latin typeface="Arial" panose="020B0604020202020204" pitchFamily="34" charset="0"/>
                <a:cs typeface="Arial" panose="020B0604020202020204" pitchFamily="34" charset="0"/>
              </a:rPr>
              <a:t>ailored training session for Cruse Volunteers</a:t>
            </a:r>
            <a:endParaRPr lang="en-GB" dirty="0">
              <a:solidFill>
                <a:schemeClr val="bg1"/>
              </a:solidFill>
              <a:latin typeface="Arial" panose="020B0604020202020204" pitchFamily="34" charset="0"/>
              <a:cs typeface="Arial" panose="020B0604020202020204" pitchFamily="34" charset="0"/>
            </a:endParaRPr>
          </a:p>
        </p:txBody>
      </p:sp>
      <p:cxnSp>
        <p:nvCxnSpPr>
          <p:cNvPr id="9" name="Straight Arrow Connector 8"/>
          <p:cNvCxnSpPr/>
          <p:nvPr/>
        </p:nvCxnSpPr>
        <p:spPr>
          <a:xfrm>
            <a:off x="4355976" y="3248704"/>
            <a:ext cx="86409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12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1542"/>
            <a:ext cx="8784976" cy="523220"/>
          </a:xfrm>
          <a:prstGeom prst="rect">
            <a:avLst/>
          </a:prstGeom>
        </p:spPr>
        <p:txBody>
          <a:bodyPr wrap="square">
            <a:spAutoFit/>
          </a:bodyPr>
          <a:lstStyle/>
          <a:p>
            <a:pPr lvl="0" algn="ctr"/>
            <a:r>
              <a:rPr lang="en-GB" sz="2800" dirty="0" smtClean="0">
                <a:solidFill>
                  <a:srgbClr val="162259"/>
                </a:solidFill>
                <a:latin typeface="Arial" panose="020B0604020202020204" pitchFamily="34" charset="0"/>
                <a:cs typeface="Arial" panose="020B0604020202020204" pitchFamily="34" charset="0"/>
              </a:rPr>
              <a:t>What our partners value from cross sector working</a:t>
            </a:r>
            <a:endParaRPr lang="en-GB" sz="2800" dirty="0">
              <a:solidFill>
                <a:srgbClr val="162259"/>
              </a:solidFill>
              <a:latin typeface="Arial" panose="020B0604020202020204" pitchFamily="34" charset="0"/>
              <a:cs typeface="Arial" panose="020B0604020202020204" pitchFamily="34" charset="0"/>
            </a:endParaRPr>
          </a:p>
        </p:txBody>
      </p:sp>
      <p:cxnSp>
        <p:nvCxnSpPr>
          <p:cNvPr id="7" name="Straight Connector 6"/>
          <p:cNvCxnSpPr/>
          <p:nvPr/>
        </p:nvCxnSpPr>
        <p:spPr>
          <a:xfrm>
            <a:off x="683568" y="836712"/>
            <a:ext cx="792088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041124"/>
            <a:ext cx="5369950" cy="738664"/>
          </a:xfrm>
          <a:prstGeom prst="rect">
            <a:avLst/>
          </a:prstGeom>
        </p:spPr>
        <p:txBody>
          <a:bodyPr wrap="square">
            <a:spAutoFit/>
          </a:bodyPr>
          <a:lstStyle/>
          <a:p>
            <a:r>
              <a:rPr lang="en-GB" sz="1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“Citywide Connect is of value to our service as it provides us with contacts and information across a number of relevant organisations that </a:t>
            </a:r>
            <a:r>
              <a:rPr lang="en-GB" sz="1400" i="1" dirty="0" smtClean="0">
                <a:solidFill>
                  <a:srgbClr val="0070C0"/>
                </a:solidFill>
                <a:latin typeface="Arial" panose="020B0604020202020204" pitchFamily="34" charset="0"/>
                <a:ea typeface="Calibri" panose="020F0502020204030204" pitchFamily="34" charset="0"/>
                <a:cs typeface="Arial" panose="020B0604020202020204" pitchFamily="34" charset="0"/>
              </a:rPr>
              <a:t>we might otherwise not connect with</a:t>
            </a:r>
            <a:r>
              <a:rPr lang="en-GB" sz="1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(CVS)</a:t>
            </a:r>
            <a:endParaRPr lang="en-GB" sz="14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633313" y="1876762"/>
            <a:ext cx="4043156" cy="954107"/>
          </a:xfrm>
          <a:prstGeom prst="rect">
            <a:avLst/>
          </a:prstGeom>
        </p:spPr>
        <p:txBody>
          <a:bodyPr wrap="square">
            <a:spAutoFit/>
          </a:bodyPr>
          <a:lstStyle/>
          <a:p>
            <a:r>
              <a:rPr lang="en-GB" sz="1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“I have made and developed some valuable relationships with representatives from the</a:t>
            </a:r>
            <a:r>
              <a:rPr lang="en-GB" sz="1400" i="1" dirty="0" smtClean="0">
                <a:solidFill>
                  <a:srgbClr val="0070C0"/>
                </a:solidFill>
                <a:latin typeface="Arial" panose="020B0604020202020204" pitchFamily="34" charset="0"/>
                <a:ea typeface="Calibri" panose="020F0502020204030204" pitchFamily="34" charset="0"/>
                <a:cs typeface="Arial" panose="020B0604020202020204" pitchFamily="34" charset="0"/>
              </a:rPr>
              <a:t> Fire Service, pharmacies, home care organisations and many others</a:t>
            </a:r>
            <a:r>
              <a:rPr lang="en-GB" sz="1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(Libraries)</a:t>
            </a:r>
            <a:endParaRPr lang="en-GB" sz="1400"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5709915" y="1328734"/>
            <a:ext cx="3415026" cy="2031325"/>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“The </a:t>
            </a:r>
            <a:r>
              <a:rPr lang="en-GB" sz="1400" i="1" dirty="0">
                <a:solidFill>
                  <a:srgbClr val="0070C0"/>
                </a:solidFill>
                <a:latin typeface="Arial" panose="020B0604020202020204" pitchFamily="34" charset="0"/>
                <a:cs typeface="Arial" panose="020B0604020202020204" pitchFamily="34" charset="0"/>
              </a:rPr>
              <a:t>private sector </a:t>
            </a:r>
            <a:r>
              <a:rPr lang="en-GB" sz="1400" i="1" dirty="0">
                <a:solidFill>
                  <a:srgbClr val="002060"/>
                </a:solidFill>
                <a:latin typeface="Arial" panose="020B0604020202020204" pitchFamily="34" charset="0"/>
                <a:cs typeface="Arial" panose="020B0604020202020204" pitchFamily="34" charset="0"/>
              </a:rPr>
              <a:t>is in reality a major provider of support for older people in the city and it feels like it would be really short sighted not to keep </a:t>
            </a:r>
            <a:r>
              <a:rPr lang="en-GB" sz="1400" i="1" dirty="0">
                <a:solidFill>
                  <a:srgbClr val="0070C0"/>
                </a:solidFill>
                <a:latin typeface="Arial" panose="020B0604020202020204" pitchFamily="34" charset="0"/>
                <a:cs typeface="Arial" panose="020B0604020202020204" pitchFamily="34" charset="0"/>
              </a:rPr>
              <a:t>the cross sector capacity building momentum as we move forward in a climate where statutory services can only part of the solution for isolated older </a:t>
            </a:r>
            <a:r>
              <a:rPr lang="en-GB" sz="1400" i="1" dirty="0" smtClean="0">
                <a:solidFill>
                  <a:srgbClr val="0070C0"/>
                </a:solidFill>
                <a:latin typeface="Arial" panose="020B0604020202020204" pitchFamily="34" charset="0"/>
                <a:cs typeface="Arial" panose="020B0604020202020204" pitchFamily="34" charset="0"/>
              </a:rPr>
              <a:t>people</a:t>
            </a:r>
            <a:r>
              <a:rPr lang="en-GB" sz="1400" i="1" dirty="0" smtClean="0">
                <a:solidFill>
                  <a:srgbClr val="002060"/>
                </a:solidFill>
                <a:latin typeface="Arial" panose="020B0604020202020204" pitchFamily="34" charset="0"/>
                <a:cs typeface="Arial" panose="020B0604020202020204" pitchFamily="34" charset="0"/>
              </a:rPr>
              <a:t>” </a:t>
            </a:r>
            <a:r>
              <a:rPr lang="en-GB" sz="1400" dirty="0" smtClean="0">
                <a:solidFill>
                  <a:srgbClr val="002060"/>
                </a:solidFill>
                <a:latin typeface="Arial" panose="020B0604020202020204" pitchFamily="34" charset="0"/>
                <a:cs typeface="Arial" panose="020B0604020202020204" pitchFamily="34" charset="0"/>
              </a:rPr>
              <a:t>(Private Homecare)</a:t>
            </a:r>
            <a:endParaRPr lang="en-GB" sz="14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4893995" y="3514746"/>
            <a:ext cx="4250005" cy="2031325"/>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“The </a:t>
            </a:r>
            <a:r>
              <a:rPr lang="en-GB" sz="1400" i="1" dirty="0">
                <a:solidFill>
                  <a:srgbClr val="002060"/>
                </a:solidFill>
                <a:latin typeface="Arial" panose="020B0604020202020204" pitchFamily="34" charset="0"/>
                <a:cs typeface="Arial" panose="020B0604020202020204" pitchFamily="34" charset="0"/>
              </a:rPr>
              <a:t>network meetings are very informative but more crucially </a:t>
            </a:r>
            <a:r>
              <a:rPr lang="en-GB" sz="1400" i="1" dirty="0">
                <a:solidFill>
                  <a:srgbClr val="0070C0"/>
                </a:solidFill>
                <a:latin typeface="Arial" panose="020B0604020202020204" pitchFamily="34" charset="0"/>
                <a:cs typeface="Arial" panose="020B0604020202020204" pitchFamily="34" charset="0"/>
              </a:rPr>
              <a:t>one of the few frameworks whereby practitioners from a range of services meet and pledge action around working together to tackle social isolation and other wellbeing issues</a:t>
            </a:r>
            <a:r>
              <a:rPr lang="en-GB" sz="1400" i="1" dirty="0" smtClean="0">
                <a:solidFill>
                  <a:srgbClr val="002060"/>
                </a:solidFill>
                <a:latin typeface="Arial" panose="020B0604020202020204" pitchFamily="34" charset="0"/>
                <a:cs typeface="Arial" panose="020B0604020202020204" pitchFamily="34" charset="0"/>
              </a:rPr>
              <a:t>. </a:t>
            </a:r>
            <a:r>
              <a:rPr lang="en-GB" sz="1400" i="1" dirty="0">
                <a:solidFill>
                  <a:srgbClr val="002060"/>
                </a:solidFill>
                <a:latin typeface="Arial" panose="020B0604020202020204" pitchFamily="34" charset="0"/>
                <a:cs typeface="Arial" panose="020B0604020202020204" pitchFamily="34" charset="0"/>
              </a:rPr>
              <a:t>My feeling is that without Citywide Connect the work around supporting older people in the city will take a backwards step at a time when the need is </a:t>
            </a:r>
            <a:r>
              <a:rPr lang="en-GB" sz="1400" i="1" dirty="0" smtClean="0">
                <a:solidFill>
                  <a:srgbClr val="002060"/>
                </a:solidFill>
                <a:latin typeface="Arial" panose="020B0604020202020204" pitchFamily="34" charset="0"/>
                <a:cs typeface="Arial" panose="020B0604020202020204" pitchFamily="34" charset="0"/>
              </a:rPr>
              <a:t>greater </a:t>
            </a:r>
            <a:r>
              <a:rPr lang="en-GB" sz="1400" i="1" dirty="0">
                <a:solidFill>
                  <a:srgbClr val="002060"/>
                </a:solidFill>
                <a:latin typeface="Arial" panose="020B0604020202020204" pitchFamily="34" charset="0"/>
                <a:cs typeface="Arial" panose="020B0604020202020204" pitchFamily="34" charset="0"/>
              </a:rPr>
              <a:t>than ever. </a:t>
            </a:r>
            <a:r>
              <a:rPr lang="en-GB" sz="1400" dirty="0" smtClean="0">
                <a:solidFill>
                  <a:srgbClr val="002060"/>
                </a:solidFill>
                <a:latin typeface="Arial" panose="020B0604020202020204" pitchFamily="34" charset="0"/>
                <a:cs typeface="Arial" panose="020B0604020202020204" pitchFamily="34" charset="0"/>
              </a:rPr>
              <a:t>(Active for Life)</a:t>
            </a:r>
            <a:endParaRPr lang="en-GB" sz="1400"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107504" y="3068960"/>
            <a:ext cx="4368946" cy="2246769"/>
          </a:xfrm>
          <a:prstGeom prst="rect">
            <a:avLst/>
          </a:prstGeom>
        </p:spPr>
        <p:txBody>
          <a:bodyPr wrap="square">
            <a:spAutoFit/>
          </a:bodyPr>
          <a:lstStyle/>
          <a:p>
            <a:r>
              <a:rPr lang="en-GB" sz="1400" i="1" dirty="0" smtClean="0">
                <a:solidFill>
                  <a:srgbClr val="002060"/>
                </a:solidFill>
                <a:latin typeface="Arial" panose="020B0604020202020204" pitchFamily="34" charset="0"/>
                <a:cs typeface="Arial" panose="020B0604020202020204" pitchFamily="34" charset="0"/>
              </a:rPr>
              <a:t>“I </a:t>
            </a:r>
            <a:r>
              <a:rPr lang="en-GB" sz="1400" i="1" dirty="0">
                <a:solidFill>
                  <a:srgbClr val="002060"/>
                </a:solidFill>
                <a:latin typeface="Arial" panose="020B0604020202020204" pitchFamily="34" charset="0"/>
                <a:cs typeface="Arial" panose="020B0604020202020204" pitchFamily="34" charset="0"/>
              </a:rPr>
              <a:t>am able to inform my colleagues of all the great projects and charities that  provide services that they can refer our client base too. </a:t>
            </a:r>
            <a:r>
              <a:rPr lang="en-GB" sz="1400" i="1" dirty="0">
                <a:solidFill>
                  <a:srgbClr val="0070C0"/>
                </a:solidFill>
                <a:latin typeface="Arial" panose="020B0604020202020204" pitchFamily="34" charset="0"/>
                <a:cs typeface="Arial" panose="020B0604020202020204" pitchFamily="34" charset="0"/>
              </a:rPr>
              <a:t>This improves the care we provide and helps the lives of the patients in our care. If this is to stop I feel that it will impact on patient care and would decrease collaborative working</a:t>
            </a:r>
            <a:r>
              <a:rPr lang="en-GB" sz="1400" i="1" dirty="0">
                <a:solidFill>
                  <a:srgbClr val="002060"/>
                </a:solidFill>
                <a:latin typeface="Arial" panose="020B0604020202020204" pitchFamily="34" charset="0"/>
                <a:cs typeface="Arial" panose="020B0604020202020204" pitchFamily="34" charset="0"/>
              </a:rPr>
              <a:t>. A lot of our patients have no internet or find it difficult to find the right </a:t>
            </a:r>
            <a:r>
              <a:rPr lang="en-GB" sz="1400" i="1" dirty="0" smtClean="0">
                <a:solidFill>
                  <a:srgbClr val="002060"/>
                </a:solidFill>
                <a:latin typeface="Arial" panose="020B0604020202020204" pitchFamily="34" charset="0"/>
                <a:cs typeface="Arial" panose="020B0604020202020204" pitchFamily="34" charset="0"/>
              </a:rPr>
              <a:t>services…we </a:t>
            </a:r>
            <a:r>
              <a:rPr lang="en-GB" sz="1400" i="1" dirty="0">
                <a:solidFill>
                  <a:srgbClr val="002060"/>
                </a:solidFill>
                <a:latin typeface="Arial" panose="020B0604020202020204" pitchFamily="34" charset="0"/>
                <a:cs typeface="Arial" panose="020B0604020202020204" pitchFamily="34" charset="0"/>
              </a:rPr>
              <a:t>can give them the information they need to get the right help to improve their quality of life</a:t>
            </a:r>
            <a:r>
              <a:rPr lang="en-GB" sz="1400" i="1" dirty="0" smtClean="0">
                <a:solidFill>
                  <a:srgbClr val="002060"/>
                </a:solidFill>
                <a:latin typeface="Arial" panose="020B0604020202020204" pitchFamily="34" charset="0"/>
                <a:cs typeface="Arial" panose="020B0604020202020204" pitchFamily="34" charset="0"/>
              </a:rPr>
              <a:t>.” </a:t>
            </a:r>
            <a:r>
              <a:rPr lang="en-GB" sz="1400" dirty="0" smtClean="0">
                <a:solidFill>
                  <a:srgbClr val="002060"/>
                </a:solidFill>
                <a:latin typeface="Arial" panose="020B0604020202020204" pitchFamily="34" charset="0"/>
                <a:cs typeface="Arial" panose="020B0604020202020204" pitchFamily="34" charset="0"/>
              </a:rPr>
              <a:t>(Health)</a:t>
            </a:r>
            <a:endParaRPr lang="en-GB" sz="1400" dirty="0">
              <a:solidFill>
                <a:srgbClr val="002060"/>
              </a:solidFill>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2123728" y="5569298"/>
            <a:ext cx="648072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dirty="0" smtClean="0">
                <a:ln>
                  <a:noFill/>
                </a:ln>
                <a:solidFill>
                  <a:srgbClr val="002060"/>
                </a:solidFill>
                <a:effectLst/>
                <a:latin typeface="Arial" panose="020B0604020202020204" pitchFamily="34" charset="0"/>
                <a:ea typeface="Calibri" panose="020F0502020204030204" pitchFamily="34" charset="0"/>
              </a:rPr>
              <a:t>“</a:t>
            </a:r>
            <a:r>
              <a:rPr kumimoji="0" lang="en-GB" altLang="en-US" sz="1400" b="0" i="1" u="none" strike="noStrike" cap="none" normalizeH="0" baseline="0" dirty="0" smtClean="0">
                <a:ln>
                  <a:noFill/>
                </a:ln>
                <a:solidFill>
                  <a:srgbClr val="0070C0"/>
                </a:solidFill>
                <a:effectLst/>
                <a:latin typeface="Arial" panose="020B0604020202020204" pitchFamily="34" charset="0"/>
                <a:ea typeface="Calibri" panose="020F0502020204030204" pitchFamily="34" charset="0"/>
              </a:rPr>
              <a:t>It is rare </a:t>
            </a:r>
            <a:r>
              <a:rPr kumimoji="0" lang="en-GB" altLang="en-US" sz="1400" b="0" i="1" u="none" strike="noStrike" cap="none" normalizeH="0" baseline="0" dirty="0" smtClean="0">
                <a:ln>
                  <a:noFill/>
                </a:ln>
                <a:solidFill>
                  <a:srgbClr val="002060"/>
                </a:solidFill>
                <a:effectLst/>
                <a:latin typeface="Arial" panose="020B0604020202020204" pitchFamily="34" charset="0"/>
                <a:ea typeface="Calibri" panose="020F0502020204030204" pitchFamily="34" charset="0"/>
              </a:rPr>
              <a:t>for there to be an opportunity for private businesses, local authority and third sector organisations to come together, talk about the issues our clients and service users are faced with and start a conversation about how our </a:t>
            </a:r>
            <a:r>
              <a:rPr kumimoji="0" lang="en-GB" altLang="en-US" sz="1400" b="0" i="1" u="none" strike="noStrike" cap="none" normalizeH="0" baseline="0" dirty="0" smtClean="0">
                <a:ln>
                  <a:noFill/>
                </a:ln>
                <a:solidFill>
                  <a:srgbClr val="0070C0"/>
                </a:solidFill>
                <a:effectLst/>
                <a:latin typeface="Arial" panose="020B0604020202020204" pitchFamily="34" charset="0"/>
                <a:ea typeface="Calibri" panose="020F0502020204030204" pitchFamily="34" charset="0"/>
              </a:rPr>
              <a:t>industries can work together to help make an impact in our city</a:t>
            </a:r>
            <a:r>
              <a:rPr kumimoji="0" lang="en-GB" altLang="en-US" sz="1400" b="0" i="1" u="none" strike="noStrike" cap="none" normalizeH="0" baseline="0" dirty="0" smtClean="0">
                <a:ln>
                  <a:noFill/>
                </a:ln>
                <a:solidFill>
                  <a:srgbClr val="002060"/>
                </a:solidFill>
                <a:effectLst/>
                <a:latin typeface="Arial" panose="020B0604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solidFill>
                  <a:srgbClr val="002060"/>
                </a:solidFill>
                <a:latin typeface="Arial" panose="020B0604020202020204" pitchFamily="34" charset="0"/>
                <a:ea typeface="Calibri" panose="020F0502020204030204" pitchFamily="34" charset="0"/>
              </a:rPr>
              <a:t>(Later life advisors)</a:t>
            </a:r>
            <a:r>
              <a:rPr kumimoji="0" lang="en-GB" altLang="en-US" sz="1400" b="0" i="1" u="none" strike="noStrike" cap="none" normalizeH="0" baseline="0" dirty="0" smtClean="0">
                <a:ln>
                  <a:noFill/>
                </a:ln>
                <a:solidFill>
                  <a:srgbClr val="002060"/>
                </a:solidFill>
                <a:effectLst/>
                <a:latin typeface="Arial" panose="020B0604020202020204" pitchFamily="34" charset="0"/>
                <a:ea typeface="Calibri" panose="020F0502020204030204" pitchFamily="34" charset="0"/>
              </a:rPr>
              <a:t> </a:t>
            </a:r>
            <a:endParaRPr kumimoji="0" lang="en-GB" altLang="en-US" sz="1400" b="0" i="1"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792315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558" t="7122" r="24519" b="11616"/>
          <a:stretch/>
        </p:blipFill>
        <p:spPr bwMode="auto">
          <a:xfrm>
            <a:off x="4839150" y="994346"/>
            <a:ext cx="3864230" cy="3744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07504" y="44624"/>
            <a:ext cx="8928992" cy="646331"/>
          </a:xfrm>
          <a:prstGeom prst="rect">
            <a:avLst/>
          </a:prstGeom>
        </p:spPr>
        <p:txBody>
          <a:bodyPr wrap="square">
            <a:spAutoFit/>
          </a:bodyPr>
          <a:lstStyle/>
          <a:p>
            <a:pPr algn="ctr"/>
            <a:r>
              <a:rPr lang="en-GB" sz="3600" dirty="0">
                <a:solidFill>
                  <a:srgbClr val="002060"/>
                </a:solidFill>
                <a:latin typeface="Arial" panose="020B0604020202020204" pitchFamily="34" charset="0"/>
                <a:cs typeface="Arial" panose="020B0604020202020204" pitchFamily="34" charset="0"/>
              </a:rPr>
              <a:t>T</a:t>
            </a:r>
            <a:r>
              <a:rPr lang="en-GB" sz="3600" dirty="0" smtClean="0">
                <a:solidFill>
                  <a:srgbClr val="002060"/>
                </a:solidFill>
                <a:latin typeface="Arial" panose="020B0604020202020204" pitchFamily="34" charset="0"/>
                <a:cs typeface="Arial" panose="020B0604020202020204" pitchFamily="34" charset="0"/>
              </a:rPr>
              <a:t>ransport provision: releasing capacity</a:t>
            </a:r>
            <a:endParaRPr lang="en-GB" sz="2800" dirty="0" smtClean="0">
              <a:solidFill>
                <a:srgbClr val="002060"/>
              </a:solidFill>
              <a:latin typeface="Arial" panose="020B0604020202020204" pitchFamily="34" charset="0"/>
              <a:cs typeface="Arial" panose="020B0604020202020204" pitchFamily="34" charset="0"/>
            </a:endParaRPr>
          </a:p>
        </p:txBody>
      </p:sp>
      <p:sp>
        <p:nvSpPr>
          <p:cNvPr id="8" name="Oval 7"/>
          <p:cNvSpPr/>
          <p:nvPr/>
        </p:nvSpPr>
        <p:spPr>
          <a:xfrm>
            <a:off x="4714479" y="2132856"/>
            <a:ext cx="58062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714479" y="4800425"/>
            <a:ext cx="4322017" cy="461665"/>
          </a:xfrm>
          <a:prstGeom prst="rect">
            <a:avLst/>
          </a:prstGeom>
        </p:spPr>
        <p:txBody>
          <a:bodyPr wrap="none">
            <a:spAutoFit/>
          </a:bodyPr>
          <a:lstStyle/>
          <a:p>
            <a:pPr>
              <a:spcAft>
                <a:spcPts val="0"/>
              </a:spcAft>
            </a:pPr>
            <a:r>
              <a:rPr lang="en-GB" u="sng" dirty="0">
                <a:solidFill>
                  <a:srgbClr val="002060"/>
                </a:solidFill>
                <a:latin typeface="Arial" panose="020B0604020202020204" pitchFamily="34" charset="0"/>
                <a:ea typeface="Calibri" panose="020F0502020204030204" pitchFamily="34" charset="0"/>
                <a:hlinkClick r:id="rId4"/>
              </a:rPr>
              <a:t>https://connectandshare.sharetribe.com</a:t>
            </a:r>
            <a:r>
              <a:rPr lang="en-GB" sz="2400" dirty="0">
                <a:solidFill>
                  <a:srgbClr val="002060"/>
                </a:solidFill>
                <a:latin typeface="Arial" panose="020B0604020202020204" pitchFamily="34" charset="0"/>
                <a:ea typeface="Calibri" panose="020F0502020204030204" pitchFamily="34" charset="0"/>
              </a:rPr>
              <a:t> </a:t>
            </a:r>
            <a:endParaRPr lang="en-GB" sz="1400" dirty="0">
              <a:solidFill>
                <a:srgbClr val="002060"/>
              </a:solidFill>
              <a:effectLst/>
              <a:latin typeface="Arial" panose="020B0604020202020204" pitchFamily="34" charset="0"/>
              <a:ea typeface="Calibri" panose="020F0502020204030204" pitchFamily="34" charset="0"/>
            </a:endParaRPr>
          </a:p>
        </p:txBody>
      </p:sp>
      <p:grpSp>
        <p:nvGrpSpPr>
          <p:cNvPr id="15" name="Group 14"/>
          <p:cNvGrpSpPr/>
          <p:nvPr/>
        </p:nvGrpSpPr>
        <p:grpSpPr>
          <a:xfrm>
            <a:off x="5295101" y="5509179"/>
            <a:ext cx="2952328" cy="1224137"/>
            <a:chOff x="467544" y="1700807"/>
            <a:chExt cx="2952328" cy="1224137"/>
          </a:xfrm>
        </p:grpSpPr>
        <p:pic>
          <p:nvPicPr>
            <p:cNvPr id="3" name="Picture 2"/>
            <p:cNvPicPr>
              <a:picLocks noChangeAspect="1"/>
            </p:cNvPicPr>
            <p:nvPr/>
          </p:nvPicPr>
          <p:blipFill rotWithShape="1">
            <a:blip r:embed="rId5"/>
            <a:srcRect l="24412" t="16808" r="43301" b="59380"/>
            <a:stretch/>
          </p:blipFill>
          <p:spPr>
            <a:xfrm>
              <a:off x="467544" y="1700807"/>
              <a:ext cx="2952328" cy="1224137"/>
            </a:xfrm>
            <a:prstGeom prst="rect">
              <a:avLst/>
            </a:prstGeom>
          </p:spPr>
        </p:pic>
        <p:pic>
          <p:nvPicPr>
            <p:cNvPr id="12" name="Picture 11"/>
            <p:cNvPicPr>
              <a:picLocks noChangeAspect="1"/>
            </p:cNvPicPr>
            <p:nvPr/>
          </p:nvPicPr>
          <p:blipFill rotWithShape="1">
            <a:blip r:embed="rId5"/>
            <a:srcRect l="48973" t="74693" r="43301" b="15503"/>
            <a:stretch/>
          </p:blipFill>
          <p:spPr>
            <a:xfrm>
              <a:off x="1331640" y="2420888"/>
              <a:ext cx="706540" cy="504056"/>
            </a:xfrm>
            <a:prstGeom prst="rect">
              <a:avLst/>
            </a:prstGeom>
          </p:spPr>
        </p:pic>
        <p:pic>
          <p:nvPicPr>
            <p:cNvPr id="13" name="Picture 12"/>
            <p:cNvPicPr>
              <a:picLocks noChangeAspect="1"/>
            </p:cNvPicPr>
            <p:nvPr/>
          </p:nvPicPr>
          <p:blipFill rotWithShape="1">
            <a:blip r:embed="rId5"/>
            <a:srcRect l="50041" t="61630" r="43301" b="25764"/>
            <a:stretch/>
          </p:blipFill>
          <p:spPr>
            <a:xfrm>
              <a:off x="2754246" y="1798951"/>
              <a:ext cx="608822" cy="648072"/>
            </a:xfrm>
            <a:prstGeom prst="rect">
              <a:avLst/>
            </a:prstGeom>
          </p:spPr>
        </p:pic>
      </p:grpSp>
      <p:pic>
        <p:nvPicPr>
          <p:cNvPr id="6" name="Picture 5"/>
          <p:cNvPicPr>
            <a:picLocks noChangeAspect="1"/>
          </p:cNvPicPr>
          <p:nvPr/>
        </p:nvPicPr>
        <p:blipFill rotWithShape="1">
          <a:blip r:embed="rId6"/>
          <a:srcRect l="24800" t="16384" r="42913" b="9380"/>
          <a:stretch/>
        </p:blipFill>
        <p:spPr>
          <a:xfrm>
            <a:off x="375866" y="994346"/>
            <a:ext cx="3314036" cy="428400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0962" y="5782676"/>
            <a:ext cx="2350011" cy="612000"/>
          </a:xfrm>
          <a:prstGeom prst="rect">
            <a:avLst/>
          </a:prstGeom>
        </p:spPr>
      </p:pic>
    </p:spTree>
    <p:extLst>
      <p:ext uri="{BB962C8B-B14F-4D97-AF65-F5344CB8AC3E}">
        <p14:creationId xmlns:p14="http://schemas.microsoft.com/office/powerpoint/2010/main" val="3026298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008" y="116632"/>
            <a:ext cx="8928992" cy="800219"/>
          </a:xfrm>
          <a:prstGeom prst="rect">
            <a:avLst/>
          </a:prstGeom>
        </p:spPr>
        <p:txBody>
          <a:bodyPr wrap="square">
            <a:spAutoFit/>
          </a:bodyPr>
          <a:lstStyle/>
          <a:p>
            <a:pPr algn="ctr"/>
            <a:r>
              <a:rPr lang="en-GB" sz="3200" dirty="0" smtClean="0">
                <a:solidFill>
                  <a:srgbClr val="002060"/>
                </a:solidFill>
                <a:latin typeface="Arial" panose="020B0604020202020204" pitchFamily="34" charset="0"/>
                <a:cs typeface="Arial" panose="020B0604020202020204" pitchFamily="34" charset="0"/>
              </a:rPr>
              <a:t>Citywide Connect: why it matters</a:t>
            </a:r>
          </a:p>
          <a:p>
            <a:endParaRPr lang="en-GB" sz="14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07504" y="692696"/>
            <a:ext cx="9011934" cy="5016758"/>
          </a:xfrm>
          <a:prstGeom prst="rect">
            <a:avLst/>
          </a:prstGeom>
        </p:spPr>
        <p:txBody>
          <a:bodyPr wrap="square">
            <a:spAutoFit/>
          </a:bodyPr>
          <a:lstStyle/>
          <a:p>
            <a:pPr>
              <a:spcAft>
                <a:spcPts val="0"/>
              </a:spcAft>
            </a:pPr>
            <a:r>
              <a:rPr lang="en-GB" sz="16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“As </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someone who has attended the Locality Hubs for several years, I wanted to share my thoughts and direct experience of these events and why I think they are valuable.</a:t>
            </a:r>
          </a:p>
          <a:p>
            <a:pPr>
              <a:spcAft>
                <a:spcPts val="0"/>
              </a:spcAft>
            </a:pP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The Locality Hubs are </a:t>
            </a:r>
            <a:r>
              <a:rPr lang="en-GB" sz="1600" i="1" dirty="0">
                <a:solidFill>
                  <a:srgbClr val="00B0F0"/>
                </a:solidFill>
                <a:latin typeface="Arial" panose="020B0604020202020204" pitchFamily="34" charset="0"/>
                <a:ea typeface="Calibri" panose="020F0502020204030204" pitchFamily="34" charset="0"/>
                <a:cs typeface="Arial" panose="020B0604020202020204" pitchFamily="34" charset="0"/>
              </a:rPr>
              <a:t>one of the most productive, comprehensive and practically helpful of all the meetings/boards/strategy &amp; steering groups that I attend</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  They bring together a hugely broad and inspiring group of workers and volunteers;  provide meaningful information and updates on </a:t>
            </a:r>
            <a:r>
              <a:rPr lang="en-GB" sz="1600" i="1" dirty="0">
                <a:solidFill>
                  <a:srgbClr val="00B0F0"/>
                </a:solidFill>
                <a:latin typeface="Arial" panose="020B0604020202020204" pitchFamily="34" charset="0"/>
                <a:ea typeface="Calibri" panose="020F0502020204030204" pitchFamily="34" charset="0"/>
                <a:cs typeface="Arial" panose="020B0604020202020204" pitchFamily="34" charset="0"/>
              </a:rPr>
              <a:t>cross-sector work </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to support older people and reduce isolation and have </a:t>
            </a:r>
            <a:r>
              <a:rPr lang="en-GB" sz="1600" i="1" dirty="0">
                <a:solidFill>
                  <a:srgbClr val="00B0F0"/>
                </a:solidFill>
                <a:latin typeface="Arial" panose="020B0604020202020204" pitchFamily="34" charset="0"/>
                <a:ea typeface="Calibri" panose="020F0502020204030204" pitchFamily="34" charset="0"/>
                <a:cs typeface="Arial" panose="020B0604020202020204" pitchFamily="34" charset="0"/>
              </a:rPr>
              <a:t>forged</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1600" i="1" dirty="0">
                <a:solidFill>
                  <a:srgbClr val="00B0F0"/>
                </a:solidFill>
                <a:latin typeface="Arial" panose="020B0604020202020204" pitchFamily="34" charset="0"/>
                <a:ea typeface="Calibri" panose="020F0502020204030204" pitchFamily="34" charset="0"/>
                <a:cs typeface="Arial" panose="020B0604020202020204" pitchFamily="34" charset="0"/>
              </a:rPr>
              <a:t>countless new partnerships and collaborations.  </a:t>
            </a:r>
            <a:endParaRPr lang="en-GB" sz="1600" i="1" dirty="0" smtClean="0">
              <a:solidFill>
                <a:srgbClr val="00B0F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Streamlining the ‘front-facing’ aspect of services into single points of contact is great, both for workers and clients/service users.  However, </a:t>
            </a:r>
            <a:r>
              <a:rPr lang="en-GB" sz="1600" i="1" dirty="0">
                <a:solidFill>
                  <a:srgbClr val="00B0F0"/>
                </a:solidFill>
                <a:latin typeface="Arial" panose="020B0604020202020204" pitchFamily="34" charset="0"/>
                <a:ea typeface="Calibri" panose="020F0502020204030204" pitchFamily="34" charset="0"/>
                <a:cs typeface="Arial" panose="020B0604020202020204" pitchFamily="34" charset="0"/>
              </a:rPr>
              <a:t>they are only as good as the information and awareness behind them, and this information is best gleaned by the opportunity for face-to-face interaction between workers and services</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  To remove this opportunity would, I think, have a profoundly negative effect on </a:t>
            </a:r>
            <a:r>
              <a:rPr lang="en-GB" sz="1600" i="1" dirty="0">
                <a:solidFill>
                  <a:srgbClr val="00B0F0"/>
                </a:solidFill>
                <a:latin typeface="Arial" panose="020B0604020202020204" pitchFamily="34" charset="0"/>
                <a:ea typeface="Calibri" panose="020F0502020204030204" pitchFamily="34" charset="0"/>
                <a:cs typeface="Arial" panose="020B0604020202020204" pitchFamily="34" charset="0"/>
              </a:rPr>
              <a:t>inter-service and sector working </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in the areas of older people and social isolation.</a:t>
            </a:r>
          </a:p>
          <a:p>
            <a:pPr>
              <a:spcAft>
                <a:spcPts val="0"/>
              </a:spcAft>
            </a:pP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I</a:t>
            </a:r>
            <a:r>
              <a:rPr lang="en-GB" sz="16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n </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times of increasing financial challenges, </a:t>
            </a:r>
            <a:r>
              <a:rPr lang="en-GB" sz="1600" i="1" dirty="0">
                <a:solidFill>
                  <a:srgbClr val="00B0F0"/>
                </a:solidFill>
                <a:latin typeface="Arial" panose="020B0604020202020204" pitchFamily="34" charset="0"/>
                <a:ea typeface="Calibri" panose="020F0502020204030204" pitchFamily="34" charset="0"/>
                <a:cs typeface="Arial" panose="020B0604020202020204" pitchFamily="34" charset="0"/>
              </a:rPr>
              <a:t>working in partnership and in strategic ways across sectors to provide integrated services is of paramount importance</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 and any reduction in the opportunities presented to work in this way (which not re-commissioning the Locality Hubs would do) could be argued to be a </a:t>
            </a:r>
            <a:r>
              <a:rPr lang="en-GB" sz="1600" i="1" dirty="0">
                <a:solidFill>
                  <a:srgbClr val="00B0F0"/>
                </a:solidFill>
                <a:latin typeface="Arial" panose="020B0604020202020204" pitchFamily="34" charset="0"/>
                <a:ea typeface="Calibri" panose="020F0502020204030204" pitchFamily="34" charset="0"/>
                <a:cs typeface="Arial" panose="020B0604020202020204" pitchFamily="34" charset="0"/>
              </a:rPr>
              <a:t>false economy</a:t>
            </a:r>
            <a:r>
              <a:rPr lang="en-GB" sz="1600" i="1" dirty="0" smtClean="0">
                <a:solidFill>
                  <a:srgbClr val="00B0F0"/>
                </a:solidFill>
                <a:latin typeface="Arial" panose="020B0604020202020204" pitchFamily="34" charset="0"/>
                <a:ea typeface="Calibri" panose="020F0502020204030204" pitchFamily="34" charset="0"/>
                <a:cs typeface="Arial" panose="020B0604020202020204" pitchFamily="34" charset="0"/>
              </a:rPr>
              <a:t>.”</a:t>
            </a:r>
            <a:endParaRPr lang="en-GB" sz="1600" i="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1017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8" name="Rectangle 7"/>
          <p:cNvSpPr/>
          <p:nvPr/>
        </p:nvSpPr>
        <p:spPr>
          <a:xfrm>
            <a:off x="107504" y="44624"/>
            <a:ext cx="8928992" cy="646331"/>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The Citywide Connect Marketplace</a:t>
            </a:r>
          </a:p>
        </p:txBody>
      </p:sp>
      <p:sp>
        <p:nvSpPr>
          <p:cNvPr id="6" name="Rectangle 5"/>
          <p:cNvSpPr/>
          <p:nvPr/>
        </p:nvSpPr>
        <p:spPr>
          <a:xfrm>
            <a:off x="236449" y="996776"/>
            <a:ext cx="8712968"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21090265"/>
              </p:ext>
            </p:extLst>
          </p:nvPr>
        </p:nvGraphicFramePr>
        <p:xfrm>
          <a:off x="1014412" y="1340643"/>
          <a:ext cx="7115175" cy="41767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707904" y="1196752"/>
            <a:ext cx="960519" cy="461665"/>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Emergency</a:t>
            </a:r>
          </a:p>
          <a:p>
            <a:r>
              <a:rPr lang="en-GB" sz="1200" dirty="0" smtClean="0">
                <a:latin typeface="Arial" panose="020B0604020202020204" pitchFamily="34" charset="0"/>
                <a:cs typeface="Arial" panose="020B0604020202020204" pitchFamily="34" charset="0"/>
              </a:rPr>
              <a:t>services</a:t>
            </a:r>
            <a:endParaRPr lang="en-GB" sz="1200" dirty="0">
              <a:latin typeface="Arial" panose="020B0604020202020204" pitchFamily="34" charset="0"/>
              <a:cs typeface="Arial" panose="020B0604020202020204" pitchFamily="34" charset="0"/>
            </a:endParaRPr>
          </a:p>
        </p:txBody>
      </p:sp>
      <p:sp>
        <p:nvSpPr>
          <p:cNvPr id="7" name="TextBox 6"/>
          <p:cNvSpPr txBox="1"/>
          <p:nvPr/>
        </p:nvSpPr>
        <p:spPr>
          <a:xfrm>
            <a:off x="3027298" y="3023129"/>
            <a:ext cx="1080120" cy="646331"/>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Community &amp; Voluntary Sector</a:t>
            </a:r>
            <a:endParaRPr lang="en-GB"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567358" y="4005988"/>
            <a:ext cx="1340432" cy="276999"/>
          </a:xfrm>
          <a:prstGeom prst="rect">
            <a:avLst/>
          </a:prstGeom>
          <a:noFill/>
        </p:spPr>
        <p:txBody>
          <a:bodyPr wrap="none" rtlCol="0">
            <a:spAutoFit/>
          </a:bodyPr>
          <a:lstStyle/>
          <a:p>
            <a:r>
              <a:rPr lang="en-GB" sz="1200" b="1" dirty="0" smtClean="0">
                <a:solidFill>
                  <a:schemeClr val="bg1"/>
                </a:solidFill>
                <a:latin typeface="Arial" panose="020B0604020202020204" pitchFamily="34" charset="0"/>
                <a:cs typeface="Arial" panose="020B0604020202020204" pitchFamily="34" charset="0"/>
              </a:rPr>
              <a:t>Local authority</a:t>
            </a:r>
            <a:endParaRPr lang="en-GB" sz="12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5192129" y="3389470"/>
            <a:ext cx="696024" cy="276999"/>
          </a:xfrm>
          <a:prstGeom prst="rect">
            <a:avLst/>
          </a:prstGeom>
          <a:noFill/>
        </p:spPr>
        <p:txBody>
          <a:bodyPr wrap="none" rtlCol="0">
            <a:spAutoFit/>
          </a:bodyPr>
          <a:lstStyle/>
          <a:p>
            <a:r>
              <a:rPr lang="en-GB" sz="1200" b="1" dirty="0" smtClean="0">
                <a:solidFill>
                  <a:schemeClr val="bg1"/>
                </a:solidFill>
                <a:latin typeface="Arial" panose="020B0604020202020204" pitchFamily="34" charset="0"/>
                <a:cs typeface="Arial" panose="020B0604020202020204" pitchFamily="34" charset="0"/>
              </a:rPr>
              <a:t>Private</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4994960" y="2740015"/>
            <a:ext cx="893193" cy="276999"/>
          </a:xfrm>
          <a:prstGeom prst="rect">
            <a:avLst/>
          </a:prstGeom>
          <a:noFill/>
        </p:spPr>
        <p:txBody>
          <a:bodyPr wrap="none" rtlCol="0">
            <a:spAutoFit/>
          </a:bodyPr>
          <a:lstStyle/>
          <a:p>
            <a:r>
              <a:rPr lang="en-GB" sz="1200" b="1" dirty="0" smtClean="0">
                <a:solidFill>
                  <a:schemeClr val="bg1"/>
                </a:solidFill>
                <a:latin typeface="Arial" panose="020B0604020202020204" pitchFamily="34" charset="0"/>
                <a:cs typeface="Arial" panose="020B0604020202020204" pitchFamily="34" charset="0"/>
              </a:rPr>
              <a:t>CCG/NHS</a:t>
            </a:r>
            <a:endParaRPr lang="en-GB" sz="12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441556" y="1706262"/>
            <a:ext cx="1296144"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Not for profit</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4777737" y="1166708"/>
            <a:ext cx="1296144" cy="461665"/>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Faith groups/</a:t>
            </a:r>
          </a:p>
          <a:p>
            <a:r>
              <a:rPr lang="en-GB" sz="1200" dirty="0" smtClean="0">
                <a:latin typeface="Arial" panose="020B0604020202020204" pitchFamily="34" charset="0"/>
                <a:cs typeface="Arial" panose="020B0604020202020204" pitchFamily="34" charset="0"/>
              </a:rPr>
              <a:t>churches</a:t>
            </a:r>
            <a:endParaRPr lang="en-GB" sz="1200" dirty="0">
              <a:latin typeface="Arial" panose="020B0604020202020204" pitchFamily="34" charset="0"/>
              <a:cs typeface="Arial" panose="020B0604020202020204" pitchFamily="34" charset="0"/>
            </a:endParaRPr>
          </a:p>
        </p:txBody>
      </p:sp>
      <p:cxnSp>
        <p:nvCxnSpPr>
          <p:cNvPr id="14" name="Straight Connector 13"/>
          <p:cNvCxnSpPr/>
          <p:nvPr/>
        </p:nvCxnSpPr>
        <p:spPr>
          <a:xfrm flipV="1">
            <a:off x="5292080" y="1800307"/>
            <a:ext cx="164594" cy="995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451597" y="1608026"/>
            <a:ext cx="200906" cy="1166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19904" y="1617536"/>
            <a:ext cx="156152" cy="15279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03225" y="5882976"/>
            <a:ext cx="2664296" cy="461665"/>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477 people across 215 organisations/services/businesses</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3940279" y="5119029"/>
            <a:ext cx="549177"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28%</a:t>
            </a: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2408005" y="2866791"/>
            <a:ext cx="549177"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32%</a:t>
            </a:r>
            <a:endParaRPr lang="en-GB" sz="1200" dirty="0">
              <a:latin typeface="Arial" panose="020B0604020202020204" pitchFamily="34" charset="0"/>
              <a:cs typeface="Arial" panose="020B0604020202020204" pitchFamily="34" charset="0"/>
            </a:endParaRPr>
          </a:p>
        </p:txBody>
      </p:sp>
      <p:sp>
        <p:nvSpPr>
          <p:cNvPr id="24" name="TextBox 23"/>
          <p:cNvSpPr txBox="1"/>
          <p:nvPr/>
        </p:nvSpPr>
        <p:spPr>
          <a:xfrm>
            <a:off x="3899315" y="1014505"/>
            <a:ext cx="549177"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a:t>
            </a:r>
            <a:endParaRPr lang="en-GB" sz="1200" dirty="0">
              <a:latin typeface="Arial" panose="020B0604020202020204" pitchFamily="34" charset="0"/>
              <a:cs typeface="Arial" panose="020B0604020202020204" pitchFamily="34" charset="0"/>
            </a:endParaRPr>
          </a:p>
        </p:txBody>
      </p:sp>
      <p:sp>
        <p:nvSpPr>
          <p:cNvPr id="25" name="TextBox 24"/>
          <p:cNvSpPr txBox="1"/>
          <p:nvPr/>
        </p:nvSpPr>
        <p:spPr>
          <a:xfrm>
            <a:off x="5140430" y="981147"/>
            <a:ext cx="549177"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4</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5787989" y="1527851"/>
            <a:ext cx="549177"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p:txBody>
      </p:sp>
      <p:sp>
        <p:nvSpPr>
          <p:cNvPr id="27" name="TextBox 26"/>
          <p:cNvSpPr txBox="1"/>
          <p:nvPr/>
        </p:nvSpPr>
        <p:spPr>
          <a:xfrm>
            <a:off x="6062577" y="2452213"/>
            <a:ext cx="549177"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11%</a:t>
            </a:r>
            <a:endParaRPr lang="en-GB" sz="1200" dirty="0">
              <a:latin typeface="Arial" panose="020B0604020202020204" pitchFamily="34" charset="0"/>
              <a:cs typeface="Arial" panose="020B0604020202020204" pitchFamily="34" charset="0"/>
            </a:endParaRPr>
          </a:p>
        </p:txBody>
      </p:sp>
      <p:sp>
        <p:nvSpPr>
          <p:cNvPr id="28" name="TextBox 27"/>
          <p:cNvSpPr txBox="1"/>
          <p:nvPr/>
        </p:nvSpPr>
        <p:spPr>
          <a:xfrm>
            <a:off x="6089628" y="3825552"/>
            <a:ext cx="549177"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cxnSp>
        <p:nvCxnSpPr>
          <p:cNvPr id="29" name="Straight Connector 28"/>
          <p:cNvCxnSpPr/>
          <p:nvPr/>
        </p:nvCxnSpPr>
        <p:spPr>
          <a:xfrm>
            <a:off x="1043608" y="764704"/>
            <a:ext cx="720080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218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496" y="141540"/>
            <a:ext cx="9080714" cy="6671836"/>
            <a:chOff x="35496" y="141540"/>
            <a:chExt cx="9080714" cy="6671836"/>
          </a:xfrm>
        </p:grpSpPr>
        <p:sp>
          <p:nvSpPr>
            <p:cNvPr id="53" name="Rectangle 52"/>
            <p:cNvSpPr/>
            <p:nvPr/>
          </p:nvSpPr>
          <p:spPr>
            <a:xfrm>
              <a:off x="77774" y="141540"/>
              <a:ext cx="8972582" cy="369332"/>
            </a:xfrm>
            <a:prstGeom prst="rect">
              <a:avLst/>
            </a:prstGeom>
            <a:solidFill>
              <a:schemeClr val="bg1"/>
            </a:solidFill>
            <a:ln w="25400">
              <a:solidFill>
                <a:srgbClr val="002060"/>
              </a:solidFill>
            </a:ln>
          </p:spPr>
          <p:txBody>
            <a:bodyPr wrap="square">
              <a:spAutoFit/>
            </a:bodyPr>
            <a:lstStyle/>
            <a:p>
              <a:pPr algn="ctr"/>
              <a:r>
                <a:rPr lang="en-GB" dirty="0" smtClean="0">
                  <a:solidFill>
                    <a:srgbClr val="002060"/>
                  </a:solidFill>
                  <a:latin typeface="Arial" panose="020B0604020202020204" pitchFamily="34" charset="0"/>
                  <a:cs typeface="Arial" panose="020B0604020202020204" pitchFamily="34" charset="0"/>
                </a:rPr>
                <a:t>Locality hub framework - springboard for building relationships &amp; collective action</a:t>
              </a:r>
            </a:p>
          </p:txBody>
        </p:sp>
        <p:grpSp>
          <p:nvGrpSpPr>
            <p:cNvPr id="77" name="Group 76"/>
            <p:cNvGrpSpPr/>
            <p:nvPr/>
          </p:nvGrpSpPr>
          <p:grpSpPr>
            <a:xfrm>
              <a:off x="1428867" y="1614950"/>
              <a:ext cx="7622377" cy="868654"/>
              <a:chOff x="1428867" y="1614950"/>
              <a:chExt cx="7622377" cy="868654"/>
            </a:xfrm>
          </p:grpSpPr>
          <p:sp>
            <p:nvSpPr>
              <p:cNvPr id="54" name="Rectangle 53"/>
              <p:cNvSpPr/>
              <p:nvPr/>
            </p:nvSpPr>
            <p:spPr>
              <a:xfrm>
                <a:off x="1428867" y="1614950"/>
                <a:ext cx="7622377" cy="418959"/>
              </a:xfrm>
              <a:prstGeom prst="rect">
                <a:avLst/>
              </a:prstGeom>
              <a:solidFill>
                <a:srgbClr val="162259"/>
              </a:solidFill>
              <a:ln>
                <a:solidFill>
                  <a:srgbClr val="1622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The role of digital skills and maintaining an active and healthy lifestyle</a:t>
                </a:r>
                <a:endParaRPr lang="en-GB" sz="1600" dirty="0">
                  <a:latin typeface="Arial" panose="020B0604020202020204" pitchFamily="34" charset="0"/>
                  <a:cs typeface="Arial" panose="020B0604020202020204" pitchFamily="34" charset="0"/>
                </a:endParaRPr>
              </a:p>
            </p:txBody>
          </p:sp>
          <p:cxnSp>
            <p:nvCxnSpPr>
              <p:cNvPr id="15" name="Straight Arrow Connector 14"/>
              <p:cNvCxnSpPr/>
              <p:nvPr/>
            </p:nvCxnSpPr>
            <p:spPr>
              <a:xfrm flipH="1" flipV="1">
                <a:off x="2731990" y="2049751"/>
                <a:ext cx="7612" cy="433853"/>
              </a:xfrm>
              <a:prstGeom prst="straightConnector1">
                <a:avLst/>
              </a:prstGeom>
              <a:ln w="38100">
                <a:solidFill>
                  <a:srgbClr val="65B32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4864038" y="2028061"/>
                <a:ext cx="7612" cy="433853"/>
              </a:xfrm>
              <a:prstGeom prst="straightConnector1">
                <a:avLst/>
              </a:prstGeom>
              <a:ln w="38100">
                <a:solidFill>
                  <a:srgbClr val="65B32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6283783" y="2004021"/>
                <a:ext cx="7612" cy="433853"/>
              </a:xfrm>
              <a:prstGeom prst="straightConnector1">
                <a:avLst/>
              </a:prstGeom>
              <a:ln w="38100">
                <a:solidFill>
                  <a:srgbClr val="65B32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8072670" y="2012804"/>
                <a:ext cx="7612" cy="433853"/>
              </a:xfrm>
              <a:prstGeom prst="straightConnector1">
                <a:avLst/>
              </a:prstGeom>
              <a:ln w="38100">
                <a:solidFill>
                  <a:srgbClr val="65B32E"/>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57541" y="856700"/>
              <a:ext cx="9058669" cy="4258101"/>
              <a:chOff x="57541" y="856700"/>
              <a:chExt cx="9058669" cy="4258101"/>
            </a:xfrm>
          </p:grpSpPr>
          <p:sp>
            <p:nvSpPr>
              <p:cNvPr id="36" name="TextBox 35"/>
              <p:cNvSpPr txBox="1"/>
              <p:nvPr/>
            </p:nvSpPr>
            <p:spPr>
              <a:xfrm>
                <a:off x="4135042" y="4283804"/>
                <a:ext cx="1517078" cy="830997"/>
              </a:xfrm>
              <a:prstGeom prst="rect">
                <a:avLst/>
              </a:prstGeom>
              <a:solidFill>
                <a:srgbClr val="002060"/>
              </a:solidFill>
            </p:spPr>
            <p:txBody>
              <a:bodyPr wrap="square" rtlCol="0">
                <a:spAutoFit/>
              </a:bodyPr>
              <a:lstStyle/>
              <a:p>
                <a:endParaRPr lang="en-GB" sz="1600"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Bereaved</a:t>
                </a:r>
              </a:p>
              <a:p>
                <a:endParaRPr lang="en-GB" sz="16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7087370" y="4282841"/>
                <a:ext cx="2021134" cy="830997"/>
              </a:xfrm>
              <a:prstGeom prst="rect">
                <a:avLst/>
              </a:prstGeom>
              <a:solidFill>
                <a:srgbClr val="002060"/>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Becoming a carer/moving on from a caring role</a:t>
                </a:r>
                <a:endParaRPr lang="en-GB" sz="16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5700891" y="4283804"/>
                <a:ext cx="1319381" cy="830997"/>
              </a:xfrm>
              <a:prstGeom prst="rect">
                <a:avLst/>
              </a:prstGeom>
              <a:solidFill>
                <a:srgbClr val="002060"/>
              </a:solidFill>
            </p:spPr>
            <p:txBody>
              <a:bodyPr wrap="square" rtlCol="0">
                <a:spAutoFit/>
              </a:bodyPr>
              <a:lstStyle/>
              <a:p>
                <a:endParaRPr lang="en-GB" sz="1600"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Retired</a:t>
                </a:r>
              </a:p>
              <a:p>
                <a:endParaRPr lang="en-GB" sz="1600"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1411260" y="4283804"/>
                <a:ext cx="2649074" cy="830997"/>
              </a:xfrm>
              <a:prstGeom prst="rect">
                <a:avLst/>
              </a:prstGeom>
              <a:solidFill>
                <a:srgbClr val="002060"/>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Onset of long-term health conditions/</a:t>
                </a:r>
              </a:p>
              <a:p>
                <a:pPr algn="ctr"/>
                <a:r>
                  <a:rPr lang="en-GB" sz="1600" dirty="0" smtClean="0">
                    <a:solidFill>
                      <a:schemeClr val="bg1"/>
                    </a:solidFill>
                    <a:latin typeface="Arial" panose="020B0604020202020204" pitchFamily="34" charset="0"/>
                    <a:cs typeface="Arial" panose="020B0604020202020204" pitchFamily="34" charset="0"/>
                  </a:rPr>
                  <a:t>mobility difficulties</a:t>
                </a:r>
                <a:endParaRPr lang="en-GB" sz="1600" dirty="0">
                  <a:solidFill>
                    <a:schemeClr val="bg1"/>
                  </a:solidFill>
                  <a:latin typeface="Arial" panose="020B0604020202020204" pitchFamily="34" charset="0"/>
                  <a:cs typeface="Arial" panose="020B0604020202020204" pitchFamily="34" charset="0"/>
                </a:endParaRPr>
              </a:p>
            </p:txBody>
          </p:sp>
          <p:sp>
            <p:nvSpPr>
              <p:cNvPr id="41" name="Rectangle 40"/>
              <p:cNvSpPr/>
              <p:nvPr/>
            </p:nvSpPr>
            <p:spPr>
              <a:xfrm>
                <a:off x="77774" y="4313354"/>
                <a:ext cx="1253866" cy="784830"/>
              </a:xfrm>
              <a:prstGeom prst="rect">
                <a:avLst/>
              </a:prstGeom>
              <a:noFill/>
              <a:ln w="31750">
                <a:solidFill>
                  <a:srgbClr val="162259"/>
                </a:solidFill>
              </a:ln>
            </p:spPr>
            <p:txBody>
              <a:bodyPr wrap="square">
                <a:spAutoFit/>
              </a:bodyPr>
              <a:lstStyle/>
              <a:p>
                <a:pPr algn="ctr"/>
                <a:endParaRPr lang="en-GB" sz="1500" b="1" dirty="0" smtClean="0">
                  <a:solidFill>
                    <a:srgbClr val="002060"/>
                  </a:solidFill>
                  <a:latin typeface="Arial" panose="020B0604020202020204" pitchFamily="34" charset="0"/>
                  <a:cs typeface="Arial" panose="020B0604020202020204" pitchFamily="34" charset="0"/>
                </a:endParaRPr>
              </a:p>
              <a:p>
                <a:pPr algn="ctr"/>
                <a:r>
                  <a:rPr lang="en-GB" sz="1500" b="1" dirty="0" smtClean="0">
                    <a:solidFill>
                      <a:srgbClr val="002060"/>
                    </a:solidFill>
                    <a:latin typeface="Arial" panose="020B0604020202020204" pitchFamily="34" charset="0"/>
                    <a:cs typeface="Arial" panose="020B0604020202020204" pitchFamily="34" charset="0"/>
                  </a:rPr>
                  <a:t>At risk</a:t>
                </a:r>
              </a:p>
              <a:p>
                <a:pPr algn="ctr"/>
                <a:endParaRPr lang="en-GB" sz="1500" b="1" dirty="0" smtClean="0">
                  <a:solidFill>
                    <a:srgbClr val="002060"/>
                  </a:solidFill>
                  <a:effectLst/>
                  <a:latin typeface="Arial" panose="020B0604020202020204" pitchFamily="34" charset="0"/>
                  <a:cs typeface="Arial" panose="020B0604020202020204" pitchFamily="34" charset="0"/>
                </a:endParaRPr>
              </a:p>
            </p:txBody>
          </p:sp>
          <p:sp>
            <p:nvSpPr>
              <p:cNvPr id="42" name="TextBox 41"/>
              <p:cNvSpPr txBox="1"/>
              <p:nvPr/>
            </p:nvSpPr>
            <p:spPr>
              <a:xfrm>
                <a:off x="4135042" y="3347996"/>
                <a:ext cx="1517079" cy="830997"/>
              </a:xfrm>
              <a:prstGeom prst="rect">
                <a:avLst/>
              </a:prstGeom>
              <a:solidFill>
                <a:srgbClr val="002060"/>
              </a:solidFill>
            </p:spPr>
            <p:txBody>
              <a:bodyPr wrap="square" rtlCol="0">
                <a:spAutoFit/>
              </a:bodyPr>
              <a:lstStyle/>
              <a:p>
                <a:pPr algn="ctr"/>
                <a:r>
                  <a:rPr lang="en-GB" sz="1400" dirty="0" smtClean="0">
                    <a:solidFill>
                      <a:schemeClr val="bg1"/>
                    </a:solidFill>
                    <a:latin typeface="Arial" panose="020B0604020202020204" pitchFamily="34" charset="0"/>
                    <a:cs typeface="Arial" panose="020B0604020202020204" pitchFamily="34" charset="0"/>
                  </a:rPr>
                  <a:t>First contacts </a:t>
                </a:r>
                <a:r>
                  <a:rPr lang="en-GB" sz="1400" dirty="0" err="1" smtClean="0">
                    <a:solidFill>
                      <a:schemeClr val="bg1"/>
                    </a:solidFill>
                    <a:latin typeface="Arial" panose="020B0604020202020204" pitchFamily="34" charset="0"/>
                    <a:cs typeface="Arial" panose="020B0604020202020204" pitchFamily="34" charset="0"/>
                  </a:rPr>
                  <a:t>ie</a:t>
                </a:r>
                <a:endParaRPr lang="en-GB" sz="1400" dirty="0" smtClean="0">
                  <a:solidFill>
                    <a:schemeClr val="bg1"/>
                  </a:solidFill>
                  <a:latin typeface="Arial" panose="020B0604020202020204" pitchFamily="34" charset="0"/>
                  <a:cs typeface="Arial" panose="020B0604020202020204" pitchFamily="34" charset="0"/>
                </a:endParaRPr>
              </a:p>
              <a:p>
                <a:pPr algn="ctr"/>
                <a:r>
                  <a:rPr lang="en-GB" sz="1400" dirty="0" smtClean="0">
                    <a:solidFill>
                      <a:schemeClr val="bg1"/>
                    </a:solidFill>
                    <a:latin typeface="Arial" panose="020B0604020202020204" pitchFamily="34" charset="0"/>
                    <a:cs typeface="Arial" panose="020B0604020202020204" pitchFamily="34" charset="0"/>
                  </a:rPr>
                  <a:t>Cruse</a:t>
                </a:r>
              </a:p>
              <a:p>
                <a:pPr algn="ctr"/>
                <a:r>
                  <a:rPr lang="en-GB" sz="1400" dirty="0" smtClean="0">
                    <a:solidFill>
                      <a:schemeClr val="bg1"/>
                    </a:solidFill>
                    <a:latin typeface="Arial" panose="020B0604020202020204" pitchFamily="34" charset="0"/>
                    <a:cs typeface="Arial" panose="020B0604020202020204" pitchFamily="34" charset="0"/>
                  </a:rPr>
                  <a:t>Funeral directors</a:t>
                </a:r>
              </a:p>
              <a:p>
                <a:pPr algn="ctr"/>
                <a:endParaRPr lang="en-GB" sz="400" dirty="0" smtClean="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7095076" y="3347033"/>
                <a:ext cx="2021134" cy="815608"/>
              </a:xfrm>
              <a:prstGeom prst="rect">
                <a:avLst/>
              </a:prstGeom>
              <a:solidFill>
                <a:srgbClr val="002060"/>
              </a:solidFill>
            </p:spPr>
            <p:txBody>
              <a:bodyPr wrap="square" rtlCol="0">
                <a:spAutoFit/>
              </a:bodyPr>
              <a:lstStyle/>
              <a:p>
                <a:pPr algn="ctr"/>
                <a:r>
                  <a:rPr lang="en-GB" sz="1400" dirty="0" smtClean="0">
                    <a:solidFill>
                      <a:schemeClr val="bg1"/>
                    </a:solidFill>
                    <a:latin typeface="Arial" panose="020B0604020202020204" pitchFamily="34" charset="0"/>
                    <a:cs typeface="Arial" panose="020B0604020202020204" pitchFamily="34" charset="0"/>
                  </a:rPr>
                  <a:t>Carers Hub</a:t>
                </a:r>
              </a:p>
              <a:p>
                <a:pPr algn="ctr"/>
                <a:r>
                  <a:rPr lang="en-GB" sz="1400" dirty="0" smtClean="0">
                    <a:solidFill>
                      <a:schemeClr val="bg1"/>
                    </a:solidFill>
                    <a:latin typeface="Arial" panose="020B0604020202020204" pitchFamily="34" charset="0"/>
                    <a:cs typeface="Arial" panose="020B0604020202020204" pitchFamily="34" charset="0"/>
                  </a:rPr>
                  <a:t>Employers for carers</a:t>
                </a:r>
              </a:p>
              <a:p>
                <a:pPr algn="ctr"/>
                <a:r>
                  <a:rPr lang="en-GB" sz="1400" dirty="0">
                    <a:solidFill>
                      <a:schemeClr val="bg1"/>
                    </a:solidFill>
                    <a:latin typeface="Arial" panose="020B0604020202020204" pitchFamily="34" charset="0"/>
                    <a:cs typeface="Arial" panose="020B0604020202020204" pitchFamily="34" charset="0"/>
                  </a:rPr>
                  <a:t>M</a:t>
                </a:r>
                <a:r>
                  <a:rPr lang="en-GB" sz="1400" dirty="0" smtClean="0">
                    <a:solidFill>
                      <a:schemeClr val="bg1"/>
                    </a:solidFill>
                    <a:latin typeface="Arial" panose="020B0604020202020204" pitchFamily="34" charset="0"/>
                    <a:cs typeface="Arial" panose="020B0604020202020204" pitchFamily="34" charset="0"/>
                  </a:rPr>
                  <a:t>oving on support</a:t>
                </a:r>
              </a:p>
              <a:p>
                <a:pPr algn="ctr"/>
                <a:endParaRPr lang="en-GB" sz="300" dirty="0" smtClean="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5708597" y="3347996"/>
                <a:ext cx="1311675" cy="830997"/>
              </a:xfrm>
              <a:prstGeom prst="rect">
                <a:avLst/>
              </a:prstGeom>
              <a:solidFill>
                <a:srgbClr val="002060"/>
              </a:solidFill>
            </p:spPr>
            <p:txBody>
              <a:bodyPr wrap="square" rtlCol="0">
                <a:spAutoFit/>
              </a:bodyPr>
              <a:lstStyle/>
              <a:p>
                <a:pPr algn="ctr"/>
                <a:r>
                  <a:rPr lang="en-GB" sz="1400" dirty="0" smtClean="0">
                    <a:solidFill>
                      <a:schemeClr val="bg1"/>
                    </a:solidFill>
                    <a:latin typeface="Arial" panose="020B0604020202020204" pitchFamily="34" charset="0"/>
                    <a:cs typeface="Arial" panose="020B0604020202020204" pitchFamily="34" charset="0"/>
                  </a:rPr>
                  <a:t>Piloted package available</a:t>
                </a:r>
              </a:p>
              <a:p>
                <a:pPr algn="ctr"/>
                <a:r>
                  <a:rPr lang="en-GB" sz="200" dirty="0" smtClean="0">
                    <a:solidFill>
                      <a:schemeClr val="bg1"/>
                    </a:solidFill>
                    <a:latin typeface="Arial" panose="020B0604020202020204" pitchFamily="34" charset="0"/>
                    <a:cs typeface="Arial" panose="020B0604020202020204" pitchFamily="34" charset="0"/>
                  </a:rPr>
                  <a:t> </a:t>
                </a:r>
              </a:p>
              <a:p>
                <a:pPr algn="ctr"/>
                <a:endParaRPr lang="en-GB" sz="400" dirty="0" smtClean="0">
                  <a:solidFill>
                    <a:schemeClr val="bg1"/>
                  </a:solidFill>
                  <a:latin typeface="Arial" panose="020B0604020202020204" pitchFamily="34" charset="0"/>
                  <a:cs typeface="Arial" panose="020B0604020202020204" pitchFamily="34" charset="0"/>
                </a:endParaRPr>
              </a:p>
            </p:txBody>
          </p:sp>
          <p:sp>
            <p:nvSpPr>
              <p:cNvPr id="45" name="TextBox 44"/>
              <p:cNvSpPr txBox="1"/>
              <p:nvPr/>
            </p:nvSpPr>
            <p:spPr>
              <a:xfrm>
                <a:off x="1403648" y="3347700"/>
                <a:ext cx="2656685" cy="815608"/>
              </a:xfrm>
              <a:prstGeom prst="rect">
                <a:avLst/>
              </a:prstGeom>
              <a:solidFill>
                <a:srgbClr val="002060"/>
              </a:solidFill>
            </p:spPr>
            <p:txBody>
              <a:bodyPr wrap="square" rtlCol="0">
                <a:spAutoFit/>
              </a:bodyPr>
              <a:lstStyle/>
              <a:p>
                <a:pPr algn="ctr"/>
                <a:endParaRPr lang="en-GB" sz="1000" dirty="0" smtClean="0">
                  <a:solidFill>
                    <a:schemeClr val="bg1"/>
                  </a:solidFill>
                  <a:latin typeface="Arial" panose="020B0604020202020204" pitchFamily="34" charset="0"/>
                  <a:cs typeface="Arial" panose="020B0604020202020204" pitchFamily="34" charset="0"/>
                </a:endParaRPr>
              </a:p>
              <a:p>
                <a:pPr algn="ctr"/>
                <a:r>
                  <a:rPr lang="en-GB" sz="1500" dirty="0" smtClean="0">
                    <a:solidFill>
                      <a:schemeClr val="bg1"/>
                    </a:solidFill>
                    <a:latin typeface="Arial" panose="020B0604020202020204" pitchFamily="34" charset="0"/>
                    <a:cs typeface="Arial" panose="020B0604020202020204" pitchFamily="34" charset="0"/>
                  </a:rPr>
                  <a:t>Pharmacies role in self care</a:t>
                </a:r>
              </a:p>
              <a:p>
                <a:pPr algn="ctr"/>
                <a:r>
                  <a:rPr lang="en-GB" sz="1500" dirty="0" smtClean="0">
                    <a:solidFill>
                      <a:schemeClr val="bg1"/>
                    </a:solidFill>
                    <a:latin typeface="Arial" panose="020B0604020202020204" pitchFamily="34" charset="0"/>
                    <a:cs typeface="Arial" panose="020B0604020202020204" pitchFamily="34" charset="0"/>
                  </a:rPr>
                  <a:t>Disabled Facilities Grant</a:t>
                </a:r>
              </a:p>
              <a:p>
                <a:pPr algn="ctr"/>
                <a:endParaRPr lang="en-GB" sz="700" dirty="0" smtClean="0">
                  <a:solidFill>
                    <a:schemeClr val="bg1"/>
                  </a:solidFill>
                  <a:latin typeface="Arial" panose="020B0604020202020204" pitchFamily="34" charset="0"/>
                  <a:cs typeface="Arial" panose="020B0604020202020204" pitchFamily="34" charset="0"/>
                </a:endParaRPr>
              </a:p>
            </p:txBody>
          </p:sp>
          <p:sp>
            <p:nvSpPr>
              <p:cNvPr id="46" name="Rectangle 45"/>
              <p:cNvSpPr/>
              <p:nvPr/>
            </p:nvSpPr>
            <p:spPr>
              <a:xfrm>
                <a:off x="65247" y="3377546"/>
                <a:ext cx="1263597" cy="784830"/>
              </a:xfrm>
              <a:prstGeom prst="rect">
                <a:avLst/>
              </a:prstGeom>
              <a:noFill/>
              <a:ln w="31750">
                <a:solidFill>
                  <a:srgbClr val="162259"/>
                </a:solidFill>
              </a:ln>
            </p:spPr>
            <p:txBody>
              <a:bodyPr wrap="square">
                <a:spAutoFit/>
              </a:bodyPr>
              <a:lstStyle/>
              <a:p>
                <a:pPr algn="ctr"/>
                <a:endParaRPr lang="en-GB" sz="1500" b="1" dirty="0" smtClean="0">
                  <a:solidFill>
                    <a:srgbClr val="002060"/>
                  </a:solidFill>
                  <a:latin typeface="Arial" panose="020B0604020202020204" pitchFamily="34" charset="0"/>
                  <a:cs typeface="Arial" panose="020B0604020202020204" pitchFamily="34" charset="0"/>
                </a:endParaRPr>
              </a:p>
              <a:p>
                <a:pPr algn="ctr"/>
                <a:r>
                  <a:rPr lang="en-GB" sz="1500" b="1" dirty="0" smtClean="0">
                    <a:solidFill>
                      <a:srgbClr val="002060"/>
                    </a:solidFill>
                    <a:latin typeface="Arial" panose="020B0604020202020204" pitchFamily="34" charset="0"/>
                    <a:cs typeface="Arial" panose="020B0604020202020204" pitchFamily="34" charset="0"/>
                  </a:rPr>
                  <a:t>Assets</a:t>
                </a:r>
              </a:p>
              <a:p>
                <a:pPr algn="ctr"/>
                <a:endParaRPr lang="en-GB" sz="1500" b="1" dirty="0" smtClean="0">
                  <a:solidFill>
                    <a:srgbClr val="002060"/>
                  </a:solidFill>
                  <a:effectLst/>
                  <a:latin typeface="Arial" panose="020B0604020202020204" pitchFamily="34" charset="0"/>
                  <a:cs typeface="Arial" panose="020B0604020202020204" pitchFamily="34" charset="0"/>
                </a:endParaRPr>
              </a:p>
            </p:txBody>
          </p:sp>
          <p:sp>
            <p:nvSpPr>
              <p:cNvPr id="47" name="TextBox 46"/>
              <p:cNvSpPr txBox="1"/>
              <p:nvPr/>
            </p:nvSpPr>
            <p:spPr>
              <a:xfrm>
                <a:off x="4139952" y="2426515"/>
                <a:ext cx="1493841" cy="830997"/>
              </a:xfrm>
              <a:prstGeom prst="rect">
                <a:avLst/>
              </a:prstGeom>
              <a:solidFill>
                <a:srgbClr val="002060"/>
              </a:solidFill>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Reframing bereavement</a:t>
                </a:r>
              </a:p>
              <a:p>
                <a:pPr algn="ctr"/>
                <a:r>
                  <a:rPr lang="en-GB" sz="1500" dirty="0" smtClean="0">
                    <a:solidFill>
                      <a:schemeClr val="bg1"/>
                    </a:solidFill>
                    <a:latin typeface="Arial" panose="020B0604020202020204" pitchFamily="34" charset="0"/>
                    <a:cs typeface="Arial" panose="020B0604020202020204" pitchFamily="34" charset="0"/>
                  </a:rPr>
                  <a:t>Support</a:t>
                </a:r>
              </a:p>
              <a:p>
                <a:pPr algn="ctr"/>
                <a:endParaRPr lang="en-GB" sz="200" dirty="0" smtClean="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7087370" y="2425552"/>
                <a:ext cx="2021134" cy="830997"/>
              </a:xfrm>
              <a:prstGeom prst="rect">
                <a:avLst/>
              </a:prstGeom>
              <a:solidFill>
                <a:srgbClr val="002060"/>
              </a:solidFill>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Extending reach, support and collaboration</a:t>
                </a:r>
              </a:p>
              <a:p>
                <a:pPr algn="ctr"/>
                <a:endParaRPr lang="en-GB" sz="300" dirty="0" smtClean="0">
                  <a:solidFill>
                    <a:schemeClr val="bg1"/>
                  </a:solidFill>
                  <a:latin typeface="Arial" panose="020B0604020202020204" pitchFamily="34" charset="0"/>
                  <a:cs typeface="Arial" panose="020B0604020202020204" pitchFamily="34" charset="0"/>
                </a:endParaRPr>
              </a:p>
            </p:txBody>
          </p:sp>
          <p:sp>
            <p:nvSpPr>
              <p:cNvPr id="49" name="TextBox 48"/>
              <p:cNvSpPr txBox="1"/>
              <p:nvPr/>
            </p:nvSpPr>
            <p:spPr>
              <a:xfrm>
                <a:off x="5700891" y="2426515"/>
                <a:ext cx="1319381" cy="830997"/>
              </a:xfrm>
              <a:prstGeom prst="rect">
                <a:avLst/>
              </a:prstGeom>
              <a:solidFill>
                <a:srgbClr val="002060"/>
              </a:solidFill>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Drawing on wider assets, resources</a:t>
                </a:r>
              </a:p>
              <a:p>
                <a:pPr algn="ctr"/>
                <a:endParaRPr lang="en-GB" sz="300" dirty="0" smtClean="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1411259" y="2456065"/>
                <a:ext cx="2656685" cy="784830"/>
              </a:xfrm>
              <a:prstGeom prst="rect">
                <a:avLst/>
              </a:prstGeom>
              <a:solidFill>
                <a:srgbClr val="002060"/>
              </a:solidFill>
            </p:spPr>
            <p:txBody>
              <a:bodyPr wrap="square" rtlCol="0">
                <a:spAutoFit/>
              </a:bodyPr>
              <a:lstStyle/>
              <a:p>
                <a:pPr algn="ctr"/>
                <a:r>
                  <a:rPr lang="en-GB" sz="1500" dirty="0" smtClean="0">
                    <a:solidFill>
                      <a:schemeClr val="bg1"/>
                    </a:solidFill>
                    <a:latin typeface="Arial" panose="020B0604020202020204" pitchFamily="34" charset="0"/>
                    <a:cs typeface="Arial" panose="020B0604020202020204" pitchFamily="34" charset="0"/>
                  </a:rPr>
                  <a:t>Falls prevention</a:t>
                </a:r>
              </a:p>
              <a:p>
                <a:pPr algn="ctr"/>
                <a:r>
                  <a:rPr lang="en-GB" sz="1500" dirty="0">
                    <a:solidFill>
                      <a:schemeClr val="bg1"/>
                    </a:solidFill>
                    <a:latin typeface="Arial" panose="020B0604020202020204" pitchFamily="34" charset="0"/>
                    <a:cs typeface="Arial" panose="020B0604020202020204" pitchFamily="34" charset="0"/>
                  </a:rPr>
                  <a:t>Help to stay independent at home for </a:t>
                </a:r>
                <a:r>
                  <a:rPr lang="en-GB" sz="1500" dirty="0" smtClean="0">
                    <a:solidFill>
                      <a:schemeClr val="bg1"/>
                    </a:solidFill>
                    <a:latin typeface="Arial" panose="020B0604020202020204" pitchFamily="34" charset="0"/>
                    <a:cs typeface="Arial" panose="020B0604020202020204" pitchFamily="34" charset="0"/>
                  </a:rPr>
                  <a:t>longer</a:t>
                </a:r>
                <a:endParaRPr lang="en-GB" sz="1500" dirty="0">
                  <a:solidFill>
                    <a:schemeClr val="bg1"/>
                  </a:solidFill>
                  <a:latin typeface="Arial" panose="020B0604020202020204" pitchFamily="34" charset="0"/>
                  <a:cs typeface="Arial" panose="020B0604020202020204" pitchFamily="34" charset="0"/>
                </a:endParaRPr>
              </a:p>
            </p:txBody>
          </p:sp>
          <p:sp>
            <p:nvSpPr>
              <p:cNvPr id="51" name="Rectangle 50"/>
              <p:cNvSpPr/>
              <p:nvPr/>
            </p:nvSpPr>
            <p:spPr>
              <a:xfrm>
                <a:off x="57541" y="2483604"/>
                <a:ext cx="1271303" cy="723275"/>
              </a:xfrm>
              <a:prstGeom prst="rect">
                <a:avLst/>
              </a:prstGeom>
              <a:noFill/>
              <a:ln w="31750">
                <a:solidFill>
                  <a:srgbClr val="162259"/>
                </a:solidFill>
              </a:ln>
            </p:spPr>
            <p:txBody>
              <a:bodyPr wrap="square">
                <a:spAutoFit/>
              </a:bodyPr>
              <a:lstStyle/>
              <a:p>
                <a:pPr algn="ctr"/>
                <a:endParaRPr lang="en-GB" sz="1400" b="1" dirty="0" smtClean="0">
                  <a:solidFill>
                    <a:srgbClr val="002060"/>
                  </a:solidFill>
                  <a:latin typeface="Arial" panose="020B0604020202020204" pitchFamily="34" charset="0"/>
                  <a:cs typeface="Arial" panose="020B0604020202020204" pitchFamily="34" charset="0"/>
                </a:endParaRPr>
              </a:p>
              <a:p>
                <a:pPr algn="ctr"/>
                <a:r>
                  <a:rPr lang="en-GB" sz="1500" b="1" dirty="0" smtClean="0">
                    <a:solidFill>
                      <a:srgbClr val="002060"/>
                    </a:solidFill>
                    <a:latin typeface="Arial" panose="020B0604020202020204" pitchFamily="34" charset="0"/>
                    <a:cs typeface="Arial" panose="020B0604020202020204" pitchFamily="34" charset="0"/>
                  </a:rPr>
                  <a:t>Opportunity</a:t>
                </a:r>
              </a:p>
              <a:p>
                <a:pPr algn="ctr"/>
                <a:endParaRPr lang="en-GB" sz="1200" b="1" dirty="0" smtClean="0">
                  <a:solidFill>
                    <a:srgbClr val="002060"/>
                  </a:solidFill>
                  <a:effectLst/>
                  <a:latin typeface="Arial" panose="020B0604020202020204" pitchFamily="34" charset="0"/>
                  <a:cs typeface="Arial" panose="020B0604020202020204" pitchFamily="34" charset="0"/>
                </a:endParaRPr>
              </a:p>
            </p:txBody>
          </p:sp>
          <p:cxnSp>
            <p:nvCxnSpPr>
              <p:cNvPr id="22" name="Straight Arrow Connector 21"/>
              <p:cNvCxnSpPr>
                <a:stCxn id="51" idx="0"/>
              </p:cNvCxnSpPr>
              <p:nvPr/>
            </p:nvCxnSpPr>
            <p:spPr>
              <a:xfrm flipV="1">
                <a:off x="693193" y="856700"/>
                <a:ext cx="1993" cy="16269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79512" y="5733256"/>
              <a:ext cx="1872208"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grpSp>
          <p:nvGrpSpPr>
            <p:cNvPr id="74" name="Group 73"/>
            <p:cNvGrpSpPr/>
            <p:nvPr/>
          </p:nvGrpSpPr>
          <p:grpSpPr>
            <a:xfrm>
              <a:off x="35496" y="5701318"/>
              <a:ext cx="9030728" cy="1112058"/>
              <a:chOff x="35496" y="5701318"/>
              <a:chExt cx="9030728" cy="1112058"/>
            </a:xfrm>
          </p:grpSpPr>
          <p:sp>
            <p:nvSpPr>
              <p:cNvPr id="40" name="Rectangle 39"/>
              <p:cNvSpPr/>
              <p:nvPr/>
            </p:nvSpPr>
            <p:spPr>
              <a:xfrm>
                <a:off x="35496" y="5905435"/>
                <a:ext cx="9030728" cy="907941"/>
              </a:xfrm>
              <a:prstGeom prst="rect">
                <a:avLst/>
              </a:prstGeom>
              <a:solidFill>
                <a:schemeClr val="bg1"/>
              </a:solidFill>
              <a:ln w="25400">
                <a:solidFill>
                  <a:srgbClr val="162259"/>
                </a:solidFill>
              </a:ln>
            </p:spPr>
            <p:txBody>
              <a:bodyPr wrap="square">
                <a:spAutoFit/>
              </a:bodyPr>
              <a:lstStyle/>
              <a:p>
                <a:pPr algn="ctr"/>
                <a:endParaRPr lang="en-GB" sz="1500" b="1" dirty="0" smtClean="0">
                  <a:solidFill>
                    <a:srgbClr val="002060"/>
                  </a:solidFill>
                  <a:latin typeface="Arial" panose="020B0604020202020204" pitchFamily="34" charset="0"/>
                  <a:cs typeface="Arial" panose="020B0604020202020204" pitchFamily="34" charset="0"/>
                </a:endParaRPr>
              </a:p>
              <a:p>
                <a:pPr algn="ctr"/>
                <a:r>
                  <a:rPr lang="en-GB" sz="2200" dirty="0" smtClean="0">
                    <a:solidFill>
                      <a:srgbClr val="002060"/>
                    </a:solidFill>
                    <a:latin typeface="Arial" panose="020B0604020202020204" pitchFamily="34" charset="0"/>
                    <a:cs typeface="Arial" panose="020B0604020202020204" pitchFamily="34" charset="0"/>
                  </a:rPr>
                  <a:t>Preventing loneliness and ill health in later life – the evidence base</a:t>
                </a:r>
                <a:endParaRPr lang="en-GB" sz="1600" b="1" dirty="0">
                  <a:solidFill>
                    <a:srgbClr val="002060"/>
                  </a:solidFill>
                  <a:latin typeface="Arial" panose="020B0604020202020204" pitchFamily="34" charset="0"/>
                  <a:cs typeface="Arial" panose="020B0604020202020204" pitchFamily="34" charset="0"/>
                </a:endParaRPr>
              </a:p>
              <a:p>
                <a:pPr algn="ctr"/>
                <a:endParaRPr lang="en-GB" sz="1600" dirty="0" smtClean="0">
                  <a:solidFill>
                    <a:srgbClr val="002060"/>
                  </a:solidFill>
                  <a:latin typeface="Arial" panose="020B0604020202020204" pitchFamily="34" charset="0"/>
                  <a:cs typeface="Arial" panose="020B0604020202020204" pitchFamily="34" charset="0"/>
                </a:endParaRPr>
              </a:p>
            </p:txBody>
          </p:sp>
          <p:cxnSp>
            <p:nvCxnSpPr>
              <p:cNvPr id="4" name="Straight Arrow Connector 3"/>
              <p:cNvCxnSpPr/>
              <p:nvPr/>
            </p:nvCxnSpPr>
            <p:spPr>
              <a:xfrm flipV="1">
                <a:off x="2087789" y="5733256"/>
                <a:ext cx="0" cy="172179"/>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572000" y="5701318"/>
                <a:ext cx="0" cy="172179"/>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200357" y="5701318"/>
                <a:ext cx="0" cy="172179"/>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77774" y="5113838"/>
              <a:ext cx="9030729" cy="587480"/>
              <a:chOff x="77774" y="5113838"/>
              <a:chExt cx="9030729" cy="587480"/>
            </a:xfrm>
          </p:grpSpPr>
          <p:sp>
            <p:nvSpPr>
              <p:cNvPr id="34" name="Rectangle 33"/>
              <p:cNvSpPr/>
              <p:nvPr/>
            </p:nvSpPr>
            <p:spPr>
              <a:xfrm>
                <a:off x="77774" y="5301208"/>
                <a:ext cx="9030729" cy="400110"/>
              </a:xfrm>
              <a:prstGeom prst="rect">
                <a:avLst/>
              </a:prstGeom>
              <a:noFill/>
              <a:ln w="31750">
                <a:solidFill>
                  <a:srgbClr val="65B32E"/>
                </a:solidFill>
              </a:ln>
            </p:spPr>
            <p:txBody>
              <a:bodyPr wrap="square">
                <a:spAutoFit/>
              </a:bodyPr>
              <a:lstStyle/>
              <a:p>
                <a:pPr algn="ctr"/>
                <a:r>
                  <a:rPr lang="en-GB" sz="2000" dirty="0" smtClean="0">
                    <a:solidFill>
                      <a:srgbClr val="002060"/>
                    </a:solidFill>
                    <a:latin typeface="Arial" panose="020B0604020202020204" pitchFamily="34" charset="0"/>
                    <a:cs typeface="Arial" panose="020B0604020202020204" pitchFamily="34" charset="0"/>
                  </a:rPr>
                  <a:t>New market opportunities and approaches</a:t>
                </a:r>
                <a:endParaRPr lang="en-GB" sz="2000" dirty="0" smtClean="0">
                  <a:solidFill>
                    <a:srgbClr val="002060"/>
                  </a:solidFill>
                  <a:effectLst/>
                  <a:latin typeface="Arial" panose="020B0604020202020204" pitchFamily="34" charset="0"/>
                  <a:cs typeface="Arial" panose="020B0604020202020204" pitchFamily="34" charset="0"/>
                </a:endParaRPr>
              </a:p>
            </p:txBody>
          </p:sp>
          <p:cxnSp>
            <p:nvCxnSpPr>
              <p:cNvPr id="60" name="Straight Arrow Connector 59"/>
              <p:cNvCxnSpPr/>
              <p:nvPr/>
            </p:nvCxnSpPr>
            <p:spPr>
              <a:xfrm flipV="1">
                <a:off x="2731990" y="5113838"/>
                <a:ext cx="0" cy="172179"/>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871650" y="5113838"/>
                <a:ext cx="0" cy="172179"/>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360581" y="5113838"/>
                <a:ext cx="0" cy="172179"/>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072670" y="5113838"/>
                <a:ext cx="0" cy="172179"/>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475656" y="510872"/>
              <a:ext cx="7574700" cy="948516"/>
              <a:chOff x="1475656" y="510872"/>
              <a:chExt cx="7574700" cy="948516"/>
            </a:xfrm>
          </p:grpSpPr>
          <p:sp>
            <p:nvSpPr>
              <p:cNvPr id="30" name="Left Bracket 29"/>
              <p:cNvSpPr/>
              <p:nvPr/>
            </p:nvSpPr>
            <p:spPr>
              <a:xfrm rot="5400000">
                <a:off x="4696096" y="-1915611"/>
                <a:ext cx="432048" cy="5648661"/>
              </a:xfrm>
              <a:prstGeom prst="leftBracket">
                <a:avLst>
                  <a:gd name="adj" fmla="val 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Rectangle 57"/>
              <p:cNvSpPr/>
              <p:nvPr/>
            </p:nvSpPr>
            <p:spPr>
              <a:xfrm>
                <a:off x="3632767" y="813057"/>
                <a:ext cx="2674355" cy="646331"/>
              </a:xfrm>
              <a:prstGeom prst="rect">
                <a:avLst/>
              </a:prstGeom>
              <a:solidFill>
                <a:schemeClr val="bg1"/>
              </a:solidFill>
              <a:ln w="25400">
                <a:solidFill>
                  <a:srgbClr val="65B32E"/>
                </a:solidFill>
              </a:ln>
            </p:spPr>
            <p:txBody>
              <a:bodyPr wrap="square">
                <a:spAutoFit/>
              </a:bodyPr>
              <a:lstStyle/>
              <a:p>
                <a:pPr algn="ctr"/>
                <a:r>
                  <a:rPr lang="en-GB" dirty="0" smtClean="0">
                    <a:solidFill>
                      <a:srgbClr val="002060"/>
                    </a:solidFill>
                    <a:latin typeface="Arial" panose="020B0604020202020204" pitchFamily="34" charset="0"/>
                    <a:cs typeface="Arial" panose="020B0604020202020204" pitchFamily="34" charset="0"/>
                  </a:rPr>
                  <a:t>Coordinated and collaborative approach</a:t>
                </a:r>
              </a:p>
            </p:txBody>
          </p:sp>
          <p:sp>
            <p:nvSpPr>
              <p:cNvPr id="52" name="Rectangle 51"/>
              <p:cNvSpPr/>
              <p:nvPr/>
            </p:nvSpPr>
            <p:spPr>
              <a:xfrm>
                <a:off x="1475656" y="806442"/>
                <a:ext cx="2088232" cy="646331"/>
              </a:xfrm>
              <a:prstGeom prst="rect">
                <a:avLst/>
              </a:prstGeom>
              <a:solidFill>
                <a:schemeClr val="bg1"/>
              </a:solidFill>
              <a:ln w="25400">
                <a:solidFill>
                  <a:srgbClr val="65B32E"/>
                </a:solidFill>
              </a:ln>
            </p:spPr>
            <p:txBody>
              <a:bodyPr wrap="square">
                <a:spAutoFit/>
              </a:bodyPr>
              <a:lstStyle/>
              <a:p>
                <a:pPr algn="ctr"/>
                <a:r>
                  <a:rPr lang="en-GB" dirty="0" smtClean="0">
                    <a:solidFill>
                      <a:srgbClr val="002060"/>
                    </a:solidFill>
                    <a:latin typeface="Arial" panose="020B0604020202020204" pitchFamily="34" charset="0"/>
                    <a:cs typeface="Arial" panose="020B0604020202020204" pitchFamily="34" charset="0"/>
                  </a:rPr>
                  <a:t>Engagement and development</a:t>
                </a:r>
              </a:p>
            </p:txBody>
          </p:sp>
          <p:sp>
            <p:nvSpPr>
              <p:cNvPr id="59" name="Rectangle 58"/>
              <p:cNvSpPr/>
              <p:nvPr/>
            </p:nvSpPr>
            <p:spPr>
              <a:xfrm>
                <a:off x="6376001" y="813056"/>
                <a:ext cx="2674355" cy="646331"/>
              </a:xfrm>
              <a:prstGeom prst="rect">
                <a:avLst/>
              </a:prstGeom>
              <a:solidFill>
                <a:schemeClr val="bg1"/>
              </a:solidFill>
              <a:ln w="25400">
                <a:solidFill>
                  <a:srgbClr val="65B32E"/>
                </a:solidFill>
              </a:ln>
            </p:spPr>
            <p:txBody>
              <a:bodyPr wrap="square">
                <a:spAutoFit/>
              </a:bodyPr>
              <a:lstStyle/>
              <a:p>
                <a:pPr algn="ctr"/>
                <a:r>
                  <a:rPr lang="en-GB" dirty="0" smtClean="0">
                    <a:solidFill>
                      <a:srgbClr val="002060"/>
                    </a:solidFill>
                    <a:latin typeface="Arial" panose="020B0604020202020204" pitchFamily="34" charset="0"/>
                    <a:cs typeface="Arial" panose="020B0604020202020204" pitchFamily="34" charset="0"/>
                  </a:rPr>
                  <a:t>Sharing expertise, reach and resources</a:t>
                </a:r>
              </a:p>
            </p:txBody>
          </p:sp>
          <p:cxnSp>
            <p:nvCxnSpPr>
              <p:cNvPr id="73" name="Straight Arrow Connector 72"/>
              <p:cNvCxnSpPr/>
              <p:nvPr/>
            </p:nvCxnSpPr>
            <p:spPr>
              <a:xfrm flipV="1">
                <a:off x="4932040" y="510872"/>
                <a:ext cx="0" cy="172179"/>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6080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6376" t="12200" r="38975" b="19201"/>
          <a:stretch/>
        </p:blipFill>
        <p:spPr>
          <a:xfrm>
            <a:off x="11029" y="9216"/>
            <a:ext cx="4816677" cy="5364000"/>
          </a:xfrm>
          <a:prstGeom prst="rect">
            <a:avLst/>
          </a:prstGeom>
        </p:spPr>
      </p:pic>
      <p:pic>
        <p:nvPicPr>
          <p:cNvPr id="7" name="Picture 6" descr="Image result for nhs ccg brighton new logo part of central sussex commissioning alliance">
            <a:hlinkClick r:id="rId4" tgtFrame="&quot;_blank&quo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41275" y="2852936"/>
            <a:ext cx="1551205" cy="576000"/>
          </a:xfrm>
          <a:prstGeom prst="rect">
            <a:avLst/>
          </a:prstGeom>
          <a:noFill/>
          <a:ln>
            <a:noFill/>
          </a:ln>
        </p:spPr>
      </p:pic>
      <p:pic>
        <p:nvPicPr>
          <p:cNvPr id="8" name="Picture 7" descr="Image result for healthy living pharmacies">
            <a:hlinkClick r:id="rId6" tgtFrame="&quot;_blank&quo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2766" y="2852936"/>
            <a:ext cx="1595498" cy="612000"/>
          </a:xfrm>
          <a:prstGeom prst="rect">
            <a:avLst/>
          </a:prstGeom>
          <a:noFill/>
          <a:ln>
            <a:noFill/>
          </a:ln>
        </p:spPr>
      </p:pic>
      <p:pic>
        <p:nvPicPr>
          <p:cNvPr id="9" name="Picture 8" descr="Mears Group PLC | Making People Smile">
            <a:hlinkClick r:id="rId8" tooltip="&quot;Mears Group PLC&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5991070" y="3717575"/>
            <a:ext cx="1057910" cy="341630"/>
          </a:xfrm>
          <a:prstGeom prst="rect">
            <a:avLst/>
          </a:prstGeom>
          <a:noFill/>
          <a:ln>
            <a:noFill/>
          </a:ln>
        </p:spPr>
      </p:pic>
      <p:pic>
        <p:nvPicPr>
          <p:cNvPr id="10" name="Picture 9" descr="Image result for disabled facilities grant brighton council">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11521" y="3501008"/>
            <a:ext cx="1000760" cy="665480"/>
          </a:xfrm>
          <a:prstGeom prst="rect">
            <a:avLst/>
          </a:prstGeom>
          <a:noFill/>
          <a:ln>
            <a:noFill/>
          </a:ln>
        </p:spPr>
      </p:pic>
      <p:pic>
        <p:nvPicPr>
          <p:cNvPr id="11" name="Picture 10"/>
          <p:cNvPicPr>
            <a:picLocks noChangeAspect="1"/>
          </p:cNvPicPr>
          <p:nvPr/>
        </p:nvPicPr>
        <p:blipFill rotWithShape="1">
          <a:blip r:embed="rId12" cstate="print">
            <a:extLst>
              <a:ext uri="{28A0092B-C50C-407E-A947-70E740481C1C}">
                <a14:useLocalDpi xmlns:a14="http://schemas.microsoft.com/office/drawing/2010/main" val="0"/>
              </a:ext>
            </a:extLst>
          </a:blip>
          <a:srcRect b="11485"/>
          <a:stretch/>
        </p:blipFill>
        <p:spPr bwMode="auto">
          <a:xfrm>
            <a:off x="7164288" y="44624"/>
            <a:ext cx="1592134" cy="792000"/>
          </a:xfrm>
          <a:prstGeom prst="rect">
            <a:avLst/>
          </a:prstGeom>
          <a:ln>
            <a:noFill/>
          </a:ln>
          <a:extLst>
            <a:ext uri="{53640926-AAD7-44D8-BBD7-CCE9431645EC}">
              <a14:shadowObscured xmlns:a14="http://schemas.microsoft.com/office/drawing/2010/main"/>
            </a:ext>
          </a:extLst>
        </p:spPr>
      </p:pic>
      <p:pic>
        <p:nvPicPr>
          <p:cNvPr id="12" name="Picture 11" descr="Image result for employersforcarers.org">
            <a:hlinkClick r:id="rId13" tgtFrame="&quot;_blank&quo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136" y="44736"/>
            <a:ext cx="1008000" cy="1008000"/>
          </a:xfrm>
          <a:prstGeom prst="rect">
            <a:avLst/>
          </a:prstGeom>
          <a:noFill/>
          <a:ln>
            <a:noFill/>
          </a:ln>
        </p:spPr>
      </p:pic>
      <p:grpSp>
        <p:nvGrpSpPr>
          <p:cNvPr id="13" name="Group 12"/>
          <p:cNvGrpSpPr>
            <a:grpSpLocks noChangeAspect="1"/>
          </p:cNvGrpSpPr>
          <p:nvPr/>
        </p:nvGrpSpPr>
        <p:grpSpPr>
          <a:xfrm>
            <a:off x="6517642" y="5949280"/>
            <a:ext cx="1438734" cy="864000"/>
            <a:chOff x="697640" y="117217"/>
            <a:chExt cx="2640686" cy="1587930"/>
          </a:xfrm>
        </p:grpSpPr>
        <p:pic>
          <p:nvPicPr>
            <p:cNvPr id="14" name="Picture 13"/>
            <p:cNvPicPr>
              <a:picLocks noChangeAspect="1"/>
            </p:cNvPicPr>
            <p:nvPr/>
          </p:nvPicPr>
          <p:blipFill rotWithShape="1">
            <a:blip r:embed="rId15" cstate="print">
              <a:extLst>
                <a:ext uri="{28A0092B-C50C-407E-A947-70E740481C1C}">
                  <a14:useLocalDpi xmlns:a14="http://schemas.microsoft.com/office/drawing/2010/main" val="0"/>
                </a:ext>
              </a:extLst>
            </a:blip>
            <a:srcRect l="13635" t="18200" r="24733" b="20887"/>
            <a:stretch/>
          </p:blipFill>
          <p:spPr bwMode="auto">
            <a:xfrm>
              <a:off x="697640" y="117217"/>
              <a:ext cx="2640686" cy="1559096"/>
            </a:xfrm>
            <a:prstGeom prst="rect">
              <a:avLst/>
            </a:prstGeom>
            <a:ln>
              <a:noFill/>
            </a:ln>
            <a:extLst>
              <a:ext uri="{53640926-AAD7-44D8-BBD7-CCE9431645EC}">
                <a14:shadowObscured xmlns:a14="http://schemas.microsoft.com/office/drawing/2010/main"/>
              </a:ext>
            </a:extLst>
          </p:spPr>
        </p:pic>
        <p:sp>
          <p:nvSpPr>
            <p:cNvPr id="15" name="Rectangle 14"/>
            <p:cNvSpPr/>
            <p:nvPr/>
          </p:nvSpPr>
          <p:spPr>
            <a:xfrm>
              <a:off x="1117371" y="1526591"/>
              <a:ext cx="1773066" cy="178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pic>
        <p:nvPicPr>
          <p:cNvPr id="16" name="Picture 15" descr="Image result for casserole club brighton">
            <a:hlinkClick r:id="rId16" tgtFrame="&quot;_blank&quo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16877" y="5110739"/>
            <a:ext cx="902970" cy="766445"/>
          </a:xfrm>
          <a:prstGeom prst="rect">
            <a:avLst/>
          </a:prstGeom>
          <a:noFill/>
          <a:ln>
            <a:noFill/>
          </a:ln>
        </p:spPr>
      </p:pic>
      <p:pic>
        <p:nvPicPr>
          <p:cNvPr id="17" name="Picture 16" descr="Image result for brighton and hove food partnership community kitchen">
            <a:hlinkClick r:id="rId18" tgtFrame="&quot;_blank&quo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55386" y="5121184"/>
            <a:ext cx="1515768" cy="756000"/>
          </a:xfrm>
          <a:prstGeom prst="rect">
            <a:avLst/>
          </a:prstGeom>
          <a:noFill/>
          <a:ln>
            <a:noFill/>
          </a:ln>
        </p:spPr>
      </p:pic>
      <p:pic>
        <p:nvPicPr>
          <p:cNvPr id="18" name="Picture 17"/>
          <p:cNvPicPr>
            <a:picLocks noChangeAspect="1"/>
          </p:cNvPicPr>
          <p:nvPr/>
        </p:nvPicPr>
        <p:blipFill rotWithShape="1">
          <a:blip r:embed="rId20"/>
          <a:srcRect l="24801" t="8000" r="57874" b="71000"/>
          <a:stretch/>
        </p:blipFill>
        <p:spPr>
          <a:xfrm>
            <a:off x="5148064" y="5085184"/>
            <a:ext cx="1161600" cy="792000"/>
          </a:xfrm>
          <a:prstGeom prst="rect">
            <a:avLst/>
          </a:prstGeom>
        </p:spPr>
      </p:pic>
      <p:pic>
        <p:nvPicPr>
          <p:cNvPr id="19" name="Picture 18" descr="Image result for cruse bereavement care brighton and hove">
            <a:hlinkClick r:id="rId21" tgtFrame="&quot;_blank&quo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220072" y="1039062"/>
            <a:ext cx="1581612" cy="612000"/>
          </a:xfrm>
          <a:prstGeom prst="rect">
            <a:avLst/>
          </a:prstGeom>
          <a:noFill/>
          <a:ln>
            <a:noFill/>
          </a:ln>
        </p:spPr>
      </p:pic>
      <p:pic>
        <p:nvPicPr>
          <p:cNvPr id="20" name="Picture 19" descr="Image result for bungard funeral">
            <a:hlinkClick r:id="rId23" tgtFrame="&quot;_blank&quo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67379" y="1111062"/>
            <a:ext cx="1054507" cy="504000"/>
          </a:xfrm>
          <a:prstGeom prst="rect">
            <a:avLst/>
          </a:prstGeom>
          <a:noFill/>
          <a:ln>
            <a:noFill/>
          </a:ln>
        </p:spPr>
      </p:pic>
      <p:pic>
        <p:nvPicPr>
          <p:cNvPr id="21" name="Picture 20" descr="Image result for digital brighton and hove">
            <a:hlinkClick r:id="rId25" tgtFrame="&quot;_blank&quo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472432" y="4293096"/>
            <a:ext cx="1529550" cy="720000"/>
          </a:xfrm>
          <a:prstGeom prst="rect">
            <a:avLst/>
          </a:prstGeom>
          <a:noFill/>
          <a:ln>
            <a:noFill/>
          </a:ln>
        </p:spPr>
      </p:pic>
      <p:pic>
        <p:nvPicPr>
          <p:cNvPr id="22" name="Picture 21"/>
          <p:cNvPicPr>
            <a:picLocks noChangeAspect="1"/>
          </p:cNvPicPr>
          <p:nvPr/>
        </p:nvPicPr>
        <p:blipFill rotWithShape="1">
          <a:blip r:embed="rId27">
            <a:extLst>
              <a:ext uri="{28A0092B-C50C-407E-A947-70E740481C1C}">
                <a14:useLocalDpi xmlns:a14="http://schemas.microsoft.com/office/drawing/2010/main" val="0"/>
              </a:ext>
            </a:extLst>
          </a:blip>
          <a:srcRect l="34760" t="14113" r="33812" b="66129"/>
          <a:stretch/>
        </p:blipFill>
        <p:spPr bwMode="auto">
          <a:xfrm>
            <a:off x="5868144" y="1844824"/>
            <a:ext cx="2546115" cy="900000"/>
          </a:xfrm>
          <a:prstGeom prst="rect">
            <a:avLst/>
          </a:prstGeom>
          <a:ln>
            <a:noFill/>
          </a:ln>
          <a:extLst>
            <a:ext uri="{53640926-AAD7-44D8-BBD7-CCE9431645EC}">
              <a14:shadowObscured xmlns:a14="http://schemas.microsoft.com/office/drawing/2010/main"/>
            </a:ext>
          </a:extLst>
        </p:spPr>
      </p:pic>
      <p:pic>
        <p:nvPicPr>
          <p:cNvPr id="23" name="Picture 22" descr="Image result for cpj field logo">
            <a:hlinkClick r:id="rId28" tgtFrame="&quot;_blank&quot;"/>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884531" y="980728"/>
            <a:ext cx="792000" cy="792000"/>
          </a:xfrm>
          <a:prstGeom prst="rect">
            <a:avLst/>
          </a:prstGeom>
          <a:noFill/>
          <a:ln>
            <a:noFill/>
          </a:ln>
        </p:spPr>
      </p:pic>
    </p:spTree>
    <p:extLst>
      <p:ext uri="{BB962C8B-B14F-4D97-AF65-F5344CB8AC3E}">
        <p14:creationId xmlns:p14="http://schemas.microsoft.com/office/powerpoint/2010/main" val="425343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361529"/>
            <a:ext cx="8875192" cy="835223"/>
          </a:xfrm>
          <a:prstGeom prst="rect">
            <a:avLst/>
          </a:prstGeom>
        </p:spPr>
        <p:txBody>
          <a:bodyPr>
            <a:normAutofit fontScale="92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dirty="0">
                <a:solidFill>
                  <a:srgbClr val="162259"/>
                </a:solidFill>
                <a:latin typeface="Arial" panose="020B0604020202020204" pitchFamily="34" charset="0"/>
                <a:cs typeface="Arial" panose="020B0604020202020204" pitchFamily="34" charset="0"/>
              </a:rPr>
              <a:t>Spring </a:t>
            </a:r>
            <a:r>
              <a:rPr lang="en-US" sz="3200" dirty="0" smtClean="0">
                <a:solidFill>
                  <a:srgbClr val="162259"/>
                </a:solidFill>
                <a:latin typeface="Arial" panose="020B0604020202020204" pitchFamily="34" charset="0"/>
                <a:cs typeface="Arial" panose="020B0604020202020204" pitchFamily="34" charset="0"/>
              </a:rPr>
              <a:t>2018 </a:t>
            </a:r>
            <a:r>
              <a:rPr lang="en-US" sz="3200" dirty="0">
                <a:solidFill>
                  <a:srgbClr val="162259"/>
                </a:solidFill>
                <a:latin typeface="Arial" panose="020B0604020202020204" pitchFamily="34" charset="0"/>
                <a:cs typeface="Arial" panose="020B0604020202020204" pitchFamily="34" charset="0"/>
              </a:rPr>
              <a:t>Locality Hubs: </a:t>
            </a:r>
            <a:r>
              <a:rPr lang="en-US" sz="3200" dirty="0" smtClean="0">
                <a:solidFill>
                  <a:srgbClr val="162259"/>
                </a:solidFill>
                <a:latin typeface="Arial" panose="020B0604020202020204" pitchFamily="34" charset="0"/>
                <a:cs typeface="Arial" panose="020B0604020202020204" pitchFamily="34" charset="0"/>
              </a:rPr>
              <a:t>Bookings/Attendance</a:t>
            </a:r>
            <a:endParaRPr lang="en-GB" sz="3200" dirty="0">
              <a:solidFill>
                <a:srgbClr val="162259"/>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71263574"/>
              </p:ext>
            </p:extLst>
          </p:nvPr>
        </p:nvGraphicFramePr>
        <p:xfrm>
          <a:off x="662753" y="1149086"/>
          <a:ext cx="7875772" cy="4341114"/>
        </p:xfrm>
        <a:graphic>
          <a:graphicData uri="http://schemas.openxmlformats.org/drawingml/2006/table">
            <a:tbl>
              <a:tblPr firstRow="1" firstCol="1" bandRow="1">
                <a:tableStyleId>{5C22544A-7EE6-4342-B048-85BDC9FD1C3A}</a:tableStyleId>
              </a:tblPr>
              <a:tblGrid>
                <a:gridCol w="2512580">
                  <a:extLst>
                    <a:ext uri="{9D8B030D-6E8A-4147-A177-3AD203B41FA5}">
                      <a16:colId xmlns:a16="http://schemas.microsoft.com/office/drawing/2014/main" xmlns="" val="20000"/>
                    </a:ext>
                  </a:extLst>
                </a:gridCol>
                <a:gridCol w="1515803">
                  <a:extLst>
                    <a:ext uri="{9D8B030D-6E8A-4147-A177-3AD203B41FA5}">
                      <a16:colId xmlns:a16="http://schemas.microsoft.com/office/drawing/2014/main" xmlns="" val="20001"/>
                    </a:ext>
                  </a:extLst>
                </a:gridCol>
                <a:gridCol w="2047189">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tblGrid>
              <a:tr h="707517">
                <a:tc>
                  <a:txBody>
                    <a:bodyPr/>
                    <a:lstStyle/>
                    <a:p>
                      <a:pPr marL="0" marR="0">
                        <a:spcBef>
                          <a:spcPts val="0"/>
                        </a:spcBef>
                        <a:spcAft>
                          <a:spcPts val="0"/>
                        </a:spcAft>
                      </a:pPr>
                      <a:r>
                        <a:rPr lang="en-GB"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Times New Roman"/>
                        <a:cs typeface="Arial" panose="020B0604020202020204" pitchFamily="34" charset="0"/>
                      </a:endParaRPr>
                    </a:p>
                  </a:txBody>
                  <a:tcPr marL="68580" marR="68580" marT="0" marB="0">
                    <a:solidFill>
                      <a:srgbClr val="162259"/>
                    </a:solidFill>
                  </a:tcPr>
                </a:tc>
                <a:tc>
                  <a:txBody>
                    <a:bodyPr/>
                    <a:lstStyle/>
                    <a:p>
                      <a:pPr marL="0" marR="0" algn="ctr">
                        <a:spcBef>
                          <a:spcPts val="0"/>
                        </a:spcBef>
                        <a:spcAft>
                          <a:spcPts val="0"/>
                        </a:spcAft>
                      </a:pPr>
                      <a:r>
                        <a:rPr lang="en-GB" sz="2400" b="0" dirty="0">
                          <a:effectLst/>
                          <a:latin typeface="Arial" panose="020B0604020202020204" pitchFamily="34" charset="0"/>
                          <a:cs typeface="Arial" panose="020B0604020202020204" pitchFamily="34" charset="0"/>
                        </a:rPr>
                        <a:t>East</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rgbClr val="162259"/>
                    </a:solidFill>
                  </a:tcPr>
                </a:tc>
                <a:tc>
                  <a:txBody>
                    <a:bodyPr/>
                    <a:lstStyle/>
                    <a:p>
                      <a:pPr marL="0" marR="0" algn="ctr">
                        <a:spcBef>
                          <a:spcPts val="0"/>
                        </a:spcBef>
                        <a:spcAft>
                          <a:spcPts val="0"/>
                        </a:spcAft>
                      </a:pPr>
                      <a:r>
                        <a:rPr lang="en-GB" sz="2400" b="0" dirty="0">
                          <a:effectLst/>
                          <a:latin typeface="Arial" panose="020B0604020202020204" pitchFamily="34" charset="0"/>
                          <a:cs typeface="Arial" panose="020B0604020202020204" pitchFamily="34" charset="0"/>
                        </a:rPr>
                        <a:t>North/Central</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rgbClr val="162259"/>
                    </a:solidFill>
                  </a:tcPr>
                </a:tc>
                <a:tc>
                  <a:txBody>
                    <a:bodyPr/>
                    <a:lstStyle/>
                    <a:p>
                      <a:pPr marL="0" marR="0" algn="ctr">
                        <a:spcBef>
                          <a:spcPts val="0"/>
                        </a:spcBef>
                        <a:spcAft>
                          <a:spcPts val="0"/>
                        </a:spcAft>
                      </a:pPr>
                      <a:r>
                        <a:rPr lang="en-GB" sz="2400" b="0" dirty="0">
                          <a:effectLst/>
                          <a:latin typeface="Arial" panose="020B0604020202020204" pitchFamily="34" charset="0"/>
                          <a:cs typeface="Arial" panose="020B0604020202020204" pitchFamily="34" charset="0"/>
                        </a:rPr>
                        <a:t>West</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rgbClr val="162259"/>
                    </a:solidFill>
                  </a:tcPr>
                </a:tc>
                <a:extLst>
                  <a:ext uri="{0D108BD9-81ED-4DB2-BD59-A6C34878D82A}">
                    <a16:rowId xmlns:a16="http://schemas.microsoft.com/office/drawing/2014/main" xmlns="" val="10000"/>
                  </a:ext>
                </a:extLst>
              </a:tr>
              <a:tr h="353759">
                <a:tc>
                  <a:txBody>
                    <a:bodyPr/>
                    <a:lstStyle/>
                    <a:p>
                      <a:pPr marL="0" marR="0">
                        <a:spcBef>
                          <a:spcPts val="0"/>
                        </a:spcBef>
                        <a:spcAft>
                          <a:spcPts val="0"/>
                        </a:spcAft>
                      </a:pPr>
                      <a:r>
                        <a:rPr lang="en-GB" sz="2400" b="0" dirty="0">
                          <a:solidFill>
                            <a:schemeClr val="tx1"/>
                          </a:solidFill>
                          <a:effectLst/>
                          <a:latin typeface="Arial" panose="020B0604020202020204" pitchFamily="34" charset="0"/>
                          <a:cs typeface="Arial" panose="020B0604020202020204" pitchFamily="34" charset="0"/>
                        </a:rPr>
                        <a:t>Booking</a:t>
                      </a:r>
                    </a:p>
                    <a:p>
                      <a:pPr marL="0" marR="0">
                        <a:spcBef>
                          <a:spcPts val="0"/>
                        </a:spcBef>
                        <a:spcAft>
                          <a:spcPts val="0"/>
                        </a:spcAft>
                      </a:pP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46</a:t>
                      </a: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44</a:t>
                      </a: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58</a:t>
                      </a: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extLst>
                  <a:ext uri="{0D108BD9-81ED-4DB2-BD59-A6C34878D82A}">
                    <a16:rowId xmlns:a16="http://schemas.microsoft.com/office/drawing/2014/main" xmlns="" val="10001"/>
                  </a:ext>
                </a:extLst>
              </a:tr>
              <a:tr h="707517">
                <a:tc>
                  <a:txBody>
                    <a:bodyPr/>
                    <a:lstStyle/>
                    <a:p>
                      <a:pPr marL="0" marR="0">
                        <a:spcBef>
                          <a:spcPts val="0"/>
                        </a:spcBef>
                        <a:spcAft>
                          <a:spcPts val="0"/>
                        </a:spcAft>
                      </a:pPr>
                      <a:r>
                        <a:rPr lang="en-GB" sz="2400" b="0" dirty="0">
                          <a:solidFill>
                            <a:schemeClr val="tx1"/>
                          </a:solidFill>
                          <a:effectLst/>
                          <a:latin typeface="Arial" panose="020B0604020202020204" pitchFamily="34" charset="0"/>
                          <a:cs typeface="Arial" panose="020B0604020202020204" pitchFamily="34" charset="0"/>
                        </a:rPr>
                        <a:t>Attendance</a:t>
                      </a: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41*</a:t>
                      </a: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800" dirty="0" smtClean="0">
                          <a:effectLst/>
                          <a:latin typeface="Arial" panose="020B0604020202020204" pitchFamily="34" charset="0"/>
                          <a:ea typeface="Times New Roman"/>
                          <a:cs typeface="Arial" panose="020B0604020202020204" pitchFamily="34" charset="0"/>
                        </a:rPr>
                        <a:t>(4 apologies)</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33*</a:t>
                      </a: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800" dirty="0" smtClean="0">
                          <a:effectLst/>
                          <a:latin typeface="Arial" panose="020B0604020202020204" pitchFamily="34" charset="0"/>
                          <a:ea typeface="Times New Roman"/>
                          <a:cs typeface="Arial" panose="020B0604020202020204" pitchFamily="34" charset="0"/>
                        </a:rPr>
                        <a:t>(7 apologies</a:t>
                      </a:r>
                      <a:r>
                        <a:rPr lang="en-US" sz="1800" baseline="0" dirty="0" smtClean="0">
                          <a:effectLst/>
                          <a:latin typeface="Arial" panose="020B0604020202020204" pitchFamily="34" charset="0"/>
                          <a:ea typeface="Times New Roman"/>
                          <a:cs typeface="Arial" panose="020B0604020202020204" pitchFamily="34" charset="0"/>
                        </a:rPr>
                        <a:t>)</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57*</a:t>
                      </a: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800" dirty="0" smtClean="0">
                          <a:effectLst/>
                          <a:latin typeface="Arial" panose="020B0604020202020204" pitchFamily="34" charset="0"/>
                          <a:ea typeface="Times New Roman"/>
                          <a:cs typeface="Arial" panose="020B0604020202020204" pitchFamily="34" charset="0"/>
                        </a:rPr>
                        <a:t>(4 apologies)</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extLst>
                  <a:ext uri="{0D108BD9-81ED-4DB2-BD59-A6C34878D82A}">
                    <a16:rowId xmlns:a16="http://schemas.microsoft.com/office/drawing/2014/main" xmlns="" val="10002"/>
                  </a:ext>
                </a:extLst>
              </a:tr>
              <a:tr h="565747">
                <a:tc>
                  <a:txBody>
                    <a:bodyPr/>
                    <a:lstStyle/>
                    <a:p>
                      <a:pPr marL="0" marR="0">
                        <a:spcBef>
                          <a:spcPts val="0"/>
                        </a:spcBef>
                        <a:spcAft>
                          <a:spcPts val="0"/>
                        </a:spcAft>
                      </a:pPr>
                      <a:r>
                        <a:rPr lang="en-GB" sz="2400" b="0" dirty="0">
                          <a:solidFill>
                            <a:schemeClr val="tx1"/>
                          </a:solidFill>
                          <a:effectLst/>
                          <a:latin typeface="Arial" panose="020B0604020202020204" pitchFamily="34" charset="0"/>
                          <a:cs typeface="Arial" panose="020B0604020202020204" pitchFamily="34" charset="0"/>
                        </a:rPr>
                        <a:t>Ratio</a:t>
                      </a:r>
                    </a:p>
                  </a:txBody>
                  <a:tcPr marL="68580" marR="68580" marT="0" marB="0">
                    <a:solidFill>
                      <a:srgbClr val="65B32E"/>
                    </a:solidFill>
                  </a:tcPr>
                </a:tc>
                <a:tc>
                  <a:txBody>
                    <a:bodyPr/>
                    <a:lstStyle/>
                    <a:p>
                      <a:pPr marL="0" marR="0" algn="ctr">
                        <a:spcBef>
                          <a:spcPts val="0"/>
                        </a:spcBef>
                        <a:spcAft>
                          <a:spcPts val="0"/>
                        </a:spcAft>
                      </a:pPr>
                      <a:r>
                        <a:rPr lang="en-GB" sz="2400" dirty="0" smtClean="0">
                          <a:solidFill>
                            <a:schemeClr val="tx1"/>
                          </a:solidFill>
                          <a:effectLst/>
                          <a:latin typeface="Arial" panose="020B0604020202020204" pitchFamily="34" charset="0"/>
                          <a:cs typeface="Arial" panose="020B0604020202020204" pitchFamily="34" charset="0"/>
                        </a:rPr>
                        <a:t>89%</a:t>
                      </a:r>
                      <a:endParaRPr lang="en-GB" sz="24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solidFill>
                            <a:schemeClr val="tx1"/>
                          </a:solidFill>
                          <a:effectLst/>
                          <a:latin typeface="Arial" panose="020B0604020202020204" pitchFamily="34" charset="0"/>
                          <a:cs typeface="Arial" panose="020B0604020202020204" pitchFamily="34" charset="0"/>
                        </a:rPr>
                        <a:t>75%</a:t>
                      </a:r>
                      <a:endParaRPr lang="en-GB" sz="24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endParaRPr lang="en-GB" sz="2400" dirty="0">
                        <a:solidFill>
                          <a:schemeClr val="tx1"/>
                        </a:solidFill>
                        <a:effectLst/>
                        <a:latin typeface="Arial" panose="020B0604020202020204" pitchFamily="34" charset="0"/>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solidFill>
                            <a:schemeClr val="tx1"/>
                          </a:solidFill>
                          <a:effectLst/>
                          <a:latin typeface="Arial" panose="020B0604020202020204" pitchFamily="34" charset="0"/>
                          <a:cs typeface="Arial" panose="020B0604020202020204" pitchFamily="34" charset="0"/>
                        </a:rPr>
                        <a:t>98%</a:t>
                      </a:r>
                      <a:endParaRPr lang="en-GB" sz="24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endParaRPr lang="en-GB" sz="2400" dirty="0">
                        <a:solidFill>
                          <a:schemeClr val="tx1"/>
                        </a:solidFill>
                        <a:effectLst/>
                        <a:latin typeface="Arial" panose="020B0604020202020204" pitchFamily="34" charset="0"/>
                        <a:cs typeface="Arial" panose="020B0604020202020204" pitchFamily="34" charset="0"/>
                      </a:endParaRPr>
                    </a:p>
                  </a:txBody>
                  <a:tcPr marL="68580" marR="68580" marT="0" marB="0" anchor="b">
                    <a:solidFill>
                      <a:srgbClr val="65B32E"/>
                    </a:solidFill>
                  </a:tcPr>
                </a:tc>
                <a:extLst>
                  <a:ext uri="{0D108BD9-81ED-4DB2-BD59-A6C34878D82A}">
                    <a16:rowId xmlns:a16="http://schemas.microsoft.com/office/drawing/2014/main" xmlns="" val="10003"/>
                  </a:ext>
                </a:extLst>
              </a:tr>
              <a:tr h="353759">
                <a:tc gridSpan="4">
                  <a:txBody>
                    <a:bodyPr/>
                    <a:lstStyle/>
                    <a:p>
                      <a:pPr marL="0" marR="0" algn="ctr">
                        <a:spcBef>
                          <a:spcPts val="0"/>
                        </a:spcBef>
                        <a:spcAft>
                          <a:spcPts val="0"/>
                        </a:spcAft>
                      </a:pPr>
                      <a:r>
                        <a:rPr lang="en-GB" sz="2400" b="0" dirty="0">
                          <a:solidFill>
                            <a:schemeClr val="tx1"/>
                          </a:solidFill>
                          <a:effectLst/>
                          <a:latin typeface="Arial" panose="020B0604020202020204" pitchFamily="34" charset="0"/>
                          <a:ea typeface="Times New Roman"/>
                          <a:cs typeface="Arial" panose="020B0604020202020204" pitchFamily="34" charset="0"/>
                        </a:rPr>
                        <a:t>                          Average = </a:t>
                      </a:r>
                      <a:r>
                        <a:rPr lang="en-GB" sz="2400" b="0" dirty="0" smtClean="0">
                          <a:solidFill>
                            <a:schemeClr val="tx1"/>
                          </a:solidFill>
                          <a:effectLst/>
                          <a:latin typeface="Arial" panose="020B0604020202020204" pitchFamily="34" charset="0"/>
                          <a:ea typeface="Times New Roman"/>
                          <a:cs typeface="Arial" panose="020B0604020202020204" pitchFamily="34" charset="0"/>
                        </a:rPr>
                        <a:t>89%</a:t>
                      </a:r>
                      <a:endParaRPr lang="en-GB" sz="2400" b="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hMerge="1">
                  <a:txBody>
                    <a:bodyPr/>
                    <a:lstStyle/>
                    <a:p>
                      <a:pPr marL="0" marR="0" algn="ctr">
                        <a:spcBef>
                          <a:spcPts val="0"/>
                        </a:spcBef>
                        <a:spcAft>
                          <a:spcPts val="0"/>
                        </a:spcAft>
                      </a:pPr>
                      <a:endParaRPr lang="en-US" sz="240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hMerge="1">
                  <a:txBody>
                    <a:bodyPr/>
                    <a:lstStyle/>
                    <a:p>
                      <a:pPr marL="0" marR="0" algn="ctr">
                        <a:spcBef>
                          <a:spcPts val="0"/>
                        </a:spcBef>
                        <a:spcAft>
                          <a:spcPts val="0"/>
                        </a:spcAft>
                      </a:pPr>
                      <a:endParaRPr lang="en-US" sz="240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hMerge="1">
                  <a:txBody>
                    <a:bodyPr/>
                    <a:lstStyle/>
                    <a:p>
                      <a:pPr marL="0" marR="0" algn="ctr">
                        <a:spcBef>
                          <a:spcPts val="0"/>
                        </a:spcBef>
                        <a:spcAft>
                          <a:spcPts val="0"/>
                        </a:spcAft>
                      </a:pPr>
                      <a:endParaRPr lang="en-US" sz="240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extLst>
                  <a:ext uri="{0D108BD9-81ED-4DB2-BD59-A6C34878D82A}">
                    <a16:rowId xmlns:a16="http://schemas.microsoft.com/office/drawing/2014/main" xmlns="" val="10004"/>
                  </a:ext>
                </a:extLst>
              </a:tr>
              <a:tr h="353759">
                <a:tc>
                  <a:txBody>
                    <a:bodyPr/>
                    <a:lstStyle/>
                    <a:p>
                      <a:pPr marL="0" marR="0" algn="l">
                        <a:spcBef>
                          <a:spcPts val="0"/>
                        </a:spcBef>
                        <a:spcAft>
                          <a:spcPts val="0"/>
                        </a:spcAft>
                      </a:pPr>
                      <a:r>
                        <a:rPr lang="en-GB" sz="2400" b="0" dirty="0" smtClean="0">
                          <a:solidFill>
                            <a:schemeClr val="tx1"/>
                          </a:solidFill>
                          <a:effectLst/>
                          <a:latin typeface="Arial" panose="020B0604020202020204" pitchFamily="34" charset="0"/>
                          <a:ea typeface="Times New Roman"/>
                          <a:cs typeface="Arial" panose="020B0604020202020204" pitchFamily="34" charset="0"/>
                        </a:rPr>
                        <a:t>Total attendance:</a:t>
                      </a:r>
                    </a:p>
                    <a:p>
                      <a:pPr marL="0" marR="0" algn="l">
                        <a:spcBef>
                          <a:spcPts val="0"/>
                        </a:spcBef>
                        <a:spcAft>
                          <a:spcPts val="0"/>
                        </a:spcAft>
                      </a:pPr>
                      <a:endParaRPr lang="en-GB" sz="2400" b="0" dirty="0" smtClean="0">
                        <a:solidFill>
                          <a:schemeClr val="tx1"/>
                        </a:solidFill>
                        <a:effectLst/>
                        <a:latin typeface="Arial" panose="020B0604020202020204" pitchFamily="34" charset="0"/>
                        <a:ea typeface="Times New Roman"/>
                        <a:cs typeface="Arial" panose="020B0604020202020204" pitchFamily="34" charset="0"/>
                      </a:endParaRPr>
                    </a:p>
                    <a:p>
                      <a:pPr marL="0" marR="0" algn="l">
                        <a:spcBef>
                          <a:spcPts val="0"/>
                        </a:spcBef>
                        <a:spcAft>
                          <a:spcPts val="0"/>
                        </a:spcAft>
                      </a:pPr>
                      <a:r>
                        <a:rPr lang="en-GB" sz="2400" b="0" dirty="0" smtClean="0">
                          <a:solidFill>
                            <a:schemeClr val="tx1"/>
                          </a:solidFill>
                          <a:effectLst/>
                          <a:latin typeface="Arial" panose="020B0604020202020204" pitchFamily="34" charset="0"/>
                          <a:ea typeface="Times New Roman"/>
                          <a:cs typeface="Arial" panose="020B0604020202020204" pitchFamily="34" charset="0"/>
                        </a:rPr>
                        <a:t>Representing:</a:t>
                      </a:r>
                    </a:p>
                  </a:txBody>
                  <a:tcPr marL="68580" marR="68580" marT="0" marB="0">
                    <a:solidFill>
                      <a:srgbClr val="65B32E"/>
                    </a:solidFill>
                  </a:tcPr>
                </a:tc>
                <a:tc gridSpan="3">
                  <a:txBody>
                    <a:bodyPr/>
                    <a:lstStyle/>
                    <a:p>
                      <a:pPr algn="ctr"/>
                      <a:r>
                        <a:rPr lang="en-GB" sz="2400" dirty="0" smtClean="0">
                          <a:solidFill>
                            <a:schemeClr val="tx1"/>
                          </a:solidFill>
                          <a:latin typeface="Arial" panose="020B0604020202020204" pitchFamily="34" charset="0"/>
                          <a:cs typeface="Arial" panose="020B0604020202020204" pitchFamily="34" charset="0"/>
                        </a:rPr>
                        <a:t>131</a:t>
                      </a:r>
                    </a:p>
                    <a:p>
                      <a:pPr algn="ctr"/>
                      <a:endParaRPr lang="en-GB" sz="2400" dirty="0" smtClean="0">
                        <a:solidFill>
                          <a:schemeClr val="tx1"/>
                        </a:solidFill>
                        <a:latin typeface="Arial" panose="020B0604020202020204" pitchFamily="34" charset="0"/>
                        <a:cs typeface="Arial" panose="020B0604020202020204" pitchFamily="34" charset="0"/>
                      </a:endParaRPr>
                    </a:p>
                    <a:p>
                      <a:pPr algn="ctr"/>
                      <a:r>
                        <a:rPr lang="en-GB" sz="2400" dirty="0" smtClean="0">
                          <a:solidFill>
                            <a:schemeClr val="tx1"/>
                          </a:solidFill>
                          <a:latin typeface="Arial" panose="020B0604020202020204" pitchFamily="34" charset="0"/>
                          <a:cs typeface="Arial" panose="020B0604020202020204" pitchFamily="34" charset="0"/>
                        </a:rPr>
                        <a:t>47 organisations/services/businesses</a:t>
                      </a:r>
                      <a:endParaRPr lang="en-US" sz="2400" dirty="0">
                        <a:solidFill>
                          <a:schemeClr val="tx1"/>
                        </a:solidFill>
                        <a:latin typeface="Arial" panose="020B0604020202020204" pitchFamily="34" charset="0"/>
                        <a:cs typeface="Arial" panose="020B0604020202020204" pitchFamily="34" charset="0"/>
                      </a:endParaRPr>
                    </a:p>
                  </a:txBody>
                  <a:tcPr marL="68580" marR="68580" marT="0" marB="0">
                    <a:solidFill>
                      <a:srgbClr val="65B32E"/>
                    </a:solidFill>
                  </a:tcPr>
                </a:tc>
                <a:tc hMerge="1">
                  <a:txBody>
                    <a:bodyPr/>
                    <a:lstStyle/>
                    <a:p>
                      <a:endParaRPr lang="en-US"/>
                    </a:p>
                  </a:txBody>
                  <a:tcPr marL="68580" marR="68580" marT="0" marB="0">
                    <a:solidFill>
                      <a:srgbClr val="65B32E"/>
                    </a:solidFill>
                  </a:tcPr>
                </a:tc>
                <a:tc hMerge="1">
                  <a:txBody>
                    <a:bodyPr/>
                    <a:lstStyle/>
                    <a:p>
                      <a:endParaRPr lang="en-US"/>
                    </a:p>
                  </a:txBody>
                  <a:tcPr marL="68580" marR="68580" marT="0" marB="0">
                    <a:solidFill>
                      <a:srgbClr val="65B32E"/>
                    </a:solidFill>
                  </a:tcPr>
                </a:tc>
                <a:extLst>
                  <a:ext uri="{0D108BD9-81ED-4DB2-BD59-A6C34878D82A}">
                    <a16:rowId xmlns:a16="http://schemas.microsoft.com/office/drawing/2014/main" xmlns="" val="10005"/>
                  </a:ext>
                </a:extLst>
              </a:tr>
            </a:tbl>
          </a:graphicData>
        </a:graphic>
      </p:graphicFrame>
      <p:cxnSp>
        <p:nvCxnSpPr>
          <p:cNvPr id="5" name="Straight Connector 4"/>
          <p:cNvCxnSpPr/>
          <p:nvPr/>
        </p:nvCxnSpPr>
        <p:spPr>
          <a:xfrm>
            <a:off x="467544" y="980728"/>
            <a:ext cx="8280920" cy="0"/>
          </a:xfrm>
          <a:prstGeom prst="line">
            <a:avLst/>
          </a:prstGeom>
          <a:ln w="25400">
            <a:solidFill>
              <a:srgbClr val="65B32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538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8" name="Rectangle 7"/>
          <p:cNvSpPr/>
          <p:nvPr/>
        </p:nvSpPr>
        <p:spPr>
          <a:xfrm>
            <a:off x="107504" y="44624"/>
            <a:ext cx="8928992" cy="646331"/>
          </a:xfrm>
          <a:prstGeom prst="rect">
            <a:avLst/>
          </a:prstGeom>
        </p:spPr>
        <p:txBody>
          <a:bodyPr wrap="square">
            <a:spAutoFit/>
          </a:bodyPr>
          <a:lstStyle/>
          <a:p>
            <a:pPr algn="ctr"/>
            <a:r>
              <a:rPr lang="en-GB" sz="3600" dirty="0" smtClean="0">
                <a:solidFill>
                  <a:srgbClr val="002060"/>
                </a:solidFill>
                <a:latin typeface="Arial" panose="020B0604020202020204" pitchFamily="34" charset="0"/>
                <a:cs typeface="Arial" panose="020B0604020202020204" pitchFamily="34" charset="0"/>
              </a:rPr>
              <a:t>Attendance</a:t>
            </a:r>
          </a:p>
        </p:txBody>
      </p:sp>
      <p:graphicFrame>
        <p:nvGraphicFramePr>
          <p:cNvPr id="5" name="Chart 4"/>
          <p:cNvGraphicFramePr>
            <a:graphicFrameLocks/>
          </p:cNvGraphicFramePr>
          <p:nvPr/>
        </p:nvGraphicFramePr>
        <p:xfrm>
          <a:off x="1014412" y="1340643"/>
          <a:ext cx="7115175" cy="41767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7298" y="3023129"/>
            <a:ext cx="1080120" cy="646331"/>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Community &amp; Voluntary Sector</a:t>
            </a:r>
            <a:endParaRPr lang="en-GB"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567358" y="4005988"/>
            <a:ext cx="1340432" cy="276999"/>
          </a:xfrm>
          <a:prstGeom prst="rect">
            <a:avLst/>
          </a:prstGeom>
          <a:noFill/>
        </p:spPr>
        <p:txBody>
          <a:bodyPr wrap="none" rtlCol="0">
            <a:spAutoFit/>
          </a:bodyPr>
          <a:lstStyle/>
          <a:p>
            <a:r>
              <a:rPr lang="en-GB" sz="1200" b="1" dirty="0" smtClean="0">
                <a:solidFill>
                  <a:schemeClr val="bg1"/>
                </a:solidFill>
                <a:latin typeface="Arial" panose="020B0604020202020204" pitchFamily="34" charset="0"/>
                <a:cs typeface="Arial" panose="020B0604020202020204" pitchFamily="34" charset="0"/>
              </a:rPr>
              <a:t>Local authority</a:t>
            </a:r>
            <a:endParaRPr lang="en-GB" sz="12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5192129" y="3389470"/>
            <a:ext cx="696024" cy="276999"/>
          </a:xfrm>
          <a:prstGeom prst="rect">
            <a:avLst/>
          </a:prstGeom>
          <a:noFill/>
        </p:spPr>
        <p:txBody>
          <a:bodyPr wrap="none" rtlCol="0">
            <a:spAutoFit/>
          </a:bodyPr>
          <a:lstStyle/>
          <a:p>
            <a:r>
              <a:rPr lang="en-GB" sz="1200" b="1" dirty="0" smtClean="0">
                <a:solidFill>
                  <a:schemeClr val="bg1"/>
                </a:solidFill>
                <a:latin typeface="Arial" panose="020B0604020202020204" pitchFamily="34" charset="0"/>
                <a:cs typeface="Arial" panose="020B0604020202020204" pitchFamily="34" charset="0"/>
              </a:rPr>
              <a:t>Private</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4994960" y="2740015"/>
            <a:ext cx="893193" cy="276999"/>
          </a:xfrm>
          <a:prstGeom prst="rect">
            <a:avLst/>
          </a:prstGeom>
          <a:noFill/>
        </p:spPr>
        <p:txBody>
          <a:bodyPr wrap="none" rtlCol="0">
            <a:spAutoFit/>
          </a:bodyPr>
          <a:lstStyle/>
          <a:p>
            <a:r>
              <a:rPr lang="en-GB" sz="1200" b="1" dirty="0" smtClean="0">
                <a:solidFill>
                  <a:schemeClr val="bg1"/>
                </a:solidFill>
                <a:latin typeface="Arial" panose="020B0604020202020204" pitchFamily="34" charset="0"/>
                <a:cs typeface="Arial" panose="020B0604020202020204" pitchFamily="34" charset="0"/>
              </a:rPr>
              <a:t>CCG/NHS</a:t>
            </a:r>
            <a:endParaRPr lang="en-GB" sz="1200" b="1" dirty="0">
              <a:solidFill>
                <a:schemeClr val="bg1"/>
              </a:solidFill>
              <a:latin typeface="Arial" panose="020B0604020202020204" pitchFamily="34" charset="0"/>
              <a:cs typeface="Arial" panose="020B0604020202020204" pitchFamily="34" charset="0"/>
            </a:endParaRPr>
          </a:p>
        </p:txBody>
      </p:sp>
      <p:graphicFrame>
        <p:nvGraphicFramePr>
          <p:cNvPr id="31" name="Chart 30"/>
          <p:cNvGraphicFramePr>
            <a:graphicFrameLocks/>
          </p:cNvGraphicFramePr>
          <p:nvPr>
            <p:extLst>
              <p:ext uri="{D42A27DB-BD31-4B8C-83A1-F6EECF244321}">
                <p14:modId xmlns:p14="http://schemas.microsoft.com/office/powerpoint/2010/main" val="3113154540"/>
              </p:ext>
            </p:extLst>
          </p:nvPr>
        </p:nvGraphicFramePr>
        <p:xfrm>
          <a:off x="387373" y="1161891"/>
          <a:ext cx="4176464" cy="29574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p:cNvGraphicFramePr>
            <a:graphicFrameLocks/>
          </p:cNvGraphicFramePr>
          <p:nvPr>
            <p:extLst>
              <p:ext uri="{D42A27DB-BD31-4B8C-83A1-F6EECF244321}">
                <p14:modId xmlns:p14="http://schemas.microsoft.com/office/powerpoint/2010/main" val="4132195389"/>
              </p:ext>
            </p:extLst>
          </p:nvPr>
        </p:nvGraphicFramePr>
        <p:xfrm>
          <a:off x="4133015" y="3226597"/>
          <a:ext cx="4687987" cy="3310012"/>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395536" y="836712"/>
            <a:ext cx="1059906" cy="307777"/>
          </a:xfrm>
          <a:prstGeom prst="rect">
            <a:avLst/>
          </a:prstGeom>
          <a:noFill/>
        </p:spPr>
        <p:txBody>
          <a:bodyPr wrap="none" rtlCol="0">
            <a:spAutoFit/>
          </a:bodyPr>
          <a:lstStyle/>
          <a:p>
            <a:r>
              <a:rPr lang="en-GB" sz="1400" b="1" dirty="0" smtClean="0">
                <a:solidFill>
                  <a:srgbClr val="162259"/>
                </a:solidFill>
                <a:latin typeface="Arial" panose="020B0604020202020204" pitchFamily="34" charset="0"/>
                <a:cs typeface="Arial" panose="020B0604020202020204" pitchFamily="34" charset="0"/>
              </a:rPr>
              <a:t>By sector:</a:t>
            </a:r>
            <a:endParaRPr lang="en-GB" sz="1400" b="1" dirty="0">
              <a:solidFill>
                <a:srgbClr val="162259"/>
              </a:solidFill>
              <a:latin typeface="Arial" panose="020B0604020202020204" pitchFamily="34" charset="0"/>
              <a:cs typeface="Arial" panose="020B0604020202020204" pitchFamily="34" charset="0"/>
            </a:endParaRPr>
          </a:p>
        </p:txBody>
      </p:sp>
      <p:sp>
        <p:nvSpPr>
          <p:cNvPr id="33" name="TextBox 32"/>
          <p:cNvSpPr txBox="1"/>
          <p:nvPr/>
        </p:nvSpPr>
        <p:spPr>
          <a:xfrm>
            <a:off x="4148135" y="3055078"/>
            <a:ext cx="2092239" cy="307777"/>
          </a:xfrm>
          <a:prstGeom prst="rect">
            <a:avLst/>
          </a:prstGeom>
          <a:noFill/>
        </p:spPr>
        <p:txBody>
          <a:bodyPr wrap="none" rtlCol="0">
            <a:spAutoFit/>
          </a:bodyPr>
          <a:lstStyle/>
          <a:p>
            <a:r>
              <a:rPr lang="en-GB" sz="1400" b="1" dirty="0" smtClean="0">
                <a:solidFill>
                  <a:srgbClr val="162259"/>
                </a:solidFill>
                <a:latin typeface="Arial" panose="020B0604020202020204" pitchFamily="34" charset="0"/>
                <a:cs typeface="Arial" panose="020B0604020202020204" pitchFamily="34" charset="0"/>
              </a:rPr>
              <a:t>By sector and locality:</a:t>
            </a:r>
            <a:endParaRPr lang="en-GB" sz="1400" b="1" dirty="0">
              <a:solidFill>
                <a:srgbClr val="162259"/>
              </a:solidFill>
              <a:latin typeface="Arial" panose="020B0604020202020204" pitchFamily="34" charset="0"/>
              <a:cs typeface="Arial" panose="020B0604020202020204" pitchFamily="34" charset="0"/>
            </a:endParaRPr>
          </a:p>
        </p:txBody>
      </p:sp>
      <p:sp>
        <p:nvSpPr>
          <p:cNvPr id="15" name="Rectangle 14"/>
          <p:cNvSpPr/>
          <p:nvPr/>
        </p:nvSpPr>
        <p:spPr>
          <a:xfrm>
            <a:off x="6876256" y="4144487"/>
            <a:ext cx="504056" cy="36463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7154793" y="3394964"/>
            <a:ext cx="504056" cy="3646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74293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 The Get Involved Group Open Space /  Work, Health and Disability     Wednesday 18 January 2017 Friend’s Meeting Ho&quot;/&gt;&lt;property id=&quot;20307&quot; value=&quot;256&quot;/&gt;&lt;/object&gt;&lt;object type=&quot;3&quot; unique_id=&quot;10004&quot;&gt;&lt;property id=&quot;20148&quot; value=&quot;5&quot;/&gt;&lt;property id=&quot;20300&quot; value=&quot;Slide 2&quot;/&gt;&lt;property id=&quot;20307&quot; value=&quot;265&quot;/&gt;&lt;/object&gt;&lt;object type=&quot;3&quot; unique_id=&quot;18759&quot;&gt;&lt;property id=&quot;20148&quot; value=&quot;5&quot;/&gt;&lt;property id=&quot;20300&quot; value=&quot;Slide 3&quot;/&gt;&lt;property id=&quot;20307&quot; value=&quot;275&quot;/&gt;&lt;/object&gt;&lt;object type=&quot;3&quot; unique_id=&quot;18760&quot;&gt;&lt;property id=&quot;20148&quot; value=&quot;5&quot;/&gt;&lt;property id=&quot;20300&quot; value=&quot;Slide 5 - &amp;quot;Ground rules&amp;quot;&quot;/&gt;&lt;property id=&quot;20307&quot; value=&quot;274&quot;/&gt;&lt;/object&gt;&lt;object type=&quot;3&quot; unique_id=&quot;18824&quot;&gt;&lt;property id=&quot;20148&quot; value=&quot;5&quot;/&gt;&lt;property id=&quot;20300&quot; value=&quot;Slide 4 - &amp;quot;GIG &amp;amp; Possability People Updates&amp;quot;&quot;/&gt;&lt;property id=&quot;20307&quot; value=&quot;276&quot;/&gt;&lt;/object&gt;&lt;object type=&quot;3&quot; unique_id=&quot;18982&quot;&gt;&lt;property id=&quot;20148&quot; value=&quot;5&quot;/&gt;&lt;property id=&quot;20300&quot; value=&quot;Slide 8 - &amp;quot;Break Time!&amp;quot;&quot;/&gt;&lt;property id=&quot;20307&quot; value=&quot;280&quot;/&gt;&lt;/object&gt;&lt;object type=&quot;3&quot; unique_id=&quot;19047&quot;&gt;&lt;property id=&quot;20148&quot; value=&quot;5&quot;/&gt;&lt;property id=&quot;20300&quot; value=&quot;Slide 20 - &amp;quot;Any questions?&amp;quot;&quot;/&gt;&lt;property id=&quot;20307&quot; value=&quot;281&quot;/&gt;&lt;/object&gt;&lt;object type=&quot;3&quot; unique_id=&quot;19558&quot;&gt;&lt;property id=&quot;20148&quot; value=&quot;5&quot;/&gt;&lt;property id=&quot;20300&quot; value=&quot;Slide 26&quot;/&gt;&lt;property id=&quot;20307&quot; value=&quot;289&quot;/&gt;&lt;/object&gt;&lt;object type=&quot;3&quot; unique_id=&quot;21240&quot;&gt;&lt;property id=&quot;20148&quot; value=&quot;5&quot;/&gt;&lt;property id=&quot;20300&quot; value=&quot;Slide 6&quot;/&gt;&lt;property id=&quot;20307&quot; value=&quot;300&quot;/&gt;&lt;/object&gt;&lt;object type=&quot;3&quot; unique_id=&quot;21299&quot;&gt;&lt;property id=&quot;20148&quot; value=&quot;5&quot;/&gt;&lt;property id=&quot;20300&quot; value=&quot;Slide 7&quot;/&gt;&lt;property id=&quot;20307&quot; value=&quot;301&quot;/&gt;&lt;/object&gt;&lt;object type=&quot;3&quot; unique_id=&quot;21520&quot;&gt;&lt;property id=&quot;20148&quot; value=&quot;5&quot;/&gt;&lt;property id=&quot;20300&quot; value=&quot;Slide 12&quot;/&gt;&lt;property id=&quot;20307&quot; value=&quot;305&quot;/&gt;&lt;/object&gt;&lt;object type=&quot;3&quot; unique_id=&quot;21521&quot;&gt;&lt;property id=&quot;20148&quot; value=&quot;5&quot;/&gt;&lt;property id=&quot;20300&quot; value=&quot;Slide 9 - &amp;quot;Improving Lives: the Work, Health and Disability Green Paper&amp;quot;&quot;/&gt;&lt;property id=&quot;20307&quot; value=&quot;302&quot;/&gt;&lt;/object&gt;&lt;object type=&quot;3&quot; unique_id=&quot;21522&quot;&gt;&lt;property id=&quot;20148&quot; value=&quot;5&quot;/&gt;&lt;property id=&quot;20300&quot; value=&quot;Slide 13&quot;/&gt;&lt;property id=&quot;20307&quot; value=&quot;306&quot;/&gt;&lt;/object&gt;&lt;object type=&quot;3&quot; unique_id=&quot;21523&quot;&gt;&lt;property id=&quot;20148&quot; value=&quot;5&quot;/&gt;&lt;property id=&quot;20300&quot; value=&quot;Slide 10&quot;/&gt;&lt;property id=&quot;20307&quot; value=&quot;303&quot;/&gt;&lt;/object&gt;&lt;object type=&quot;3&quot; unique_id=&quot;21524&quot;&gt;&lt;property id=&quot;20148&quot; value=&quot;5&quot;/&gt;&lt;property id=&quot;20300&quot; value=&quot;Slide 11&quot;/&gt;&lt;property id=&quot;20307&quot; value=&quot;304&quot;/&gt;&lt;/object&gt;&lt;object type=&quot;3&quot; unique_id=&quot;21725&quot;&gt;&lt;property id=&quot;20148&quot; value=&quot;5&quot;/&gt;&lt;property id=&quot;20300&quot; value=&quot;Slide 14&quot;/&gt;&lt;property id=&quot;20307&quot; value=&quot;307&quot;/&gt;&lt;/object&gt;&lt;object type=&quot;3&quot; unique_id=&quot;21862&quot;&gt;&lt;property id=&quot;20148&quot; value=&quot;5&quot;/&gt;&lt;property id=&quot;20300&quot; value=&quot;Slide 16&quot;/&gt;&lt;property id=&quot;20307&quot; value=&quot;309&quot;/&gt;&lt;/object&gt;&lt;object type=&quot;3&quot; unique_id=&quot;21933&quot;&gt;&lt;property id=&quot;20148&quot; value=&quot;5&quot;/&gt;&lt;property id=&quot;20300&quot; value=&quot;Slide 17&quot;/&gt;&lt;property id=&quot;20307&quot; value=&quot;310&quot;/&gt;&lt;/object&gt;&lt;object type=&quot;3&quot; unique_id=&quot;22023&quot;&gt;&lt;property id=&quot;20148&quot; value=&quot;5&quot;/&gt;&lt;property id=&quot;20300&quot; value=&quot;Slide 18&quot;/&gt;&lt;property id=&quot;20307&quot; value=&quot;311&quot;/&gt;&lt;/object&gt;&lt;object type=&quot;3&quot; unique_id=&quot;22024&quot;&gt;&lt;property id=&quot;20148&quot; value=&quot;5&quot;/&gt;&lt;property id=&quot;20300&quot; value=&quot;Slide 19&quot;/&gt;&lt;property id=&quot;20307&quot; value=&quot;312&quot;/&gt;&lt;/object&gt;&lt;object type=&quot;3&quot; unique_id=&quot;22608&quot;&gt;&lt;property id=&quot;20148&quot; value=&quot;5&quot;/&gt;&lt;property id=&quot;20300&quot; value=&quot;Slide 15&quot;/&gt;&lt;property id=&quot;20307&quot; value=&quot;308&quot;/&gt;&lt;/object&gt;&lt;object type=&quot;3&quot; unique_id=&quot;22609&quot;&gt;&lt;property id=&quot;20148&quot; value=&quot;5&quot;/&gt;&lt;property id=&quot;20300&quot; value=&quot;Slide 21 - &amp;quot;Green Paper Discussions&amp;quot;&quot;/&gt;&lt;property id=&quot;20307&quot; value=&quot;313&quot;/&gt;&lt;/object&gt;&lt;object type=&quot;3&quot; unique_id=&quot;22610&quot;&gt;&lt;property id=&quot;20148&quot; value=&quot;5&quot;/&gt;&lt;property id=&quot;20300&quot; value=&quot;Slide 22 - &amp;quot;Green Paper Discussions&amp;quot;&quot;/&gt;&lt;property id=&quot;20307&quot; value=&quot;315&quot;/&gt;&lt;/object&gt;&lt;object type=&quot;3&quot; unique_id=&quot;22611&quot;&gt;&lt;property id=&quot;20148&quot; value=&quot;5&quot;/&gt;&lt;property id=&quot;20300&quot; value=&quot;Slide 25 - &amp;quot;AOB and Feedback Forms&amp;quot;&quot;/&gt;&lt;property id=&quot;20307&quot; value=&quot;314&quot;/&gt;&lt;/object&gt;&lt;object type=&quot;3&quot; unique_id=&quot;22726&quot;&gt;&lt;property id=&quot;20148&quot; value=&quot;5&quot;/&gt;&lt;property id=&quot;20300&quot; value=&quot;Slide 23 - &amp;quot;Green Paper Discussions&amp;quot;&quot;/&gt;&lt;property id=&quot;20307&quot; value=&quot;316&quot;/&gt;&lt;/object&gt;&lt;object type=&quot;3&quot; unique_id=&quot;22808&quot;&gt;&lt;property id=&quot;20148&quot; value=&quot;5&quot;/&gt;&lt;property id=&quot;20300&quot; value=&quot;Slide 24&quot;/&gt;&lt;property id=&quot;20307&quot; value=&quot;317&quot;/&gt;&lt;/object&gt;&lt;/object&gt;&lt;object type=&quot;8&quot; unique_id=&quot;100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4651C85D66C04FBB0CB619C51450A9" ma:contentTypeVersion="8" ma:contentTypeDescription="Create a new document." ma:contentTypeScope="" ma:versionID="56ad8e0e09e9fe4a176bd1c84824bfe3">
  <xsd:schema xmlns:xsd="http://www.w3.org/2001/XMLSchema" xmlns:xs="http://www.w3.org/2001/XMLSchema" xmlns:p="http://schemas.microsoft.com/office/2006/metadata/properties" xmlns:ns2="bf4399c7-6215-490a-888f-5f31483ffc3b" xmlns:ns3="a0976678-705e-48f1-91a5-5f4e2542805b" targetNamespace="http://schemas.microsoft.com/office/2006/metadata/properties" ma:root="true" ma:fieldsID="68db6682033be9505750198b88fd73c8" ns2:_="" ns3:_="">
    <xsd:import namespace="bf4399c7-6215-490a-888f-5f31483ffc3b"/>
    <xsd:import namespace="a0976678-705e-48f1-91a5-5f4e254280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399c7-6215-490a-888f-5f31483ffc3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976678-705e-48f1-91a5-5f4e2542805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BEC00-5C60-4B18-A66A-C0EDD89F31B6}">
  <ds:schemaRefs>
    <ds:schemaRef ds:uri="http://schemas.microsoft.com/sharepoint/v3/contenttype/forms"/>
  </ds:schemaRefs>
</ds:datastoreItem>
</file>

<file path=customXml/itemProps2.xml><?xml version="1.0" encoding="utf-8"?>
<ds:datastoreItem xmlns:ds="http://schemas.openxmlformats.org/officeDocument/2006/customXml" ds:itemID="{ADAC38A1-5ACA-452A-8504-5E696C25E212}">
  <ds:schemaRefs>
    <ds:schemaRef ds:uri="http://schemas.microsoft.com/office/2006/documentManagement/types"/>
    <ds:schemaRef ds:uri="bf4399c7-6215-490a-888f-5f31483ffc3b"/>
    <ds:schemaRef ds:uri="http://purl.org/dc/terms/"/>
    <ds:schemaRef ds:uri="a0976678-705e-48f1-91a5-5f4e2542805b"/>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50CAA8-6CEB-47C3-851F-807634D0C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399c7-6215-490a-888f-5f31483ffc3b"/>
    <ds:schemaRef ds:uri="a0976678-705e-48f1-91a5-5f4e25428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8643</TotalTime>
  <Words>2747</Words>
  <Application>Microsoft Office PowerPoint</Application>
  <PresentationFormat>On-screen Show (4:3)</PresentationFormat>
  <Paragraphs>447</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Get Involved Group Open Space Meeting</dc:title>
  <dc:creator>Kerri FM</dc:creator>
  <cp:lastModifiedBy>Tracey Maitland</cp:lastModifiedBy>
  <cp:revision>630</cp:revision>
  <cp:lastPrinted>2018-06-05T18:32:58Z</cp:lastPrinted>
  <dcterms:created xsi:type="dcterms:W3CDTF">2015-08-03T11:00:21Z</dcterms:created>
  <dcterms:modified xsi:type="dcterms:W3CDTF">2018-06-19T14:29:27Z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0x010100C24651C85D66C04FBB0CB619C51450A9</vt:lpwstr>
  </property>
</Properties>
</file>